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833" r:id="rId4"/>
  </p:sldMasterIdLst>
  <p:notesMasterIdLst>
    <p:notesMasterId r:id="rId137"/>
  </p:notesMasterIdLst>
  <p:handoutMasterIdLst>
    <p:handoutMasterId r:id="rId138"/>
  </p:handoutMasterIdLst>
  <p:sldIdLst>
    <p:sldId id="377" r:id="rId5"/>
    <p:sldId id="8268" r:id="rId6"/>
    <p:sldId id="4394" r:id="rId7"/>
    <p:sldId id="8254" r:id="rId8"/>
    <p:sldId id="1813" r:id="rId9"/>
    <p:sldId id="8255" r:id="rId10"/>
    <p:sldId id="297" r:id="rId11"/>
    <p:sldId id="8271" r:id="rId12"/>
    <p:sldId id="384" r:id="rId13"/>
    <p:sldId id="8274" r:id="rId14"/>
    <p:sldId id="8275" r:id="rId15"/>
    <p:sldId id="8288" r:id="rId16"/>
    <p:sldId id="569" r:id="rId17"/>
    <p:sldId id="369" r:id="rId18"/>
    <p:sldId id="8258" r:id="rId19"/>
    <p:sldId id="8289" r:id="rId20"/>
    <p:sldId id="8259" r:id="rId21"/>
    <p:sldId id="4414" r:id="rId22"/>
    <p:sldId id="4427" r:id="rId23"/>
    <p:sldId id="8260" r:id="rId24"/>
    <p:sldId id="8264" r:id="rId25"/>
    <p:sldId id="8246" r:id="rId26"/>
    <p:sldId id="8185" r:id="rId27"/>
    <p:sldId id="8186" r:id="rId28"/>
    <p:sldId id="8287" r:id="rId29"/>
    <p:sldId id="8198" r:id="rId30"/>
    <p:sldId id="8201" r:id="rId31"/>
    <p:sldId id="4374" r:id="rId32"/>
    <p:sldId id="4375" r:id="rId33"/>
    <p:sldId id="4418" r:id="rId34"/>
    <p:sldId id="8202" r:id="rId35"/>
    <p:sldId id="387" r:id="rId36"/>
    <p:sldId id="386" r:id="rId37"/>
    <p:sldId id="389" r:id="rId38"/>
    <p:sldId id="8203" r:id="rId39"/>
    <p:sldId id="8204" r:id="rId40"/>
    <p:sldId id="8205" r:id="rId41"/>
    <p:sldId id="388" r:id="rId42"/>
    <p:sldId id="8242" r:id="rId43"/>
    <p:sldId id="8206" r:id="rId44"/>
    <p:sldId id="292" r:id="rId45"/>
    <p:sldId id="2401" r:id="rId46"/>
    <p:sldId id="8277" r:id="rId47"/>
    <p:sldId id="8278" r:id="rId48"/>
    <p:sldId id="4406" r:id="rId49"/>
    <p:sldId id="8218" r:id="rId50"/>
    <p:sldId id="8219" r:id="rId51"/>
    <p:sldId id="8220" r:id="rId52"/>
    <p:sldId id="8247" r:id="rId53"/>
    <p:sldId id="4420" r:id="rId54"/>
    <p:sldId id="2442" r:id="rId55"/>
    <p:sldId id="2443" r:id="rId56"/>
    <p:sldId id="2445" r:id="rId57"/>
    <p:sldId id="8216" r:id="rId58"/>
    <p:sldId id="8183" r:id="rId59"/>
    <p:sldId id="8184" r:id="rId60"/>
    <p:sldId id="8290" r:id="rId61"/>
    <p:sldId id="8291" r:id="rId62"/>
    <p:sldId id="1921" r:id="rId63"/>
    <p:sldId id="260" r:id="rId64"/>
    <p:sldId id="259" r:id="rId65"/>
    <p:sldId id="2446" r:id="rId66"/>
    <p:sldId id="2423" r:id="rId67"/>
    <p:sldId id="4376" r:id="rId68"/>
    <p:sldId id="2447" r:id="rId69"/>
    <p:sldId id="1926" r:id="rId70"/>
    <p:sldId id="4365" r:id="rId71"/>
    <p:sldId id="1909" r:id="rId72"/>
    <p:sldId id="2448" r:id="rId73"/>
    <p:sldId id="4357" r:id="rId74"/>
    <p:sldId id="1913" r:id="rId75"/>
    <p:sldId id="2449" r:id="rId76"/>
    <p:sldId id="8248" r:id="rId77"/>
    <p:sldId id="2419" r:id="rId78"/>
    <p:sldId id="4404" r:id="rId79"/>
    <p:sldId id="4402" r:id="rId80"/>
    <p:sldId id="2421" r:id="rId81"/>
    <p:sldId id="4405" r:id="rId82"/>
    <p:sldId id="2425" r:id="rId83"/>
    <p:sldId id="2426" r:id="rId84"/>
    <p:sldId id="4384" r:id="rId85"/>
    <p:sldId id="4383" r:id="rId86"/>
    <p:sldId id="4382" r:id="rId87"/>
    <p:sldId id="4385" r:id="rId88"/>
    <p:sldId id="8229" r:id="rId89"/>
    <p:sldId id="4387" r:id="rId90"/>
    <p:sldId id="4388" r:id="rId91"/>
    <p:sldId id="276" r:id="rId92"/>
    <p:sldId id="1860" r:id="rId93"/>
    <p:sldId id="264" r:id="rId94"/>
    <p:sldId id="8225" r:id="rId95"/>
    <p:sldId id="4378" r:id="rId96"/>
    <p:sldId id="1835" r:id="rId97"/>
    <p:sldId id="2384" r:id="rId98"/>
    <p:sldId id="8249" r:id="rId99"/>
    <p:sldId id="284" r:id="rId100"/>
    <p:sldId id="357" r:id="rId101"/>
    <p:sldId id="8267" r:id="rId102"/>
    <p:sldId id="2437" r:id="rId103"/>
    <p:sldId id="2431" r:id="rId104"/>
    <p:sldId id="8253" r:id="rId105"/>
    <p:sldId id="2436" r:id="rId106"/>
    <p:sldId id="4424" r:id="rId107"/>
    <p:sldId id="4425" r:id="rId108"/>
    <p:sldId id="8190" r:id="rId109"/>
    <p:sldId id="8245" r:id="rId110"/>
    <p:sldId id="1839" r:id="rId111"/>
    <p:sldId id="4381" r:id="rId112"/>
    <p:sldId id="4438" r:id="rId113"/>
    <p:sldId id="8281" r:id="rId114"/>
    <p:sldId id="8283" r:id="rId115"/>
    <p:sldId id="8241" r:id="rId116"/>
    <p:sldId id="2438" r:id="rId117"/>
    <p:sldId id="2439" r:id="rId118"/>
    <p:sldId id="2428" r:id="rId119"/>
    <p:sldId id="8250" r:id="rId120"/>
    <p:sldId id="4417" r:id="rId121"/>
    <p:sldId id="8208" r:id="rId122"/>
    <p:sldId id="8209" r:id="rId123"/>
    <p:sldId id="8284" r:id="rId124"/>
    <p:sldId id="8285" r:id="rId125"/>
    <p:sldId id="8251" r:id="rId126"/>
    <p:sldId id="4415" r:id="rId127"/>
    <p:sldId id="8261" r:id="rId128"/>
    <p:sldId id="8210" r:id="rId129"/>
    <p:sldId id="1879" r:id="rId130"/>
    <p:sldId id="8211" r:id="rId131"/>
    <p:sldId id="8252" r:id="rId132"/>
    <p:sldId id="2215" r:id="rId133"/>
    <p:sldId id="2369" r:id="rId134"/>
    <p:sldId id="285" r:id="rId135"/>
    <p:sldId id="1599" r:id="rId13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662A55AF-265B-42B3-9CB6-40C6288A9B30}">
          <p14:sldIdLst>
            <p14:sldId id="377"/>
            <p14:sldId id="8268"/>
            <p14:sldId id="4394"/>
          </p14:sldIdLst>
        </p14:section>
        <p14:section name="Introduction" id="{F70CC161-C8EF-4BB2-A65C-4F93A2ABD170}">
          <p14:sldIdLst>
            <p14:sldId id="8254"/>
            <p14:sldId id="1813"/>
            <p14:sldId id="8255"/>
            <p14:sldId id="297"/>
            <p14:sldId id="8271"/>
            <p14:sldId id="384"/>
            <p14:sldId id="8274"/>
            <p14:sldId id="8275"/>
            <p14:sldId id="8288"/>
            <p14:sldId id="569"/>
            <p14:sldId id="369"/>
            <p14:sldId id="8258"/>
            <p14:sldId id="8289"/>
            <p14:sldId id="8259"/>
            <p14:sldId id="4414"/>
            <p14:sldId id="4427"/>
            <p14:sldId id="8260"/>
            <p14:sldId id="8264"/>
          </p14:sldIdLst>
        </p14:section>
        <p14:section name="Managed Instance Overview" id="{890CEBF0-33A3-4BE2-959D-97BE488EB6B7}">
          <p14:sldIdLst>
            <p14:sldId id="8246"/>
            <p14:sldId id="8185"/>
            <p14:sldId id="8186"/>
            <p14:sldId id="8287"/>
            <p14:sldId id="8198"/>
            <p14:sldId id="8201"/>
            <p14:sldId id="4374"/>
            <p14:sldId id="4375"/>
            <p14:sldId id="4418"/>
            <p14:sldId id="8202"/>
            <p14:sldId id="387"/>
            <p14:sldId id="386"/>
            <p14:sldId id="389"/>
            <p14:sldId id="8203"/>
            <p14:sldId id="8204"/>
            <p14:sldId id="8205"/>
            <p14:sldId id="388"/>
            <p14:sldId id="8242"/>
            <p14:sldId id="8206"/>
            <p14:sldId id="292"/>
            <p14:sldId id="2401"/>
            <p14:sldId id="8277"/>
            <p14:sldId id="8278"/>
            <p14:sldId id="4406"/>
            <p14:sldId id="8218"/>
            <p14:sldId id="8219"/>
            <p14:sldId id="8220"/>
          </p14:sldIdLst>
        </p14:section>
        <p14:section name="Security &amp; Network considerations" id="{02C6E8FE-67A3-4395-97B4-9012DC1B06C8}">
          <p14:sldIdLst>
            <p14:sldId id="8247"/>
            <p14:sldId id="4420"/>
            <p14:sldId id="2442"/>
            <p14:sldId id="2443"/>
            <p14:sldId id="2445"/>
            <p14:sldId id="8216"/>
            <p14:sldId id="8183"/>
            <p14:sldId id="8184"/>
            <p14:sldId id="8290"/>
            <p14:sldId id="8291"/>
            <p14:sldId id="1921"/>
            <p14:sldId id="260"/>
            <p14:sldId id="259"/>
            <p14:sldId id="2446"/>
            <p14:sldId id="2423"/>
            <p14:sldId id="4376"/>
            <p14:sldId id="2447"/>
            <p14:sldId id="1926"/>
            <p14:sldId id="4365"/>
            <p14:sldId id="1909"/>
            <p14:sldId id="2448"/>
            <p14:sldId id="4357"/>
            <p14:sldId id="1913"/>
            <p14:sldId id="2449"/>
          </p14:sldIdLst>
        </p14:section>
        <p14:section name="Feature and capabilities" id="{A2E81A5E-90BE-452E-993A-4BADA874AB4D}">
          <p14:sldIdLst>
            <p14:sldId id="8248"/>
            <p14:sldId id="2419"/>
            <p14:sldId id="4404"/>
            <p14:sldId id="4402"/>
            <p14:sldId id="2421"/>
            <p14:sldId id="4405"/>
            <p14:sldId id="2425"/>
            <p14:sldId id="2426"/>
            <p14:sldId id="4384"/>
            <p14:sldId id="4383"/>
            <p14:sldId id="4382"/>
            <p14:sldId id="4385"/>
            <p14:sldId id="8229"/>
            <p14:sldId id="4387"/>
            <p14:sldId id="4388"/>
            <p14:sldId id="276"/>
            <p14:sldId id="1860"/>
            <p14:sldId id="264"/>
            <p14:sldId id="8225"/>
          </p14:sldIdLst>
        </p14:section>
        <p14:section name="Backup Restore" id="{E257760D-11A4-4A16-B665-8FBADCDB2DAF}">
          <p14:sldIdLst>
            <p14:sldId id="4378"/>
            <p14:sldId id="1835"/>
            <p14:sldId id="2384"/>
          </p14:sldIdLst>
        </p14:section>
        <p14:section name="Migration" id="{3CDA38B1-B017-4316-B3E4-EC11517E573F}">
          <p14:sldIdLst>
            <p14:sldId id="8249"/>
            <p14:sldId id="284"/>
            <p14:sldId id="357"/>
            <p14:sldId id="8267"/>
            <p14:sldId id="2437"/>
            <p14:sldId id="2431"/>
            <p14:sldId id="8253"/>
            <p14:sldId id="2436"/>
            <p14:sldId id="4424"/>
            <p14:sldId id="4425"/>
            <p14:sldId id="8190"/>
            <p14:sldId id="8245"/>
            <p14:sldId id="1839"/>
            <p14:sldId id="4381"/>
            <p14:sldId id="4438"/>
            <p14:sldId id="8281"/>
            <p14:sldId id="8283"/>
            <p14:sldId id="8241"/>
            <p14:sldId id="2438"/>
            <p14:sldId id="2439"/>
            <p14:sldId id="2428"/>
          </p14:sldIdLst>
        </p14:section>
        <p14:section name="Managed Instance &amp; BI" id="{D0125172-B377-44E1-8342-635B8E42B413}">
          <p14:sldIdLst>
            <p14:sldId id="8250"/>
            <p14:sldId id="4417"/>
            <p14:sldId id="8208"/>
            <p14:sldId id="8209"/>
            <p14:sldId id="8284"/>
            <p14:sldId id="8285"/>
          </p14:sldIdLst>
        </p14:section>
        <p14:section name="Hyperscale" id="{82884CC8-64E1-4CFE-9ADB-320B37E0B1C6}">
          <p14:sldIdLst>
            <p14:sldId id="8251"/>
            <p14:sldId id="4415"/>
            <p14:sldId id="8261"/>
            <p14:sldId id="8210"/>
            <p14:sldId id="1879"/>
            <p14:sldId id="8211"/>
          </p14:sldIdLst>
        </p14:section>
        <p14:section name="Closing" id="{5414ABEA-6A18-45D4-8123-601AB4FDB36E}">
          <p14:sldIdLst>
            <p14:sldId id="8252"/>
          </p14:sldIdLst>
        </p14:section>
        <p14:section name="Technical resources" id="{33D8D32D-2053-494C-ACB1-4E93C90B0443}">
          <p14:sldIdLst>
            <p14:sldId id="2215"/>
            <p14:sldId id="2369"/>
            <p14:sldId id="285"/>
            <p14:sldId id="15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Kevin Farlee" initials="KF" lastIdx="2" clrIdx="7">
    <p:extLst>
      <p:ext uri="{19B8F6BF-5375-455C-9EA6-DF929625EA0E}">
        <p15:presenceInfo xmlns:p15="http://schemas.microsoft.com/office/powerpoint/2012/main" userId="S::kfarlee@microsoft.com::cbc16e5c-1462-4275-922f-f79952ff116c" providerId="AD"/>
      </p:ext>
    </p:extLst>
  </p:cmAuthor>
  <p:cmAuthor id="1" name="Mary Feil-Jacobs" initials="MFJ" lastIdx="43" clrIdx="1"/>
  <p:cmAuthor id="8" name="Colin Murphy" initials="CM" lastIdx="6" clrIdx="8">
    <p:extLst>
      <p:ext uri="{19B8F6BF-5375-455C-9EA6-DF929625EA0E}">
        <p15:presenceInfo xmlns:p15="http://schemas.microsoft.com/office/powerpoint/2012/main" userId="S::colinmu@microsoft.com::79553852-deaa-486c-b5a4-9f042227a0f6" providerId="AD"/>
      </p:ext>
    </p:extLst>
  </p:cmAuthor>
  <p:cmAuthor id="2" name="Monica Lueder" initials="ML" lastIdx="22" clrIdx="2">
    <p:extLst/>
  </p:cmAuthor>
  <p:cmAuthor id="9" name="Xiaochen Wu" initials="XW" lastIdx="1" clrIdx="9">
    <p:extLst>
      <p:ext uri="{19B8F6BF-5375-455C-9EA6-DF929625EA0E}">
        <p15:presenceInfo xmlns:p15="http://schemas.microsoft.com/office/powerpoint/2012/main" userId="S::xiwu@corp.microsoft.com::790f1877-bd91-41fa-b4a2-9d69743ee0c4" providerId="AD"/>
      </p:ext>
    </p:extLst>
  </p:cmAuthor>
  <p:cmAuthor id="3" name="Mary Feil-Jacobs" initials="MF" lastIdx="22" clrIdx="3">
    <p:extLst/>
  </p:cmAuthor>
  <p:cmAuthor id="10" name="Alain Dormehl" initials="AD" lastIdx="3" clrIdx="10">
    <p:extLst>
      <p:ext uri="{19B8F6BF-5375-455C-9EA6-DF929625EA0E}">
        <p15:presenceInfo xmlns:p15="http://schemas.microsoft.com/office/powerpoint/2012/main" userId="Alain Dormehl" providerId="None"/>
      </p:ext>
    </p:extLst>
  </p:cmAuthor>
  <p:cmAuthor id="4" name="Angela Powell" initials="AP" lastIdx="9" clrIdx="4">
    <p:extLst/>
  </p:cmAuthor>
  <p:cmAuthor id="5" name="Nicole Benjamin" initials="NB" lastIdx="371" clrIdx="5"/>
  <p:cmAuthor id="6" name="Joanne Wong" initials="JW" lastIdx="1" clrIdx="6">
    <p:extLst>
      <p:ext uri="{19B8F6BF-5375-455C-9EA6-DF929625EA0E}">
        <p15:presenceInfo xmlns:p15="http://schemas.microsoft.com/office/powerpoint/2012/main" userId="S::joawong@microsoft.com::400b40e9-73a7-4be9-ae6f-c8d598a59a2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41"/>
    <a:srgbClr val="1E1E4A"/>
    <a:srgbClr val="008C72"/>
    <a:srgbClr val="008272"/>
    <a:srgbClr val="000000"/>
    <a:srgbClr val="3C3C41"/>
    <a:srgbClr val="FFFFFF"/>
    <a:srgbClr val="0078D4"/>
    <a:srgbClr val="1A1A1A"/>
    <a:srgbClr val="35353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42" autoAdjust="0"/>
    <p:restoredTop sz="65687" autoAdjust="0"/>
  </p:normalViewPr>
  <p:slideViewPr>
    <p:cSldViewPr snapToGrid="0">
      <p:cViewPr varScale="1">
        <p:scale>
          <a:sx n="73" d="100"/>
          <a:sy n="73" d="100"/>
        </p:scale>
        <p:origin x="1446" y="72"/>
      </p:cViewPr>
      <p:guideLst/>
    </p:cSldViewPr>
  </p:slideViewPr>
  <p:notesTextViewPr>
    <p:cViewPr>
      <p:scale>
        <a:sx n="1" d="1"/>
        <a:sy n="1" d="1"/>
      </p:scale>
      <p:origin x="0" y="0"/>
    </p:cViewPr>
  </p:notesTextViewPr>
  <p:sorterViewPr>
    <p:cViewPr varScale="1">
      <p:scale>
        <a:sx n="1" d="1"/>
        <a:sy n="1" d="1"/>
      </p:scale>
      <p:origin x="0" y="-44232"/>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handoutMaster" Target="handoutMasters/handout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embeddings/oleObject1.bin"/></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solidFill>
                <a:schemeClr val="accent1"/>
              </a:solidFill>
            </a:ln>
          </c:spPr>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2-9EC0-4434-8E6C-C67816482EB9}"/>
              </c:ext>
            </c:extLst>
          </c:dPt>
          <c:dPt>
            <c:idx val="1"/>
            <c:bubble3D val="0"/>
            <c:spPr>
              <a:noFill/>
              <a:ln w="19050">
                <a:solidFill>
                  <a:schemeClr val="accent1"/>
                </a:solidFill>
                <a:miter lim="800000"/>
              </a:ln>
              <a:effectLst/>
            </c:spPr>
            <c:extLst>
              <c:ext xmlns:c16="http://schemas.microsoft.com/office/drawing/2014/chart" uri="{C3380CC4-5D6E-409C-BE32-E72D297353CC}">
                <c16:uniqueId val="{00000001-9EC0-4434-8E6C-C67816482EB9}"/>
              </c:ext>
            </c:extLst>
          </c:dPt>
          <c:val>
            <c:numRef>
              <c:f>Sheet1!$B$2:$B$3</c:f>
              <c:numCache>
                <c:formatCode>General</c:formatCode>
                <c:ptCount val="2"/>
                <c:pt idx="0">
                  <c:v>80</c:v>
                </c:pt>
                <c:pt idx="1">
                  <c:v>20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1st Qtr</c:v>
                      </c:pt>
                      <c:pt idx="1">
                        <c:v>2nd Qtr</c:v>
                      </c:pt>
                    </c:strCache>
                  </c:strRef>
                </c15:cat>
              </c15:filteredCategoryTitle>
            </c:ext>
            <c:ext xmlns:c16="http://schemas.microsoft.com/office/drawing/2014/chart" uri="{C3380CC4-5D6E-409C-BE32-E72D297353CC}">
              <c16:uniqueId val="{00000000-9EC0-4434-8E6C-C67816482EB9}"/>
            </c:ext>
          </c:extLst>
        </c:ser>
        <c:dLbls>
          <c:showLegendKey val="0"/>
          <c:showVal val="0"/>
          <c:showCatName val="0"/>
          <c:showSerName val="0"/>
          <c:showPercent val="0"/>
          <c:showBubbleSize val="0"/>
          <c:showLeaderLines val="1"/>
        </c:dLbls>
        <c:firstSliceAng val="72"/>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en-US" sz="1800" b="0" i="0" u="none" strike="noStrike" kern="1200" baseline="0" dirty="0">
                <a:solidFill>
                  <a:schemeClr val="tx2"/>
                </a:solidFill>
                <a:latin typeface="Segoe UI Semibold" panose="020B0702040204020203" pitchFamily="34" charset="0"/>
                <a:ea typeface="+mn-ea"/>
                <a:cs typeface="Segoe UI Semibold" panose="020B0702040204020203" pitchFamily="34" charset="0"/>
              </a:defRPr>
            </a:pPr>
            <a:r>
              <a:rPr lang="en-US" sz="1800" b="0">
                <a:latin typeface="Segoe UI Semibold" panose="020B0702040204020203" pitchFamily="34" charset="0"/>
                <a:cs typeface="Segoe UI Semibold" panose="020B0702040204020203" pitchFamily="34" charset="0"/>
              </a:rPr>
              <a:t>IDC Worldwide Database Server Forecast</a:t>
            </a:r>
          </a:p>
        </c:rich>
      </c:tx>
      <c:layout>
        <c:manualLayout>
          <c:xMode val="edge"/>
          <c:yMode val="edge"/>
          <c:x val="8.9300085478216232E-2"/>
          <c:y val="0"/>
        </c:manualLayout>
      </c:layout>
      <c:overlay val="1"/>
      <c:spPr>
        <a:noFill/>
        <a:ln>
          <a:noFill/>
        </a:ln>
        <a:effectLst/>
      </c:spPr>
      <c:txPr>
        <a:bodyPr rot="0" spcFirstLastPara="1" vertOverflow="ellipsis" vert="horz" wrap="square" anchor="ctr" anchorCtr="1"/>
        <a:lstStyle/>
        <a:p>
          <a:pPr>
            <a:defRPr lang="en-US" sz="1800" b="0" i="0" u="none" strike="noStrike" kern="1200" baseline="0" dirty="0">
              <a:solidFill>
                <a:schemeClr val="tx2"/>
              </a:solidFill>
              <a:latin typeface="Segoe UI Semibold" panose="020B0702040204020203" pitchFamily="34" charset="0"/>
              <a:ea typeface="+mn-ea"/>
              <a:cs typeface="Segoe UI Semibold" panose="020B0702040204020203" pitchFamily="34" charset="0"/>
            </a:defRPr>
          </a:pPr>
          <a:endParaRPr lang="en-US"/>
        </a:p>
      </c:txPr>
    </c:title>
    <c:autoTitleDeleted val="0"/>
    <c:plotArea>
      <c:layout>
        <c:manualLayout>
          <c:layoutTarget val="inner"/>
          <c:xMode val="edge"/>
          <c:yMode val="edge"/>
          <c:x val="0.17227384554065495"/>
          <c:y val="0.14489972517154914"/>
          <c:w val="0.64043616110456447"/>
          <c:h val="0.7592000650286711"/>
        </c:manualLayout>
      </c:layout>
      <c:pieChart>
        <c:varyColors val="1"/>
        <c:ser>
          <c:idx val="0"/>
          <c:order val="0"/>
          <c:dPt>
            <c:idx val="0"/>
            <c:bubble3D val="0"/>
            <c:spPr>
              <a:solidFill>
                <a:srgbClr val="6BA7D7">
                  <a:alpha val="80000"/>
                </a:srgbClr>
              </a:solidFill>
              <a:ln>
                <a:noFill/>
              </a:ln>
              <a:effectLst/>
            </c:spPr>
            <c:extLst>
              <c:ext xmlns:c16="http://schemas.microsoft.com/office/drawing/2014/chart" uri="{C3380CC4-5D6E-409C-BE32-E72D297353CC}">
                <c16:uniqueId val="{00000001-5C57-4C4C-B2DF-80FB23D1B9E4}"/>
              </c:ext>
            </c:extLst>
          </c:dPt>
          <c:dPt>
            <c:idx val="1"/>
            <c:bubble3D val="0"/>
            <c:spPr>
              <a:solidFill>
                <a:srgbClr val="6BA7D7">
                  <a:alpha val="60000"/>
                </a:srgbClr>
              </a:solidFill>
              <a:ln>
                <a:noFill/>
              </a:ln>
              <a:effectLst/>
            </c:spPr>
            <c:extLst>
              <c:ext xmlns:c16="http://schemas.microsoft.com/office/drawing/2014/chart" uri="{C3380CC4-5D6E-409C-BE32-E72D297353CC}">
                <c16:uniqueId val="{00000003-5C57-4C4C-B2DF-80FB23D1B9E4}"/>
              </c:ext>
            </c:extLst>
          </c:dPt>
          <c:dPt>
            <c:idx val="2"/>
            <c:bubble3D val="0"/>
            <c:spPr>
              <a:solidFill>
                <a:schemeClr val="bg2"/>
              </a:solidFill>
              <a:ln>
                <a:noFill/>
              </a:ln>
              <a:effectLst/>
            </c:spPr>
            <c:extLst>
              <c:ext xmlns:c16="http://schemas.microsoft.com/office/drawing/2014/chart" uri="{C3380CC4-5D6E-409C-BE32-E72D297353CC}">
                <c16:uniqueId val="{00000005-5C57-4C4C-B2DF-80FB23D1B9E4}"/>
              </c:ext>
            </c:extLst>
          </c:dPt>
          <c:dPt>
            <c:idx val="3"/>
            <c:bubble3D val="0"/>
            <c:spPr>
              <a:solidFill>
                <a:schemeClr val="accent1">
                  <a:lumMod val="60000"/>
                  <a:shade val="80000"/>
                  <a:satMod val="180000"/>
                </a:schemeClr>
              </a:solidFill>
              <a:ln>
                <a:noFill/>
              </a:ln>
              <a:effectLst/>
            </c:spPr>
            <c:extLst>
              <c:ext xmlns:c16="http://schemas.microsoft.com/office/drawing/2014/chart" uri="{C3380CC4-5D6E-409C-BE32-E72D297353CC}">
                <c16:uniqueId val="{00000007-5C57-4C4C-B2DF-80FB23D1B9E4}"/>
              </c:ext>
            </c:extLst>
          </c:dPt>
          <c:dPt>
            <c:idx val="4"/>
            <c:bubble3D val="0"/>
            <c:spPr>
              <a:solidFill>
                <a:schemeClr val="tx2">
                  <a:alpha val="35000"/>
                </a:schemeClr>
              </a:solidFill>
              <a:ln>
                <a:noFill/>
              </a:ln>
              <a:effectLst/>
            </c:spPr>
            <c:extLst>
              <c:ext xmlns:c16="http://schemas.microsoft.com/office/drawing/2014/chart" uri="{C3380CC4-5D6E-409C-BE32-E72D297353CC}">
                <c16:uniqueId val="{00000009-5C57-4C4C-B2DF-80FB23D1B9E4}"/>
              </c:ext>
            </c:extLst>
          </c:dPt>
          <c:dPt>
            <c:idx val="5"/>
            <c:bubble3D val="0"/>
            <c:spPr>
              <a:solidFill>
                <a:schemeClr val="tx2">
                  <a:alpha val="55000"/>
                </a:schemeClr>
              </a:solidFill>
              <a:ln>
                <a:noFill/>
              </a:ln>
              <a:effectLst/>
            </c:spPr>
            <c:extLst>
              <c:ext xmlns:c16="http://schemas.microsoft.com/office/drawing/2014/chart" uri="{C3380CC4-5D6E-409C-BE32-E72D297353CC}">
                <c16:uniqueId val="{0000000B-5C57-4C4C-B2DF-80FB23D1B9E4}"/>
              </c:ext>
            </c:extLst>
          </c:dPt>
          <c:dPt>
            <c:idx val="6"/>
            <c:bubble3D val="0"/>
            <c:spPr>
              <a:solidFill>
                <a:schemeClr val="tx2">
                  <a:alpha val="70000"/>
                </a:schemeClr>
              </a:solidFill>
              <a:ln>
                <a:solidFill>
                  <a:srgbClr val="4CA0E3"/>
                </a:solidFill>
              </a:ln>
              <a:effectLst/>
            </c:spPr>
            <c:extLst>
              <c:ext xmlns:c16="http://schemas.microsoft.com/office/drawing/2014/chart" uri="{C3380CC4-5D6E-409C-BE32-E72D297353CC}">
                <c16:uniqueId val="{0000000D-5C57-4C4C-B2DF-80FB23D1B9E4}"/>
              </c:ext>
            </c:extLst>
          </c:dPt>
          <c:dPt>
            <c:idx val="7"/>
            <c:bubble3D val="0"/>
            <c:spPr>
              <a:solidFill>
                <a:schemeClr val="tx2">
                  <a:alpha val="80000"/>
                </a:schemeClr>
              </a:solidFill>
              <a:ln>
                <a:noFill/>
              </a:ln>
              <a:effectLst/>
            </c:spPr>
            <c:extLst>
              <c:ext xmlns:c16="http://schemas.microsoft.com/office/drawing/2014/chart" uri="{C3380CC4-5D6E-409C-BE32-E72D297353CC}">
                <c16:uniqueId val="{0000000F-5C57-4C4C-B2DF-80FB23D1B9E4}"/>
              </c:ext>
            </c:extLst>
          </c:dPt>
          <c:dPt>
            <c:idx val="8"/>
            <c:bubble3D val="0"/>
            <c:explosion val="2"/>
            <c:spPr>
              <a:solidFill>
                <a:schemeClr val="tx2"/>
              </a:solidFill>
              <a:ln>
                <a:noFill/>
              </a:ln>
              <a:effectLst/>
            </c:spPr>
            <c:extLst>
              <c:ext xmlns:c16="http://schemas.microsoft.com/office/drawing/2014/chart" uri="{C3380CC4-5D6E-409C-BE32-E72D297353CC}">
                <c16:uniqueId val="{00000011-5C57-4C4C-B2DF-80FB23D1B9E4}"/>
              </c:ext>
            </c:extLst>
          </c:dPt>
          <c:val>
            <c:numRef>
              <c:f>Sheet1!$B$2:$B$10</c:f>
              <c:numCache>
                <c:formatCode>0.00%</c:formatCode>
                <c:ptCount val="9"/>
                <c:pt idx="0">
                  <c:v>4.1636778420910299E-2</c:v>
                </c:pt>
                <c:pt idx="1">
                  <c:v>0.207784276730032</c:v>
                </c:pt>
                <c:pt idx="2">
                  <c:v>0.206799221950562</c:v>
                </c:pt>
                <c:pt idx="4">
                  <c:v>5.1608059760514099E-3</c:v>
                </c:pt>
                <c:pt idx="5">
                  <c:v>1.9393580962118202E-2</c:v>
                </c:pt>
                <c:pt idx="6">
                  <c:v>5.5508268736690798E-2</c:v>
                </c:pt>
                <c:pt idx="7">
                  <c:v>8.9882927332821896E-2</c:v>
                </c:pt>
                <c:pt idx="8">
                  <c:v>0.37383413989081399</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2017</c:v>
                      </c:pt>
                    </c:strCache>
                  </c:strRef>
                </c15:tx>
              </c15:filteredSeriesTitle>
            </c:ext>
            <c:ext xmlns:c15="http://schemas.microsoft.com/office/drawing/2012/chart" uri="{02D57815-91ED-43cb-92C2-25804820EDAC}">
              <c15:filteredCategoryTitle>
                <c15:cat>
                  <c:strRef>
                    <c:extLst>
                      <c:ext uri="{02D57815-91ED-43cb-92C2-25804820EDAC}">
                        <c15:formulaRef>
                          <c15:sqref>Sheet1!$A$2:$A$10</c15:sqref>
                        </c15:formulaRef>
                      </c:ext>
                    </c:extLst>
                    <c:strCache>
                      <c:ptCount val="9"/>
                      <c:pt idx="0">
                        <c:v>NoSQL</c:v>
                      </c:pt>
                      <c:pt idx="1">
                        <c:v>MySQL</c:v>
                      </c:pt>
                      <c:pt idx="2">
                        <c:v>Other</c:v>
                      </c:pt>
                      <c:pt idx="4">
                        <c:v>NewSQL</c:v>
                      </c:pt>
                      <c:pt idx="5">
                        <c:v>SAP</c:v>
                      </c:pt>
                      <c:pt idx="6">
                        <c:v>IBM</c:v>
                      </c:pt>
                      <c:pt idx="7">
                        <c:v>Oracle</c:v>
                      </c:pt>
                      <c:pt idx="8">
                        <c:v>Microsoft</c:v>
                      </c:pt>
                    </c:strCache>
                  </c:strRef>
                </c15:cat>
              </c15:filteredCategoryTitle>
            </c:ext>
            <c:ext xmlns:c16="http://schemas.microsoft.com/office/drawing/2014/chart" uri="{C3380CC4-5D6E-409C-BE32-E72D297353CC}">
              <c16:uniqueId val="{00000012-5C57-4C4C-B2DF-80FB23D1B9E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r>
              <a:rPr lang="en-US" b="1">
                <a:latin typeface="Segoe UI Semibold" panose="020B0702040204020203" pitchFamily="34" charset="0"/>
                <a:cs typeface="Segoe UI Semibold" panose="020B0702040204020203" pitchFamily="34" charset="0"/>
              </a:rPr>
              <a:t>Financial Analysis (risk-adjusted)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title>
    <c:autoTitleDeleted val="0"/>
    <c:plotArea>
      <c:layout>
        <c:manualLayout>
          <c:layoutTarget val="inner"/>
          <c:xMode val="edge"/>
          <c:yMode val="edge"/>
          <c:x val="0.18970465901064693"/>
          <c:y val="0.15149167465997687"/>
          <c:w val="0.78593210732379382"/>
          <c:h val="0.66247619383697065"/>
        </c:manualLayout>
      </c:layout>
      <c:barChart>
        <c:barDir val="col"/>
        <c:grouping val="stacked"/>
        <c:varyColors val="0"/>
        <c:ser>
          <c:idx val="0"/>
          <c:order val="0"/>
          <c:tx>
            <c:strRef>
              <c:f>'[TEI financial summary chart.xlsx]Sheet1'!$A$2</c:f>
              <c:strCache>
                <c:ptCount val="1"/>
                <c:pt idx="0">
                  <c:v>Total costs</c:v>
                </c:pt>
              </c:strCache>
            </c:strRef>
          </c:tx>
          <c:spPr>
            <a:solidFill>
              <a:sysClr val="window" lastClr="FFFFFF">
                <a:lumMod val="75000"/>
              </a:sysClr>
            </a:solidFill>
            <a:ln>
              <a:noFill/>
            </a:ln>
            <a:effectLst/>
          </c:spPr>
          <c:invertIfNegative val="0"/>
          <c:cat>
            <c:strRef>
              <c:f>'[TEI financial summary chart.xlsx]Sheet1'!$B$1:$E$1</c:f>
              <c:strCache>
                <c:ptCount val="4"/>
                <c:pt idx="0">
                  <c:v>INITIAL</c:v>
                </c:pt>
                <c:pt idx="1">
                  <c:v>YEAR 1</c:v>
                </c:pt>
                <c:pt idx="2">
                  <c:v>YEAR 2</c:v>
                </c:pt>
                <c:pt idx="3">
                  <c:v>YEAR 3</c:v>
                </c:pt>
              </c:strCache>
            </c:strRef>
          </c:cat>
          <c:val>
            <c:numRef>
              <c:f>'[TEI financial summary chart.xlsx]Sheet1'!$B$2:$E$2</c:f>
              <c:numCache>
                <c:formatCode>_("$"* #,##0_);_("$"* \(#,##0\);_("$"* "-"??_);_(@_)</c:formatCode>
                <c:ptCount val="4"/>
                <c:pt idx="0">
                  <c:v>-165000</c:v>
                </c:pt>
                <c:pt idx="1">
                  <c:v>-345000</c:v>
                </c:pt>
                <c:pt idx="2">
                  <c:v>-345000</c:v>
                </c:pt>
                <c:pt idx="3">
                  <c:v>-345000</c:v>
                </c:pt>
              </c:numCache>
            </c:numRef>
          </c:val>
          <c:extLst>
            <c:ext xmlns:c16="http://schemas.microsoft.com/office/drawing/2014/chart" uri="{C3380CC4-5D6E-409C-BE32-E72D297353CC}">
              <c16:uniqueId val="{00000000-17E8-4A83-A606-0DA89C4820D2}"/>
            </c:ext>
          </c:extLst>
        </c:ser>
        <c:ser>
          <c:idx val="1"/>
          <c:order val="1"/>
          <c:tx>
            <c:strRef>
              <c:f>'[TEI financial summary chart.xlsx]Sheet1'!$A$3</c:f>
              <c:strCache>
                <c:ptCount val="1"/>
                <c:pt idx="0">
                  <c:v>Total benefits</c:v>
                </c:pt>
              </c:strCache>
            </c:strRef>
          </c:tx>
          <c:spPr>
            <a:solidFill>
              <a:srgbClr val="0078D4"/>
            </a:solidFill>
            <a:ln>
              <a:noFill/>
            </a:ln>
            <a:effectLst/>
          </c:spPr>
          <c:invertIfNegative val="0"/>
          <c:cat>
            <c:strRef>
              <c:f>'[TEI financial summary chart.xlsx]Sheet1'!$B$1:$E$1</c:f>
              <c:strCache>
                <c:ptCount val="4"/>
                <c:pt idx="0">
                  <c:v>INITIAL</c:v>
                </c:pt>
                <c:pt idx="1">
                  <c:v>YEAR 1</c:v>
                </c:pt>
                <c:pt idx="2">
                  <c:v>YEAR 2</c:v>
                </c:pt>
                <c:pt idx="3">
                  <c:v>YEAR 3</c:v>
                </c:pt>
              </c:strCache>
            </c:strRef>
          </c:cat>
          <c:val>
            <c:numRef>
              <c:f>'[TEI financial summary chart.xlsx]Sheet1'!$B$3:$E$3</c:f>
              <c:numCache>
                <c:formatCode>_("$"* #,##0_);_("$"* \(#,##0\);_("$"* "-"??_);_(@_)</c:formatCode>
                <c:ptCount val="4"/>
                <c:pt idx="0">
                  <c:v>0</c:v>
                </c:pt>
                <c:pt idx="1">
                  <c:v>1281480</c:v>
                </c:pt>
                <c:pt idx="2">
                  <c:v>1281480</c:v>
                </c:pt>
                <c:pt idx="3">
                  <c:v>1281480</c:v>
                </c:pt>
              </c:numCache>
            </c:numRef>
          </c:val>
          <c:extLst>
            <c:ext xmlns:c16="http://schemas.microsoft.com/office/drawing/2014/chart" uri="{C3380CC4-5D6E-409C-BE32-E72D297353CC}">
              <c16:uniqueId val="{00000001-17E8-4A83-A606-0DA89C4820D2}"/>
            </c:ext>
          </c:extLst>
        </c:ser>
        <c:dLbls>
          <c:showLegendKey val="0"/>
          <c:showVal val="0"/>
          <c:showCatName val="0"/>
          <c:showSerName val="0"/>
          <c:showPercent val="0"/>
          <c:showBubbleSize val="0"/>
        </c:dLbls>
        <c:gapWidth val="150"/>
        <c:overlap val="100"/>
        <c:axId val="1714580479"/>
        <c:axId val="1718017039"/>
      </c:barChart>
      <c:lineChart>
        <c:grouping val="standard"/>
        <c:varyColors val="0"/>
        <c:ser>
          <c:idx val="2"/>
          <c:order val="2"/>
          <c:tx>
            <c:strRef>
              <c:f>'[TEI financial summary chart.xlsx]Sheet1'!$A$4</c:f>
              <c:strCache>
                <c:ptCount val="1"/>
                <c:pt idx="0">
                  <c:v>Cumulative net benefits</c:v>
                </c:pt>
              </c:strCache>
            </c:strRef>
          </c:tx>
          <c:spPr>
            <a:ln w="28575" cap="rnd">
              <a:solidFill>
                <a:srgbClr val="50E6FF"/>
              </a:solidFill>
              <a:round/>
            </a:ln>
            <a:effectLst/>
          </c:spPr>
          <c:marker>
            <c:symbol val="none"/>
          </c:marker>
          <c:cat>
            <c:strRef>
              <c:f>'[TEI financial summary chart.xlsx]Sheet1'!$B$1:$E$1</c:f>
              <c:strCache>
                <c:ptCount val="4"/>
                <c:pt idx="0">
                  <c:v>INITIAL</c:v>
                </c:pt>
                <c:pt idx="1">
                  <c:v>YEAR 1</c:v>
                </c:pt>
                <c:pt idx="2">
                  <c:v>YEAR 2</c:v>
                </c:pt>
                <c:pt idx="3">
                  <c:v>YEAR 3</c:v>
                </c:pt>
              </c:strCache>
            </c:strRef>
          </c:cat>
          <c:val>
            <c:numRef>
              <c:f>'[TEI financial summary chart.xlsx]Sheet1'!$B$4:$E$4</c:f>
              <c:numCache>
                <c:formatCode>_("$"* #,##0_);_("$"* \(#,##0\);_("$"* "-"??_);_(@_)</c:formatCode>
                <c:ptCount val="4"/>
                <c:pt idx="0">
                  <c:v>-165000</c:v>
                </c:pt>
                <c:pt idx="1">
                  <c:v>771480</c:v>
                </c:pt>
                <c:pt idx="2">
                  <c:v>1707960</c:v>
                </c:pt>
                <c:pt idx="3">
                  <c:v>2644440</c:v>
                </c:pt>
              </c:numCache>
            </c:numRef>
          </c:val>
          <c:smooth val="0"/>
          <c:extLst>
            <c:ext xmlns:c16="http://schemas.microsoft.com/office/drawing/2014/chart" uri="{C3380CC4-5D6E-409C-BE32-E72D297353CC}">
              <c16:uniqueId val="{00000002-17E8-4A83-A606-0DA89C4820D2}"/>
            </c:ext>
          </c:extLst>
        </c:ser>
        <c:dLbls>
          <c:showLegendKey val="0"/>
          <c:showVal val="0"/>
          <c:showCatName val="0"/>
          <c:showSerName val="0"/>
          <c:showPercent val="0"/>
          <c:showBubbleSize val="0"/>
        </c:dLbls>
        <c:marker val="1"/>
        <c:smooth val="0"/>
        <c:axId val="1714580479"/>
        <c:axId val="1718017039"/>
      </c:lineChart>
      <c:catAx>
        <c:axId val="1714580479"/>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Segoe UI Semibold" panose="020B0702040204020203" pitchFamily="34" charset="0"/>
                <a:ea typeface="+mn-ea"/>
                <a:cs typeface="Segoe UI Semibold" panose="020B0702040204020203" pitchFamily="34" charset="0"/>
              </a:defRPr>
            </a:pPr>
            <a:endParaRPr lang="en-US"/>
          </a:p>
        </c:txPr>
        <c:crossAx val="1718017039"/>
        <c:crosses val="autoZero"/>
        <c:auto val="1"/>
        <c:lblAlgn val="ctr"/>
        <c:lblOffset val="100"/>
        <c:noMultiLvlLbl val="0"/>
      </c:catAx>
      <c:valAx>
        <c:axId val="1718017039"/>
        <c:scaling>
          <c:orientation val="minMax"/>
          <c:max val="3000000"/>
          <c:min val="-50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r>
                  <a:rPr lang="en-US" sz="900">
                    <a:latin typeface="Segoe UI" panose="020B0502040204020203" pitchFamily="34" charset="0"/>
                    <a:cs typeface="Segoe UI" panose="020B0502040204020203" pitchFamily="34" charset="0"/>
                  </a:rPr>
                  <a:t>Cash flows</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title>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lang="en-US" sz="8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crossAx val="17145804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7676944270985598"/>
          <c:y val="6.9409389197375104E-2"/>
          <c:w val="0.65969385040175499"/>
          <c:h val="0.68950850004173503"/>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9DE3-4CC7-A831-CFBF76905107}"/>
              </c:ext>
            </c:extLst>
          </c:dPt>
          <c:dPt>
            <c:idx val="1"/>
            <c:invertIfNegative val="0"/>
            <c:bubble3D val="0"/>
            <c:spPr>
              <a:solidFill>
                <a:schemeClr val="tx2"/>
              </a:solidFill>
              <a:ln>
                <a:noFill/>
              </a:ln>
              <a:effectLst/>
            </c:spPr>
            <c:extLst>
              <c:ext xmlns:c16="http://schemas.microsoft.com/office/drawing/2014/chart" uri="{C3380CC4-5D6E-409C-BE32-E72D297353CC}">
                <c16:uniqueId val="{00000003-9DE3-4CC7-A831-CFBF76905107}"/>
              </c:ext>
            </c:extLst>
          </c:dPt>
          <c:dPt>
            <c:idx val="2"/>
            <c:invertIfNegative val="0"/>
            <c:bubble3D val="0"/>
            <c:spPr>
              <a:solidFill>
                <a:schemeClr val="tx2"/>
              </a:solidFill>
              <a:ln>
                <a:noFill/>
              </a:ln>
              <a:effectLst/>
            </c:spPr>
            <c:extLst>
              <c:ext xmlns:c16="http://schemas.microsoft.com/office/drawing/2014/chart" uri="{C3380CC4-5D6E-409C-BE32-E72D297353CC}">
                <c16:uniqueId val="{00000005-9DE3-4CC7-A831-CFBF76905107}"/>
              </c:ext>
            </c:extLst>
          </c:dPt>
          <c:dPt>
            <c:idx val="3"/>
            <c:invertIfNegative val="0"/>
            <c:bubble3D val="0"/>
            <c:spPr>
              <a:solidFill>
                <a:schemeClr val="tx2"/>
              </a:solidFill>
              <a:ln>
                <a:noFill/>
              </a:ln>
              <a:effectLst/>
            </c:spPr>
            <c:extLst>
              <c:ext xmlns:c16="http://schemas.microsoft.com/office/drawing/2014/chart" uri="{C3380CC4-5D6E-409C-BE32-E72D297353CC}">
                <c16:uniqueId val="{00000007-9DE3-4CC7-A831-CFBF76905107}"/>
              </c:ext>
            </c:extLst>
          </c:dPt>
          <c:dPt>
            <c:idx val="4"/>
            <c:invertIfNegative val="0"/>
            <c:bubble3D val="0"/>
            <c:spPr>
              <a:solidFill>
                <a:schemeClr val="tx2"/>
              </a:solidFill>
              <a:ln>
                <a:noFill/>
              </a:ln>
              <a:effectLst/>
            </c:spPr>
            <c:extLst>
              <c:ext xmlns:c16="http://schemas.microsoft.com/office/drawing/2014/chart" uri="{C3380CC4-5D6E-409C-BE32-E72D297353CC}">
                <c16:uniqueId val="{00000009-9DE3-4CC7-A831-CFBF76905107}"/>
              </c:ext>
            </c:extLst>
          </c:dPt>
          <c:dPt>
            <c:idx val="5"/>
            <c:invertIfNegative val="0"/>
            <c:bubble3D val="0"/>
            <c:spPr>
              <a:solidFill>
                <a:schemeClr val="tx2"/>
              </a:solidFill>
              <a:ln>
                <a:noFill/>
              </a:ln>
              <a:effectLst/>
            </c:spPr>
            <c:extLst>
              <c:ext xmlns:c16="http://schemas.microsoft.com/office/drawing/2014/chart" uri="{C3380CC4-5D6E-409C-BE32-E72D297353CC}">
                <c16:uniqueId val="{0000000B-9DE3-4CC7-A831-CFBF7690510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17</c:v>
                </c:pt>
                <c:pt idx="1">
                  <c:v>552</c:v>
                </c:pt>
                <c:pt idx="2">
                  <c:v>207</c:v>
                </c:pt>
                <c:pt idx="3">
                  <c:v>90</c:v>
                </c:pt>
                <c:pt idx="4">
                  <c:v>59</c:v>
                </c:pt>
                <c:pt idx="5">
                  <c:v>33</c:v>
                </c:pt>
              </c:numCache>
            </c:numRef>
          </c:val>
          <c:extLst>
            <c:ext xmlns:c16="http://schemas.microsoft.com/office/drawing/2014/chart" uri="{C3380CC4-5D6E-409C-BE32-E72D297353CC}">
              <c16:uniqueId val="{0000000C-9DE3-4CC7-A831-CFBF76905107}"/>
            </c:ext>
          </c:extLst>
        </c:ser>
        <c:dLbls>
          <c:showLegendKey val="0"/>
          <c:showVal val="0"/>
          <c:showCatName val="0"/>
          <c:showSerName val="0"/>
          <c:showPercent val="0"/>
          <c:showBubbleSize val="0"/>
        </c:dLbls>
        <c:gapWidth val="219"/>
        <c:overlap val="-27"/>
        <c:axId val="-1635663648"/>
        <c:axId val="-1635661440"/>
      </c:barChart>
      <c:catAx>
        <c:axId val="-1635663648"/>
        <c:scaling>
          <c:orientation val="minMax"/>
        </c:scaling>
        <c:delete val="0"/>
        <c:axPos val="b"/>
        <c:numFmt formatCode="General" sourceLinked="1"/>
        <c:majorTickMark val="none"/>
        <c:minorTickMark val="none"/>
        <c:tickLblPos val="nextTo"/>
        <c:spPr>
          <a:noFill/>
          <a:ln w="9525" cap="flat" cmpd="sng" algn="ctr">
            <a:solidFill>
              <a:srgbClr val="BED8FF"/>
            </a:solidFill>
            <a:round/>
          </a:ln>
          <a:effectLst/>
        </c:spPr>
        <c:txPr>
          <a:bodyPr rot="-60000000" spcFirstLastPara="1" vertOverflow="ellipsis" vert="horz" wrap="square" anchor="ctr" anchorCtr="1"/>
          <a:lstStyle/>
          <a:p>
            <a:pPr>
              <a:defRPr sz="1000" b="1" i="0" u="none" strike="noStrike" kern="1200" baseline="0">
                <a:solidFill>
                  <a:schemeClr val="tx2"/>
                </a:solidFill>
                <a:latin typeface="+mn-lt"/>
                <a:ea typeface="+mn-ea"/>
                <a:cs typeface="+mn-cs"/>
              </a:defRPr>
            </a:pPr>
            <a:endParaRPr lang="en-US"/>
          </a:p>
        </c:txPr>
        <c:crossAx val="-1635661440"/>
        <c:crosses val="autoZero"/>
        <c:auto val="1"/>
        <c:lblAlgn val="ctr"/>
        <c:lblOffset val="100"/>
        <c:noMultiLvlLbl val="0"/>
      </c:catAx>
      <c:valAx>
        <c:axId val="-1635661440"/>
        <c:scaling>
          <c:orientation val="minMax"/>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800" b="0" i="0" u="none" strike="noStrike" kern="1200" baseline="0">
                    <a:solidFill>
                      <a:schemeClr val="tx2"/>
                    </a:solidFill>
                    <a:latin typeface="+mn-lt"/>
                    <a:ea typeface="+mn-ea"/>
                    <a:cs typeface="+mn-cs"/>
                  </a:defRPr>
                </a:pPr>
                <a:r>
                  <a:rPr lang="en-US" sz="800" b="1" i="0" baseline="0">
                    <a:solidFill>
                      <a:schemeClr val="tx2"/>
                    </a:solidFill>
                    <a:effectLst/>
                  </a:rPr>
                  <a:t>Vulnerabilities (2010 – 2018)</a:t>
                </a:r>
                <a:endParaRPr lang="en-US" sz="800">
                  <a:solidFill>
                    <a:schemeClr val="tx2"/>
                  </a:solidFill>
                  <a:effectLst/>
                </a:endParaRPr>
              </a:p>
            </c:rich>
          </c:tx>
          <c:layout>
            <c:manualLayout>
              <c:xMode val="edge"/>
              <c:yMode val="edge"/>
              <c:x val="3.4656385575484699E-2"/>
              <c:y val="6.9409389197375104E-2"/>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635663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4" Type="http://schemas.openxmlformats.org/officeDocument/2006/relationships/image" Target="../media/image1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12/19/2018 8:01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12/19/2018 8:01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zure.microsoft.com/en-us/overview/what-is-a-virtual-machin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ka.ms/ForresterTEI_SQLDB_ManagedInstanc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emea01.safelinks.protection.outlook.com/?url=https://github.com/Microsoft/azure-sql-security-sample&amp;data=02|01||160c699043ad4b464a2f08d644fd83dd|72f988bf86f141af91ab2d7cd011db47|1|0|636772252956483650&amp;sdata=0ORtoFCFooKdY0gIKQ40GgK0asE/18K44Bmj6K168TM%3D&amp;reserved=0"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 Id="rId2" Type="http://schemas.openxmlformats.org/officeDocument/2006/relationships/slide" Target="../slides/slide78.xml"/><Relationship Id="rId1" Type="http://schemas.openxmlformats.org/officeDocument/2006/relationships/notesMaster" Target="../notesMasters/notesMaster1.xml"/><Relationship Id="rId4" Type="http://schemas.openxmlformats.org/officeDocument/2006/relationships/hyperlink" Target="https://docs.microsoft.com/en-us/sql/t-sql/queries/at-time-zone-transact-sql?view=sql-server-2017"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operations-management-suite/operations-management-suite-overview"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docs.microsoft.com/en-us/azure/operations-management-suite/operations-management-suite-overview"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atamigration.microsoft.com/"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azure/data-factory/how-to-configure-azure-ssis-ir-custom-setup" TargetMode="External"/><Relationship Id="rId2" Type="http://schemas.openxmlformats.org/officeDocument/2006/relationships/slide" Target="../slides/slide119.xml"/><Relationship Id="rId1" Type="http://schemas.openxmlformats.org/officeDocument/2006/relationships/notesMaster" Target="../notesMasters/notesMaster1.xml"/><Relationship Id="rId4" Type="http://schemas.openxmlformats.org/officeDocument/2006/relationships/hyperlink" Target="https://docs.microsoft.com/en-gb/azure/data-factory/tutorial-deploy-ssis-packages-azure" TargetMode="Externa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download.microsoft.com/download/D/0/0/D0075580-6D72-403D-8B4D-C3BD88D58CE4/SQL_Server_2016_In_Memory_OLTP_and_Columnstore_Comparison_White_Paper.pd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aka.ms/hyperscaleblog"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DD6821-D956-4AC5-8DB7-06A5C0555C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Slide Image Placeholder 9"/>
          <p:cNvSpPr>
            <a:spLocks noGrp="1" noRot="1" noChangeAspect="1"/>
          </p:cNvSpPr>
          <p:nvPr>
            <p:ph type="sldImg"/>
          </p:nvPr>
        </p:nvSpPr>
        <p:spPr>
          <a:xfrm>
            <a:off x="3617913" y="233363"/>
            <a:ext cx="3243262" cy="1825625"/>
          </a:xfrm>
        </p:spPr>
      </p:sp>
    </p:spTree>
    <p:extLst>
      <p:ext uri="{BB962C8B-B14F-4D97-AF65-F5344CB8AC3E}">
        <p14:creationId xmlns:p14="http://schemas.microsoft.com/office/powerpoint/2010/main" val="543111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1" dirty="0"/>
              <a:t>Intelligent Performance </a:t>
            </a:r>
            <a:r>
              <a:rPr lang="en-US" sz="1200" dirty="0"/>
              <a:t>learns unique database patterns and automatically tunes for improved performance.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With SQL Database, your customers get </a:t>
            </a:r>
            <a:r>
              <a:rPr lang="en-US" b="1" dirty="0"/>
              <a:t>built-in Intelligent Performance </a:t>
            </a:r>
            <a:r>
              <a:rPr lang="en-US" dirty="0"/>
              <a:t>that helps them dramatically reduce the costs of running and managing databases and maximizes both the performance and security of their application. Running millions of customer workloads around-the-clock, SQL Database collects and processes a massive amount of telemetry data, while also fully respecting customer privacy behind the scenes. Various algorithms are continuously evaluating the telemetry data so that the service can learn and adapt with their application. Based on this analysis, the service comes up with performance improving recommendations through </a:t>
            </a:r>
            <a:r>
              <a:rPr lang="en-US" b="1" dirty="0"/>
              <a:t>Database Advisor</a:t>
            </a:r>
            <a:r>
              <a:rPr lang="en-US" dirty="0"/>
              <a:t>, tailored to their specific workload. </a:t>
            </a:r>
          </a:p>
          <a:p>
            <a:endParaRPr lang="en-US" dirty="0"/>
          </a:p>
          <a:p>
            <a:endParaRPr lang="en-US" dirty="0"/>
          </a:p>
          <a:p>
            <a:pPr lvl="0"/>
            <a:r>
              <a:rPr lang="en-US" b="1" dirty="0"/>
              <a:t>Adaptive Query Processing</a:t>
            </a:r>
          </a:p>
          <a:p>
            <a:pPr lvl="0"/>
            <a:r>
              <a:rPr lang="en-US" dirty="0"/>
              <a:t>Accelerate parallel queries and improve scaling of frequent queries with Intelligent Query Processing </a:t>
            </a:r>
          </a:p>
          <a:p>
            <a:pPr lvl="0"/>
            <a:r>
              <a:rPr lang="en-US" dirty="0"/>
              <a:t>Gain performance insights anytime and anywhere with Lightweight Query Profiling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11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Migrating SQL Server workloads to the cloud is key to digital transformation and growth</a:t>
            </a:r>
          </a:p>
          <a:p>
            <a:endParaRPr lang="en-US" dirty="0"/>
          </a:p>
          <a:p>
            <a:r>
              <a:rPr lang="en-US" dirty="0"/>
              <a:t>Challenges</a:t>
            </a:r>
          </a:p>
          <a:p>
            <a:pPr marL="171450" indent="-171450">
              <a:buFont typeface="Arial" panose="020B0604020202020204" pitchFamily="34" charset="0"/>
              <a:buChar char="•"/>
            </a:pPr>
            <a:r>
              <a:rPr lang="en-US" sz="900" dirty="0"/>
              <a:t>Migrating to the cloud is complex and time-consuming </a:t>
            </a:r>
          </a:p>
          <a:p>
            <a:pPr marL="171450" indent="-171450">
              <a:buFont typeface="Arial" panose="020B0604020202020204" pitchFamily="34" charset="0"/>
              <a:buChar char="•"/>
            </a:pPr>
            <a:r>
              <a:rPr lang="en-US" sz="900" dirty="0"/>
              <a:t>Maintaining security isolation from other tenants in the cloud</a:t>
            </a:r>
          </a:p>
          <a:p>
            <a:pPr marL="171450" indent="-171450">
              <a:buFont typeface="Arial" panose="020B0604020202020204" pitchFamily="34" charset="0"/>
              <a:buChar char="•"/>
            </a:pPr>
            <a:r>
              <a:rPr lang="en-US" sz="900" dirty="0"/>
              <a:t>Eliminating the costs of re-architecting apps for the cloud</a:t>
            </a:r>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Azure SQL Database offers the most seamless path to the cloud</a:t>
            </a:r>
            <a:endParaRPr lang="en-US" sz="900" dirty="0">
              <a:gradFill>
                <a:gsLst>
                  <a:gs pos="2917">
                    <a:schemeClr val="tx1"/>
                  </a:gs>
                  <a:gs pos="30000">
                    <a:schemeClr val="tx1"/>
                  </a:gs>
                </a:gsLst>
                <a:lin ang="5400000" scaled="0"/>
              </a:gradFill>
            </a:endParaRPr>
          </a:p>
          <a:p>
            <a:pPr marL="171450" indent="-171450">
              <a:buFont typeface="Arial" panose="020B0604020202020204" pitchFamily="34" charset="0"/>
              <a:buChar char="•"/>
            </a:pPr>
            <a:r>
              <a:rPr lang="en-US" sz="900" dirty="0"/>
              <a:t>Database Migration Service migrates from multiple sources at scale to accelerate the transition to the cloud </a:t>
            </a:r>
          </a:p>
          <a:p>
            <a:pPr marL="171450" indent="-171450">
              <a:buFont typeface="Arial" panose="020B0604020202020204" pitchFamily="34" charset="0"/>
              <a:buChar char="•"/>
            </a:pPr>
            <a:r>
              <a:rPr lang="en-US" sz="900" dirty="0"/>
              <a:t>Native Virtual Network (VNET) support with Managed Instance and fully-managed security  </a:t>
            </a:r>
          </a:p>
          <a:p>
            <a:pPr marL="171450" indent="-171450">
              <a:buFont typeface="Arial" panose="020B0604020202020204" pitchFamily="34" charset="0"/>
              <a:buChar char="•"/>
            </a:pPr>
            <a:r>
              <a:rPr lang="en-US" sz="900" dirty="0"/>
              <a:t>Managed Instance combines the best of SQL Server with the operational and financial benefits of the cloud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412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Introducing Azure SQL Database Managed Instance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is an expansion of the existing SQL Database service designed to enable database migration to a fully-managed database service, without re-designing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FF0000"/>
              </a:solidFill>
            </a:endParaRPr>
          </a:p>
          <a:p>
            <a:r>
              <a:rPr lang="en-US" b="0" dirty="0">
                <a:solidFill>
                  <a:srgbClr val="FF0000"/>
                </a:solidFill>
              </a:rPr>
              <a:t>It’s important to note that Managed Instance isn’t a new service – it is a third resource type within Azure SQL Database, sitting alongside single databases and elastic pools. </a:t>
            </a:r>
            <a:r>
              <a:rPr lang="en-US" sz="1200" kern="1200" dirty="0">
                <a:solidFill>
                  <a:schemeClr val="tx1"/>
                </a:solidFill>
                <a:effectLst/>
                <a:latin typeface="+mn-lt"/>
                <a:ea typeface="+mn-ea"/>
                <a:cs typeface="+mn-cs"/>
              </a:rPr>
              <a:t>As part of Azure SQL Database, Microsoft’s fully managed cloud database service, it inherits all its built-in features. </a:t>
            </a:r>
          </a:p>
          <a:p>
            <a:endParaRPr lang="en-US" b="1" dirty="0">
              <a:solidFill>
                <a:srgbClr val="FF0000"/>
              </a:solidFill>
            </a:endParaRP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Each </a:t>
            </a:r>
            <a:r>
              <a:rPr lang="en-US" sz="1200" i="1" kern="1200" dirty="0">
                <a:solidFill>
                  <a:schemeClr val="tx1"/>
                </a:solidFill>
                <a:effectLst/>
                <a:latin typeface="+mn-lt"/>
                <a:ea typeface="+mn-ea"/>
                <a:cs typeface="+mn-cs"/>
              </a:rPr>
              <a:t>standalone database</a:t>
            </a:r>
            <a:r>
              <a:rPr lang="en-US" sz="1200" kern="1200" dirty="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dirty="0">
                <a:solidFill>
                  <a:schemeClr val="tx1"/>
                </a:solidFill>
                <a:effectLst/>
                <a:latin typeface="Segoe UI Light" pitchFamily="34" charset="0"/>
                <a:ea typeface="+mn-ea"/>
                <a:cs typeface="+mn-cs"/>
              </a:rPr>
              <a:t>A SQL Database </a:t>
            </a:r>
            <a:r>
              <a:rPr lang="en-US" sz="1200" i="1" kern="1200" dirty="0">
                <a:solidFill>
                  <a:schemeClr val="tx1"/>
                </a:solidFill>
                <a:effectLst/>
                <a:latin typeface="Segoe UI Light" pitchFamily="34" charset="0"/>
                <a:ea typeface="+mn-ea"/>
                <a:cs typeface="+mn-cs"/>
              </a:rPr>
              <a:t>Managed Instance</a:t>
            </a:r>
            <a:r>
              <a:rPr lang="en-US" sz="1200" kern="1200" dirty="0">
                <a:solidFill>
                  <a:schemeClr val="tx1"/>
                </a:solidFill>
                <a:effectLst/>
                <a:latin typeface="Segoe UI Light" pitchFamily="34" charset="0"/>
                <a:ea typeface="+mn-ea"/>
                <a:cs typeface="+mn-cs"/>
              </a:rPr>
              <a:t> offers a simplified </a:t>
            </a:r>
            <a:r>
              <a:rPr lang="en-US" sz="1200" b="1" kern="1200" dirty="0">
                <a:solidFill>
                  <a:schemeClr val="tx1"/>
                </a:solidFill>
                <a:effectLst/>
                <a:latin typeface="Segoe UI Light" pitchFamily="34" charset="0"/>
                <a:ea typeface="+mn-ea"/>
                <a:cs typeface="+mn-cs"/>
              </a:rPr>
              <a:t>instance-scoped programming model</a:t>
            </a:r>
            <a:r>
              <a:rPr lang="en-US" sz="1200" kern="1200" dirty="0">
                <a:solidFill>
                  <a:schemeClr val="tx1"/>
                </a:solidFill>
                <a:effectLst/>
                <a:latin typeface="Segoe UI Light" pitchFamily="34" charset="0"/>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sz="1200" b="1" dirty="0">
              <a:solidFill>
                <a:srgbClr val="FF0000"/>
              </a:solidFill>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93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Who is Managed Instance for?</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Customers looking to </a:t>
            </a:r>
            <a:r>
              <a:rPr lang="en-US" sz="900" b="1" kern="1200" dirty="0">
                <a:solidFill>
                  <a:schemeClr val="tx1"/>
                </a:solidFill>
                <a:latin typeface="Segoe UI Light" pitchFamily="34" charset="0"/>
                <a:ea typeface="+mn-ea"/>
                <a:cs typeface="+mn-cs"/>
              </a:rPr>
              <a:t>migrate </a:t>
            </a:r>
            <a:r>
              <a:rPr lang="en-US" sz="900" b="1" kern="1200" dirty="0">
                <a:solidFill>
                  <a:schemeClr val="accent5"/>
                </a:solidFill>
                <a:latin typeface="Segoe UI Light" pitchFamily="34" charset="0"/>
                <a:ea typeface="+mn-ea"/>
                <a:cs typeface="+mn-cs"/>
              </a:rPr>
              <a:t>a large number of apps</a:t>
            </a:r>
            <a:r>
              <a:rPr lang="en-US" sz="900" b="1" dirty="0">
                <a:solidFill>
                  <a:schemeClr val="tx2"/>
                </a:solidFill>
              </a:rPr>
              <a:t> </a:t>
            </a:r>
            <a:r>
              <a:rPr lang="en-US" sz="900" dirty="0"/>
              <a:t>from on-premise or IaaS, self-built or ISV provided, with as </a:t>
            </a:r>
            <a:r>
              <a:rPr lang="en-US" sz="900" b="1" kern="1200" dirty="0">
                <a:solidFill>
                  <a:schemeClr val="accent5"/>
                </a:solidFill>
                <a:latin typeface="Segoe UI Light" pitchFamily="34" charset="0"/>
                <a:ea typeface="+mn-ea"/>
                <a:cs typeface="+mn-cs"/>
              </a:rPr>
              <a:t>low migration effort as possible</a:t>
            </a:r>
            <a:r>
              <a:rPr lang="en-US" sz="900" b="1" kern="1200" dirty="0">
                <a:solidFill>
                  <a:schemeClr val="tx2"/>
                </a:solidFill>
                <a:latin typeface="Segoe UI Light" pitchFamily="34" charset="0"/>
                <a:ea typeface="+mn-ea"/>
                <a:cs typeface="+mn-cs"/>
              </a:rPr>
              <a:t> </a:t>
            </a:r>
            <a:r>
              <a:rPr lang="en-US" sz="900" dirty="0"/>
              <a:t>&amp;</a:t>
            </a:r>
            <a:r>
              <a:rPr lang="en-US" sz="900" dirty="0">
                <a:solidFill>
                  <a:schemeClr val="tx2"/>
                </a:solidFill>
              </a:rPr>
              <a:t> </a:t>
            </a:r>
            <a:r>
              <a:rPr lang="en-US" sz="900" b="1" kern="1200" dirty="0">
                <a:solidFill>
                  <a:schemeClr val="accent5"/>
                </a:solidFill>
                <a:latin typeface="Segoe UI Light" pitchFamily="34" charset="0"/>
                <a:ea typeface="+mn-ea"/>
                <a:cs typeface="+mn-cs"/>
              </a:rPr>
              <a:t>cost being a crucial factor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142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To two levels of isolation are provided:</a:t>
            </a:r>
          </a:p>
          <a:p>
            <a:pPr lvl="0"/>
            <a:r>
              <a:rPr lang="en-US" sz="1200" kern="1200">
                <a:solidFill>
                  <a:schemeClr val="tx1"/>
                </a:solidFill>
                <a:effectLst/>
                <a:latin typeface="+mn-lt"/>
                <a:ea typeface="+mn-ea"/>
                <a:cs typeface="+mn-cs"/>
              </a:rPr>
              <a:t>Cluster (tenant ring) level: Managed Instances for a tenant are fully isolated from other tenants. No connectivity or resource sharing is possible between different tenants.</a:t>
            </a:r>
          </a:p>
          <a:p>
            <a:pPr lvl="0"/>
            <a:r>
              <a:rPr lang="en-US" sz="1200" kern="120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581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800" kern="1200" dirty="0">
                <a:solidFill>
                  <a:schemeClr val="accent1"/>
                </a:solidFill>
                <a:latin typeface="Segoe UI Light" pitchFamily="34" charset="0"/>
                <a:ea typeface="+mn-ea"/>
                <a:cs typeface="+mn-cs"/>
              </a:rPr>
              <a:t>Total cost of ownership challenges </a:t>
            </a:r>
          </a:p>
          <a:p>
            <a:pPr marL="171450" indent="-171450">
              <a:buFont typeface="Arial" panose="020B0604020202020204" pitchFamily="34" charset="0"/>
              <a:buChar char="•"/>
            </a:pPr>
            <a:r>
              <a:rPr lang="en-US" dirty="0"/>
              <a:t>On-premises operational and infrastructure costs can be significant</a:t>
            </a:r>
          </a:p>
          <a:p>
            <a:pPr marL="171450" indent="-171450">
              <a:buFont typeface="Arial" panose="020B0604020202020204" pitchFamily="34" charset="0"/>
              <a:buChar char="•"/>
            </a:pPr>
            <a:r>
              <a:rPr lang="en-US" dirty="0"/>
              <a:t>Recouping on-premises licensing investment in the cloud</a:t>
            </a:r>
          </a:p>
          <a:p>
            <a:pPr marL="171450" indent="-171450">
              <a:buFont typeface="Arial" panose="020B0604020202020204" pitchFamily="34" charset="0"/>
              <a:buChar char="•"/>
            </a:pPr>
            <a:r>
              <a:rPr lang="en-US" dirty="0"/>
              <a:t>Managing costs across unpredictable or variable workloads is difficult</a:t>
            </a:r>
          </a:p>
          <a:p>
            <a:endParaRPr lang="en-US" b="1" dirty="0"/>
          </a:p>
          <a:p>
            <a:r>
              <a:rPr lang="en-US" b="1" dirty="0"/>
              <a:t>Tedious Set-Up and Maintenance</a:t>
            </a:r>
          </a:p>
          <a:p>
            <a:r>
              <a:rPr lang="en-US" dirty="0"/>
              <a:t>Implementing an on-prem or IaaS deployment of MySQL, PostgreSQL or MariaDB means you need to maintain the underlying OS supporting the database engine.  Version upgrades, patching and OS optimizations are all up to the customer to ensure their environment is optimized and protected.  With Azure Database Services, OS host updates are maintained by Azure as well as the database engine itself.</a:t>
            </a:r>
          </a:p>
          <a:p>
            <a:endParaRPr lang="en-US" b="1" dirty="0"/>
          </a:p>
          <a:p>
            <a:r>
              <a:rPr lang="en-US" b="1" dirty="0"/>
              <a:t>Optimized for Performance</a:t>
            </a:r>
          </a:p>
          <a:p>
            <a:r>
              <a:rPr lang="en-US" dirty="0"/>
              <a:t>With an on-prem or IaaS installation of MySQL, PostgreSQL or MariaDB, a knowledgeable DBA is required to tune the installation specifically for the expected usage of the application.  Azure Database Service manages both the host OS and database configuration based on the size of the SKU chosen by the user.  This ensures that whatever SKU you choose, defaults (such as maximum connections) are optimized for the amount of memory available to your database server.  </a:t>
            </a:r>
          </a:p>
          <a:p>
            <a:endParaRPr lang="en-US" dirty="0"/>
          </a:p>
          <a:p>
            <a:r>
              <a:rPr lang="en-US" b="1" dirty="0"/>
              <a:t>Expensive and complex HA solutions</a:t>
            </a:r>
          </a:p>
          <a:p>
            <a:r>
              <a:rPr lang="en-US" dirty="0"/>
              <a:t>Achieving high-availability with IaaS or on-prem installations require replicas as well as orchestration logic to handle the failure of a master (or the addition of expensive 3</a:t>
            </a:r>
            <a:r>
              <a:rPr lang="en-US" baseline="30000" dirty="0"/>
              <a:t>rd</a:t>
            </a:r>
            <a:r>
              <a:rPr lang="en-US" dirty="0"/>
              <a:t> party solutions).  With Azure Database Services, HA is built-in and orchestrated by the Azure Database Management Service which means there is no configuration by the customer necessary.  In addition, there are no replicas to maintain with Azure Database Services meaning it is free!</a:t>
            </a:r>
          </a:p>
          <a:p>
            <a:endParaRPr lang="en-US" dirty="0"/>
          </a:p>
          <a:p>
            <a:r>
              <a:rPr lang="en-US" b="1" dirty="0"/>
              <a:t>Complex to achieve end-to-end security and compliance</a:t>
            </a:r>
          </a:p>
          <a:p>
            <a:r>
              <a:rPr lang="en-US" dirty="0"/>
              <a:t>Azure’s secure platform (encryption at rest, encryption in motion (SSL)) combined with certifications for SOC2, PCI/PCI-DSS, HIPPA and others means that out of the box security and compliance is taken care-of for the customer.</a:t>
            </a:r>
          </a:p>
          <a:p>
            <a:endParaRPr lang="en-US" dirty="0"/>
          </a:p>
          <a:p>
            <a:r>
              <a:rPr lang="en-US" b="1" dirty="0"/>
              <a:t>Challenging and costly to achieve scale</a:t>
            </a:r>
          </a:p>
          <a:p>
            <a:r>
              <a:rPr lang="en-US" dirty="0"/>
              <a:t>Leveraging our HA infrastructure, scaling your Azure Database Service from one performance tier to another is as simple as moving a slider (or single CLI command) and within 30 seconds, your server is running at the performance necessary for your ever-growing workload.  With IaaS or on-prem installations, increasing performance means provisioning new, larger VMs or worse – new HW.</a:t>
            </a:r>
          </a:p>
          <a:p>
            <a:endParaRPr lang="en-US" dirty="0"/>
          </a:p>
          <a:p>
            <a:r>
              <a:rPr lang="en-US" b="1" dirty="0"/>
              <a:t>Unpredictable costs</a:t>
            </a:r>
          </a:p>
          <a:p>
            <a:r>
              <a:rPr lang="en-US" dirty="0"/>
              <a:t>Azure Database Services billing model provides transparent visibility into the costs to run your server and even gives an estimate monthly cost based on resources provisioned.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2368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Virtualization creates a simulated, or virtual, computing environment as opposed to a physical environment. Virtualization often includes computer-generated versions of hardware, operating systems, storage devices, and more. This allows organizations to partition a single physical computer or server into several </a:t>
            </a:r>
            <a:r>
              <a:rPr lang="en-US" sz="1200" u="sng" kern="1200" dirty="0">
                <a:solidFill>
                  <a:schemeClr val="tx1"/>
                </a:solidFill>
                <a:effectLst/>
                <a:latin typeface="+mn-lt"/>
                <a:ea typeface="+mn-ea"/>
                <a:cs typeface="+mn-cs"/>
                <a:hlinkClick r:id="rId3"/>
              </a:rPr>
              <a:t>virtual machines</a:t>
            </a:r>
            <a:r>
              <a:rPr lang="en-US" sz="1200" kern="1200" dirty="0">
                <a:solidFill>
                  <a:schemeClr val="tx1"/>
                </a:solidFill>
                <a:effectLst/>
                <a:latin typeface="+mn-lt"/>
                <a:ea typeface="+mn-ea"/>
                <a:cs typeface="+mn-cs"/>
              </a:rPr>
              <a:t>. Each virtual machine can then interact independently and run different operating systems or applications while sharing the resources of a single host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Server Enterprise Edition customers can use an unlimited virtualization benefit for their on-premises workloads.  However, moving to the cloud to take advantage of its management, flexibility and cost benefits can be cost prohibitive for some heavily virtualized customers.  Managed Instance provides SQL Enterprise Edition customers with Software Assurance the ability to get </a:t>
            </a:r>
            <a:r>
              <a:rPr lang="en-US" sz="1200" b="1" kern="1200" dirty="0">
                <a:solidFill>
                  <a:schemeClr val="tx1"/>
                </a:solidFill>
                <a:effectLst/>
                <a:latin typeface="+mn-lt"/>
                <a:ea typeface="+mn-ea"/>
                <a:cs typeface="+mn-cs"/>
              </a:rPr>
              <a:t>4 cores in the cloud for every 1 core they own on-premises </a:t>
            </a:r>
            <a:r>
              <a:rPr lang="en-US" sz="1200" kern="1200" dirty="0">
                <a:solidFill>
                  <a:schemeClr val="tx1"/>
                </a:solidFill>
                <a:effectLst/>
                <a:latin typeface="+mn-lt"/>
                <a:ea typeface="+mn-ea"/>
                <a:cs typeface="+mn-cs"/>
              </a:rPr>
              <a:t>for workloads moving to the General Purpose SKU – the SKU that best meets the requirements for highly virtualized workloads. This makes moving virtualized applications to Managed Instance highly cost effective as customers will not have to purchase incremental </a:t>
            </a:r>
            <a:r>
              <a:rPr lang="en-US" sz="1200" kern="1200" dirty="0" err="1">
                <a:solidFill>
                  <a:schemeClr val="tx1"/>
                </a:solidFill>
                <a:effectLst/>
                <a:latin typeface="+mn-lt"/>
                <a:ea typeface="+mn-ea"/>
                <a:cs typeface="+mn-cs"/>
              </a:rPr>
              <a:t>vCores</a:t>
            </a:r>
            <a:r>
              <a:rPr lang="en-US" sz="1200" kern="1200" dirty="0">
                <a:solidFill>
                  <a:schemeClr val="tx1"/>
                </a:solidFill>
                <a:effectLst/>
                <a:latin typeface="+mn-lt"/>
                <a:ea typeface="+mn-ea"/>
                <a:cs typeface="+mn-cs"/>
              </a:rPr>
              <a:t> to move their virtualized application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12/19/2018 8:01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8122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We’ve recently announced support for reserved capacity. Customers achieve the lowest cost of ownership by combining reservation pricing (either 1- or 3-years) with the Azure Hybrid Benefit. Customers also have the option to combine reservation pricing with license-included prices.  Reservations help customers manage costs across predictable and variable workloads and improve budgeting and forecasting with a single upfront payment, making it easy to calculate investments.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While Azure Reserved Instances require making upfront commitments on capacity, they also provide flexibility should your business needs change. You can easily exchange or cancel reserved instances at any time.</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Reserved Instances can be assigned at the enrollment or subscription level, so you can manage reserved instance usage at an organizational or individual department level. Assignments are easy to change post-purchase also.</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420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Your customers can achieve up to 212% ROI or more versus on-premises and hosted alternatives with SQL Database Managed Instance.</a:t>
            </a:r>
            <a:r>
              <a:rPr lang="en-US" sz="1200" kern="1200" baseline="30000">
                <a:solidFill>
                  <a:schemeClr val="tx1"/>
                </a:solidFill>
                <a:effectLst/>
                <a:latin typeface="+mn-lt"/>
                <a:ea typeface="+mn-ea"/>
                <a:cs typeface="+mn-cs"/>
              </a:rPr>
              <a:t>  </a:t>
            </a:r>
            <a:r>
              <a:rPr lang="en-US" sz="1200" kern="1200">
                <a:solidFill>
                  <a:schemeClr val="tx1"/>
                </a:solidFill>
                <a:effectLst/>
                <a:latin typeface="+mn-lt"/>
                <a:ea typeface="+mn-ea"/>
                <a:cs typeface="+mn-cs"/>
              </a:rPr>
              <a:t>Lower operational costs and redirect resources to more value-add projects using a fully-managed solution that requires near-zero administration for patching or upgrading.  Microsoft commissioned a Total Economic </a:t>
            </a:r>
            <a:r>
              <a:rPr lang="en-US" sz="1200" kern="1200" err="1">
                <a:solidFill>
                  <a:schemeClr val="tx1"/>
                </a:solidFill>
                <a:effectLst/>
                <a:latin typeface="+mn-lt"/>
                <a:ea typeface="+mn-ea"/>
                <a:cs typeface="+mn-cs"/>
              </a:rPr>
              <a:t>Impact</a:t>
            </a:r>
            <a:r>
              <a:rPr lang="en-US" sz="1200" kern="1200" baseline="30000" err="1">
                <a:solidFill>
                  <a:schemeClr val="tx1"/>
                </a:solidFill>
                <a:effectLst/>
                <a:latin typeface="+mn-lt"/>
                <a:ea typeface="+mn-ea"/>
                <a:cs typeface="+mn-cs"/>
              </a:rPr>
              <a:t>TM</a:t>
            </a:r>
            <a:r>
              <a:rPr lang="en-US" sz="1200" kern="1200">
                <a:solidFill>
                  <a:schemeClr val="tx1"/>
                </a:solidFill>
                <a:effectLst/>
                <a:latin typeface="+mn-lt"/>
                <a:ea typeface="+mn-ea"/>
                <a:cs typeface="+mn-cs"/>
              </a:rPr>
              <a:t> study with Forrester Consulting which found that organizations can achieve up to 212% ROI on Azure SQL Database Managed Instance by minimizing IT administrative costs, reducing capital and operational costs associated with maintaining on-premises or hosted databases and minimizing the costs associated with rearchitecting apps for the cloud, among others, resulting in a cumulative net benefit of nearly $2.2M over a 3-year period.</a:t>
            </a:r>
          </a:p>
          <a:p>
            <a:endParaRPr lang="en-US" sz="1200" b="1"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Protects their data and maintains business continuity with built-in high availability and business continuity tools.   </a:t>
            </a:r>
            <a:r>
              <a:rPr lang="en-US" sz="1200" kern="1200">
                <a:solidFill>
                  <a:schemeClr val="tx1"/>
                </a:solidFill>
                <a:effectLst/>
                <a:latin typeface="+mn-lt"/>
                <a:ea typeface="+mn-ea"/>
                <a:cs typeface="+mn-cs"/>
              </a:rPr>
              <a:t>Azure's financially-backed 99.99% availability SLA</a:t>
            </a:r>
            <a:r>
              <a:rPr lang="en-US" sz="1200" kern="1200" baseline="30000">
                <a:solidFill>
                  <a:schemeClr val="tx1"/>
                </a:solidFill>
                <a:effectLst/>
                <a:latin typeface="+mn-lt"/>
                <a:ea typeface="+mn-ea"/>
                <a:cs typeface="+mn-cs"/>
              </a:rPr>
              <a:t>2</a:t>
            </a:r>
            <a:r>
              <a:rPr lang="en-US" sz="1200" kern="1200">
                <a:solidFill>
                  <a:schemeClr val="tx1"/>
                </a:solidFill>
                <a:effectLst/>
                <a:latin typeface="+mn-lt"/>
                <a:ea typeface="+mn-ea"/>
                <a:cs typeface="+mn-cs"/>
              </a:rPr>
              <a:t>, powered by a global network of Microsoft-managed datacenters over 38 regions, helps keep their apps running 24/7. In addition, SQL Database provides built-in business continuity and global scalability features such as automatic backups, point in time restores and active geo-replication to minimize data loss and achieve fast recovery after disruptive events.</a:t>
            </a:r>
          </a:p>
          <a:p>
            <a:endParaRPr lang="en-US" sz="1200" b="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Minimize data loss from disruptive events</a:t>
            </a:r>
            <a:r>
              <a:rPr lang="en-US" sz="1200" kern="1200">
                <a:solidFill>
                  <a:schemeClr val="tx1"/>
                </a:solidFill>
                <a:effectLst/>
                <a:latin typeface="+mn-lt"/>
                <a:ea typeface="+mn-ea"/>
                <a:cs typeface="+mn-cs"/>
              </a:rPr>
              <a:t> achieve recovery with recovery point objective (RPO) of </a:t>
            </a:r>
            <a:r>
              <a:rPr lang="en-US" sz="1200" i="1" kern="1200">
                <a:solidFill>
                  <a:schemeClr val="tx1"/>
                </a:solidFill>
                <a:effectLst/>
                <a:latin typeface="+mn-lt"/>
                <a:ea typeface="+mn-ea"/>
                <a:cs typeface="+mn-cs"/>
              </a:rPr>
              <a:t>less than 5 seconds</a:t>
            </a:r>
            <a:r>
              <a:rPr lang="en-US" sz="1200" kern="1200">
                <a:solidFill>
                  <a:schemeClr val="tx1"/>
                </a:solidFill>
                <a:effectLst/>
                <a:latin typeface="+mn-lt"/>
                <a:ea typeface="+mn-ea"/>
                <a:cs typeface="+mn-cs"/>
              </a:rPr>
              <a:t>. (AWS provides an RPO commitment of 5 minutes)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Protect against data center outages with up to four readable secondary databases </a:t>
            </a:r>
            <a:r>
              <a:rPr lang="en-US" sz="1200" kern="1200">
                <a:solidFill>
                  <a:schemeClr val="tx1"/>
                </a:solidFill>
                <a:effectLst/>
                <a:latin typeface="+mn-lt"/>
                <a:ea typeface="+mn-ea"/>
                <a:cs typeface="+mn-cs"/>
              </a:rPr>
              <a:t>enabled through active geo-replication.</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Automatically create full, differential, and transaction log backups</a:t>
            </a:r>
            <a:r>
              <a:rPr lang="en-US" sz="1200" kern="1200">
                <a:solidFill>
                  <a:schemeClr val="tx1"/>
                </a:solidFill>
                <a:effectLst/>
                <a:latin typeface="+mn-lt"/>
                <a:ea typeface="+mn-ea"/>
                <a:cs typeface="+mn-cs"/>
              </a:rPr>
              <a:t> every 5 - 10 minutes.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Restore an existing database to an earlier point in time up to 35 days</a:t>
            </a:r>
            <a:r>
              <a:rPr lang="en-US" sz="1200" kern="1200">
                <a:solidFill>
                  <a:schemeClr val="tx1"/>
                </a:solidFill>
                <a:effectLst/>
                <a:latin typeface="+mn-lt"/>
                <a:ea typeface="+mn-ea"/>
                <a:cs typeface="+mn-cs"/>
              </a:rPr>
              <a:t> on the same logical server.</a:t>
            </a:r>
          </a:p>
          <a:p>
            <a:endParaRPr lang="en-US" sz="1200" b="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Maximize the value from current on-premises licensing investments and accelerate their modernization to the cloud with Azure Hybrid Benefit for SQL Server.</a:t>
            </a:r>
            <a:r>
              <a:rPr lang="en-US" sz="1200" kern="1200">
                <a:solidFill>
                  <a:schemeClr val="tx1"/>
                </a:solidFill>
                <a:effectLst/>
                <a:latin typeface="+mn-lt"/>
                <a:ea typeface="+mn-ea"/>
                <a:cs typeface="+mn-cs"/>
              </a:rPr>
              <a:t>  Azure Hybrid Benefit for SQL Server helps your customers get more value from their SQL Server licenses with Software Assurance by providing discounted rates on </a:t>
            </a:r>
            <a:r>
              <a:rPr lang="en-US" sz="1200" kern="1200" err="1">
                <a:solidFill>
                  <a:schemeClr val="tx1"/>
                </a:solidFill>
                <a:effectLst/>
                <a:latin typeface="+mn-lt"/>
                <a:ea typeface="+mn-ea"/>
                <a:cs typeface="+mn-cs"/>
              </a:rPr>
              <a:t>vCore</a:t>
            </a:r>
            <a:r>
              <a:rPr lang="en-US" sz="1200" kern="1200">
                <a:solidFill>
                  <a:schemeClr val="tx1"/>
                </a:solidFill>
                <a:effectLst/>
                <a:latin typeface="+mn-lt"/>
                <a:ea typeface="+mn-ea"/>
                <a:cs typeface="+mn-cs"/>
              </a:rPr>
              <a:t>-based SQL Database resource types.</a:t>
            </a: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tx1"/>
                </a:solidFill>
                <a:effectLst/>
                <a:latin typeface="+mn-lt"/>
                <a:ea typeface="+mn-ea"/>
                <a:cs typeface="+mn-cs"/>
              </a:rPr>
              <a:t>Significantly reduce costs</a:t>
            </a:r>
            <a:r>
              <a:rPr lang="en-US" sz="1200" b="0" i="0" u="none" strike="noStrike" kern="1200">
                <a:solidFill>
                  <a:schemeClr val="tx1"/>
                </a:solidFill>
                <a:effectLst/>
                <a:latin typeface="+mn-lt"/>
                <a:ea typeface="+mn-ea"/>
                <a:cs typeface="+mn-cs"/>
              </a:rPr>
              <a:t>—up to 33 percent compared to license-included prices—with one-year or three-year terms on </a:t>
            </a:r>
            <a:r>
              <a:rPr lang="en-US" sz="1200" b="0" i="0" u="none" strike="noStrike" kern="1200" err="1">
                <a:solidFill>
                  <a:schemeClr val="tx1"/>
                </a:solidFill>
                <a:effectLst/>
                <a:latin typeface="+mn-lt"/>
                <a:ea typeface="+mn-ea"/>
                <a:cs typeface="+mn-cs"/>
              </a:rPr>
              <a:t>vCore</a:t>
            </a:r>
            <a:r>
              <a:rPr lang="en-US" sz="1200" b="0" i="0" u="none" strike="noStrike" kern="1200">
                <a:solidFill>
                  <a:schemeClr val="tx1"/>
                </a:solidFill>
                <a:effectLst/>
                <a:latin typeface="+mn-lt"/>
                <a:ea typeface="+mn-ea"/>
                <a:cs typeface="+mn-cs"/>
              </a:rPr>
              <a:t>-based SQL Database options. Customers can lower their total cost of ownership by combining reserved capacity with license-included prices to manage costs across predictable and variable </a:t>
            </a:r>
            <a:r>
              <a:rPr lang="en-US" sz="1200" b="0" i="0" u="none" strike="noStrike" kern="1200" err="1">
                <a:solidFill>
                  <a:schemeClr val="tx1"/>
                </a:solidFill>
                <a:effectLst/>
                <a:latin typeface="+mn-lt"/>
                <a:ea typeface="+mn-ea"/>
                <a:cs typeface="+mn-cs"/>
              </a:rPr>
              <a:t>workloads.They</a:t>
            </a:r>
            <a:r>
              <a:rPr lang="en-US" sz="1200" b="0" i="0" u="none" strike="noStrike" kern="1200">
                <a:solidFill>
                  <a:schemeClr val="tx1"/>
                </a:solidFill>
                <a:effectLst/>
                <a:latin typeface="+mn-lt"/>
                <a:ea typeface="+mn-ea"/>
                <a:cs typeface="+mn-cs"/>
              </a:rPr>
              <a:t> can improve budgeting and forecasting with a single upfront payment, making it easy to calculate their investments.</a:t>
            </a:r>
            <a:endParaRPr lang="en-US" sz="1200" b="0" kern="1200">
              <a:solidFill>
                <a:schemeClr val="tx1"/>
              </a:solidFill>
              <a:effectLst/>
              <a:latin typeface="+mn-lt"/>
              <a:ea typeface="+mn-ea"/>
              <a:cs typeface="+mn-cs"/>
            </a:endParaRPr>
          </a:p>
          <a:p>
            <a:endParaRPr lang="en-US" sz="1200" b="0" kern="1200">
              <a:solidFill>
                <a:schemeClr val="tx1"/>
              </a:solidFill>
              <a:effectLst/>
              <a:latin typeface="+mn-lt"/>
              <a:ea typeface="+mn-ea"/>
              <a:cs typeface="+mn-cs"/>
            </a:endParaRPr>
          </a:p>
          <a:p>
            <a:endParaRPr lang="en-US" b="0" baseline="30000"/>
          </a:p>
          <a:p>
            <a:pPr lvl="0" defTabSz="931774">
              <a:defRPr/>
            </a:pPr>
            <a:r>
              <a:rPr lang="en-US" sz="1200" kern="1200" baseline="30000">
                <a:solidFill>
                  <a:schemeClr val="tx1"/>
                </a:solidFill>
                <a:effectLst/>
                <a:latin typeface="+mn-lt"/>
                <a:ea typeface="+mn-ea"/>
                <a:cs typeface="+mn-cs"/>
              </a:rPr>
              <a:t>1</a:t>
            </a:r>
            <a:r>
              <a:rPr lang="en-US" sz="1200" kern="1200">
                <a:solidFill>
                  <a:schemeClr val="tx1"/>
                </a:solidFill>
                <a:effectLst/>
                <a:latin typeface="+mn-lt"/>
                <a:ea typeface="+mn-ea"/>
                <a:cs typeface="+mn-cs"/>
              </a:rPr>
              <a:t> </a:t>
            </a:r>
            <a:r>
              <a:rPr lang="en-US" sz="1200" i="1" kern="0">
                <a:solidFill>
                  <a:schemeClr val="tx1">
                    <a:lumMod val="75000"/>
                  </a:schemeClr>
                </a:solidFill>
                <a:latin typeface="Segoe UI" panose="020B0502040204020203" pitchFamily="34" charset="0"/>
                <a:cs typeface="Segoe UI" panose="020B0502040204020203" pitchFamily="34" charset="0"/>
                <a:hlinkClick r:id="rId3"/>
              </a:rPr>
              <a:t>The Total Economic </a:t>
            </a:r>
            <a:r>
              <a:rPr lang="en-US" sz="1200" i="1" kern="0" err="1">
                <a:solidFill>
                  <a:schemeClr val="tx1">
                    <a:lumMod val="75000"/>
                  </a:schemeClr>
                </a:solidFill>
                <a:latin typeface="Segoe UI" panose="020B0502040204020203" pitchFamily="34" charset="0"/>
                <a:cs typeface="Segoe UI" panose="020B0502040204020203" pitchFamily="34" charset="0"/>
                <a:hlinkClick r:id="rId3"/>
              </a:rPr>
              <a:t>Impact</a:t>
            </a:r>
            <a:r>
              <a:rPr lang="en-US" sz="1200" i="1" kern="0" baseline="30000" err="1">
                <a:solidFill>
                  <a:schemeClr val="tx1">
                    <a:lumMod val="75000"/>
                  </a:schemeClr>
                </a:solidFill>
                <a:latin typeface="Segoe UI" panose="020B0502040204020203" pitchFamily="34" charset="0"/>
                <a:cs typeface="Segoe UI" panose="020B0502040204020203" pitchFamily="34" charset="0"/>
                <a:hlinkClick r:id="rId3"/>
              </a:rPr>
              <a:t>TM</a:t>
            </a:r>
            <a:r>
              <a:rPr lang="en-US" sz="1200" i="1" kern="0">
                <a:solidFill>
                  <a:schemeClr val="tx1">
                    <a:lumMod val="75000"/>
                  </a:schemeClr>
                </a:solidFill>
                <a:latin typeface="Segoe UI" panose="020B0502040204020203" pitchFamily="34" charset="0"/>
                <a:cs typeface="Segoe UI" panose="020B0502040204020203" pitchFamily="34" charset="0"/>
                <a:hlinkClick r:id="rId3"/>
              </a:rPr>
              <a:t> of Microsoft Azure SQL Database Managed Instance</a:t>
            </a:r>
            <a:r>
              <a:rPr lang="en-US" sz="1200" i="1" kern="0">
                <a:solidFill>
                  <a:schemeClr val="tx1">
                    <a:lumMod val="75000"/>
                  </a:schemeClr>
                </a:solidFill>
                <a:latin typeface="Segoe UI" panose="020B0502040204020203" pitchFamily="34" charset="0"/>
                <a:cs typeface="Segoe UI" panose="020B0502040204020203" pitchFamily="34" charset="0"/>
              </a:rPr>
              <a:t>, Forrester Consulting, September 2018</a:t>
            </a:r>
          </a:p>
          <a:p>
            <a:endParaRPr lang="en-US" b="0" baseline="3000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30000"/>
              <a:t>2</a:t>
            </a:r>
            <a:r>
              <a:rPr lang="en-US"/>
              <a:t> We guarantee at least 99.99% of the time customers will have connectivity between their single or elastic Basic, Standard, or Premium Microsoft Azure SQL Database and our Internet gateway. See “SLA for SQL Database” for more information (https://azure.microsoft.com/en-us/support/legal/sla/sql-database/v1_1/)</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733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the built-in intelligence, Azure SQL Database is a fully-managed service, which means Microsoft operates SQL Server for customers and ensures availability and performance. Features that come with SQL Database include, but are not limited to: provisioning and resizing (w/ Azure Portal experience), built-in auto HA (99.99%), automatic backup, point-in-time-restore (database-level), and active geo-replication. Because Microsoft assumes much of the daily maintenance, administration and infrastructure costs, your customer’s IT organization can quickly realize cost and operational benefits that they may not have otherwise experienced with their on-premises or hosted solution.  In fact, Microsoft commissioned a study with Forrester Consulting that found that organizations who modernized their databases from SQL Server to SQL Database Managed Instance realized up to a 212% ROI over three years.</a:t>
            </a:r>
            <a:r>
              <a:rPr lang="en-US" sz="1200" kern="1200" baseline="30000" dirty="0">
                <a:solidFill>
                  <a:schemeClr val="tx1"/>
                </a:solidFill>
                <a:effectLst/>
                <a:latin typeface="+mn-lt"/>
                <a:ea typeface="+mn-ea"/>
                <a:cs typeface="+mn-cs"/>
              </a:rPr>
              <a:t>1</a:t>
            </a:r>
            <a:endParaRPr lang="en-US" baseline="30000" dirty="0"/>
          </a:p>
          <a:p>
            <a:endParaRPr lang="en-US" dirty="0"/>
          </a:p>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30000" noProof="0" dirty="0">
                <a:ln>
                  <a:noFill/>
                </a:ln>
                <a:solidFill>
                  <a:schemeClr val="tx1">
                    <a:lumMod val="75000"/>
                  </a:schemeClr>
                </a:solidFill>
                <a:effectLst/>
                <a:uLnTx/>
                <a:uFillTx/>
                <a:latin typeface="Segoe UI" panose="020B0502040204020203" pitchFamily="34" charset="0"/>
                <a:cs typeface="Segoe UI" panose="020B0502040204020203" pitchFamily="34" charset="0"/>
              </a:rPr>
              <a:t>1</a:t>
            </a:r>
            <a:r>
              <a:rPr kumimoji="0" lang="en-US" sz="1200" b="0" i="0" u="none" strike="noStrike" kern="0" cap="none" spc="0" normalizeH="0" baseline="0" noProof="0" dirty="0">
                <a:ln>
                  <a:noFill/>
                </a:ln>
                <a:solidFill>
                  <a:schemeClr val="tx1">
                    <a:lumMod val="75000"/>
                  </a:schemeClr>
                </a:solidFill>
                <a:effectLst/>
                <a:uLnTx/>
                <a:uFillTx/>
                <a:latin typeface="Segoe UI" panose="020B0502040204020203" pitchFamily="34" charset="0"/>
                <a:cs typeface="Segoe UI" panose="020B0502040204020203" pitchFamily="34" charset="0"/>
              </a:rPr>
              <a:t>The Total Economic Impact of Microsoft Azure SQL Database Managed Instance, Forrester Consulting, September 2018</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12/19/2018 8:01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9037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573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Managed Instance - New deployment option enabling </a:t>
            </a:r>
            <a:r>
              <a:rPr lang="en-US" sz="900" u="sng"/>
              <a:t>friction-free migration</a:t>
            </a:r>
            <a:r>
              <a:rPr lang="en-US" sz="900"/>
              <a:t> of SQL Server workloads to a </a:t>
            </a:r>
            <a:r>
              <a:rPr lang="en-US" sz="900" u="sng"/>
              <a:t>fully-managed service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337260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Customers looking to </a:t>
            </a:r>
            <a:r>
              <a:rPr lang="en-US" sz="900" b="1" kern="1200" dirty="0">
                <a:solidFill>
                  <a:schemeClr val="tx1"/>
                </a:solidFill>
                <a:latin typeface="Segoe UI Light" pitchFamily="34" charset="0"/>
                <a:ea typeface="+mn-ea"/>
                <a:cs typeface="+mn-cs"/>
              </a:rPr>
              <a:t>migrate </a:t>
            </a:r>
            <a:r>
              <a:rPr lang="en-US" sz="900" b="1" kern="1200" dirty="0">
                <a:solidFill>
                  <a:schemeClr val="accent5"/>
                </a:solidFill>
                <a:latin typeface="Segoe UI Light" pitchFamily="34" charset="0"/>
                <a:ea typeface="+mn-ea"/>
                <a:cs typeface="+mn-cs"/>
              </a:rPr>
              <a:t>a large number of apps</a:t>
            </a:r>
            <a:r>
              <a:rPr lang="en-US" sz="900" b="1" dirty="0">
                <a:solidFill>
                  <a:schemeClr val="tx2"/>
                </a:solidFill>
              </a:rPr>
              <a:t> </a:t>
            </a:r>
            <a:r>
              <a:rPr lang="en-US" sz="900" dirty="0"/>
              <a:t>from on-premise or IaaS, self-built or ISV provided, with as </a:t>
            </a:r>
            <a:r>
              <a:rPr lang="en-US" sz="900" b="1" kern="1200" dirty="0">
                <a:solidFill>
                  <a:schemeClr val="accent5"/>
                </a:solidFill>
                <a:latin typeface="Segoe UI Light" pitchFamily="34" charset="0"/>
                <a:ea typeface="+mn-ea"/>
                <a:cs typeface="+mn-cs"/>
              </a:rPr>
              <a:t>low migration effort as possible</a:t>
            </a:r>
            <a:r>
              <a:rPr lang="en-US" sz="900" b="1" kern="1200" dirty="0">
                <a:solidFill>
                  <a:schemeClr val="tx2"/>
                </a:solidFill>
                <a:latin typeface="Segoe UI Light" pitchFamily="34" charset="0"/>
                <a:ea typeface="+mn-ea"/>
                <a:cs typeface="+mn-cs"/>
              </a:rPr>
              <a:t> </a:t>
            </a:r>
            <a:r>
              <a:rPr lang="en-US" sz="900" dirty="0"/>
              <a:t>&amp;</a:t>
            </a:r>
            <a:r>
              <a:rPr lang="en-US" sz="900" dirty="0">
                <a:solidFill>
                  <a:schemeClr val="tx2"/>
                </a:solidFill>
              </a:rPr>
              <a:t> </a:t>
            </a:r>
            <a:r>
              <a:rPr lang="en-US" sz="900" b="1" kern="1200" dirty="0">
                <a:solidFill>
                  <a:schemeClr val="accent5"/>
                </a:solidFill>
                <a:latin typeface="Segoe UI Light" pitchFamily="34" charset="0"/>
                <a:ea typeface="+mn-ea"/>
                <a:cs typeface="+mn-cs"/>
              </a:rPr>
              <a:t>cost being a crucial factor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069460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Rehost &amp; refactor are the by far the simplest way to migrate and can be seamless.</a:t>
            </a:r>
          </a:p>
          <a:p>
            <a:endParaRPr lang="en-US"/>
          </a:p>
          <a:p>
            <a:r>
              <a:rPr lang="en-US"/>
              <a:t>Obviously, Rearchitecting and rebuilding can take considerable effort and time.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110503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New deployment option enabling </a:t>
            </a:r>
            <a:r>
              <a:rPr lang="en-US" sz="900" u="sng"/>
              <a:t>friction-free migration</a:t>
            </a:r>
            <a:r>
              <a:rPr lang="en-US" sz="900"/>
              <a:t> of SQL Server workloads to a </a:t>
            </a:r>
            <a:r>
              <a:rPr lang="en-US" sz="900" u="sng"/>
              <a:t>fully-managed service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3633F40-32CD-4F84-9443-25A95AEAAEEF}" type="datetime8">
              <a:rPr lang="en-US" smtClean="0"/>
              <a:t>12/19/2018 8:01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604999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12/19/2018 8:01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617861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12/19/2018 8:01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862890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 </a:t>
            </a:r>
            <a:r>
              <a:rPr lang="en-US" dirty="0" err="1"/>
              <a:t>jumbox</a:t>
            </a:r>
            <a:r>
              <a:rPr lang="en-US" dirty="0"/>
              <a:t> with SSMS in the same </a:t>
            </a:r>
            <a:r>
              <a:rPr lang="en-US" dirty="0" err="1"/>
              <a:t>VNEt</a:t>
            </a:r>
            <a:r>
              <a:rPr lang="en-US" dirty="0"/>
              <a:t> as Azure SQL DB Managed Instance. Use SSM to query MI</a:t>
            </a:r>
          </a:p>
          <a:p>
            <a:endParaRPr lang="en-US" dirty="0"/>
          </a:p>
          <a:p>
            <a:endParaRPr lang="en-US" dirty="0"/>
          </a:p>
          <a:p>
            <a:r>
              <a:rPr lang="en-US" dirty="0"/>
              <a:t>Reference(s):</a:t>
            </a:r>
          </a:p>
          <a:p>
            <a:r>
              <a:rPr lang="en-US" dirty="0"/>
              <a:t>https://docs.microsoft.com/en-us/azure/sql-database/sql-database-managed-instance-transact-sql-information</a:t>
            </a:r>
          </a:p>
          <a:p>
            <a:endParaRPr lang="en-US" dirty="0"/>
          </a:p>
          <a:p>
            <a:r>
              <a:rPr lang="en-US" dirty="0"/>
              <a:t>https://docs.microsoft.com/en-us/azure/sql-database/sql-database-features</a:t>
            </a:r>
          </a:p>
          <a:p>
            <a:endParaRPr lang="en-US" dirty="0"/>
          </a:p>
          <a:p>
            <a:r>
              <a:rPr lang="en-US"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2227111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New deployment option enabling </a:t>
            </a:r>
            <a:r>
              <a:rPr lang="en-US" sz="900" u="sng"/>
              <a:t>friction-free migration</a:t>
            </a:r>
            <a:r>
              <a:rPr lang="en-US" sz="900"/>
              <a:t> of SQL Server workloads to a </a:t>
            </a:r>
            <a:r>
              <a:rPr lang="en-US" sz="900" u="sng"/>
              <a:t>fully-managed service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3633F40-32CD-4F84-9443-25A95AEAAEEF}" type="datetime8">
              <a:rPr lang="en-US" smtClean="0"/>
              <a:t>12/19/2018 8:01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888066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offers a simplified </a:t>
            </a:r>
            <a:r>
              <a:rPr lang="en-US" sz="1200" b="1" kern="1200" dirty="0">
                <a:solidFill>
                  <a:schemeClr val="tx1"/>
                </a:solidFill>
                <a:effectLst/>
                <a:latin typeface="+mn-lt"/>
                <a:ea typeface="+mn-ea"/>
                <a:cs typeface="+mn-cs"/>
              </a:rPr>
              <a:t>instance-scoped</a:t>
            </a:r>
            <a:r>
              <a:rPr lang="en-US" sz="1200" kern="1200" dirty="0">
                <a:solidFill>
                  <a:schemeClr val="tx1"/>
                </a:solidFill>
                <a:effectLst/>
                <a:latin typeface="+mn-lt"/>
                <a:ea typeface="+mn-ea"/>
                <a:cs typeface="+mn-cs"/>
              </a:rPr>
              <a:t> programming model that is like an on-premises SQL Server instance. The databases in Managed Instance share the resources allocated to the Managed Instance, and the Managed Instance also represents the </a:t>
            </a:r>
            <a:r>
              <a:rPr lang="en-US" sz="1200" b="1" kern="1200" dirty="0">
                <a:solidFill>
                  <a:schemeClr val="tx1"/>
                </a:solidFill>
                <a:effectLst/>
                <a:latin typeface="+mn-lt"/>
                <a:ea typeface="+mn-ea"/>
                <a:cs typeface="+mn-cs"/>
              </a:rPr>
              <a:t>management grouping</a:t>
            </a:r>
            <a:r>
              <a:rPr lang="en-US" sz="1200" kern="1200" dirty="0">
                <a:solidFill>
                  <a:schemeClr val="tx1"/>
                </a:solidFill>
                <a:effectLst/>
                <a:latin typeface="+mn-lt"/>
                <a:ea typeface="+mn-ea"/>
                <a:cs typeface="+mn-cs"/>
              </a:rPr>
              <a:t> for these databases. The emphasis of this offering is on high compatibility with the programming model of on-premises SQL Server and out-of-box support for the large majority of SQL Server features and accompanying tools/services.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dirty="0"/>
              <a:t>Eliminate app changes with full SQL Server programming surface</a:t>
            </a:r>
          </a:p>
          <a:p>
            <a:r>
              <a:rPr lang="en-US" dirty="0"/>
              <a:t>Use familiar SQL Server features in SQL Database Managed Instance</a:t>
            </a:r>
          </a:p>
          <a:p>
            <a:pPr lvl="3"/>
            <a:r>
              <a:rPr lang="en-US" dirty="0"/>
              <a:t>Native backup and restore</a:t>
            </a:r>
          </a:p>
          <a:p>
            <a:pPr lvl="3"/>
            <a:r>
              <a:rPr lang="en-US" dirty="0"/>
              <a:t>Cross-database queries and transactions</a:t>
            </a:r>
          </a:p>
          <a:p>
            <a:pPr lvl="3"/>
            <a:r>
              <a:rPr lang="en-US" dirty="0"/>
              <a:t>Broad security features including Transparent Data Encryption, SQL Audit, Always Encrypted and Dynamic Data Masking</a:t>
            </a:r>
          </a:p>
          <a:p>
            <a:pPr lvl="3"/>
            <a:r>
              <a:rPr lang="en-US" dirty="0"/>
              <a:t>SQL Agent, </a:t>
            </a:r>
            <a:r>
              <a:rPr lang="en-US" dirty="0" err="1"/>
              <a:t>DBMail</a:t>
            </a:r>
            <a:r>
              <a:rPr lang="en-US" dirty="0"/>
              <a:t>, and Alerts for workload orchestration improved awareness</a:t>
            </a:r>
          </a:p>
          <a:p>
            <a:pPr lvl="3"/>
            <a:r>
              <a:rPr lang="en-US" dirty="0"/>
              <a:t>Scenario enablers including Change Data Capture, Service Broker, Transactional Replication, and CLR</a:t>
            </a:r>
          </a:p>
          <a:p>
            <a:pPr lvl="3"/>
            <a:r>
              <a:rPr lang="en-US" dirty="0"/>
              <a:t>DMVs, </a:t>
            </a:r>
            <a:r>
              <a:rPr lang="en-US" dirty="0" err="1"/>
              <a:t>XEvents</a:t>
            </a:r>
            <a:r>
              <a:rPr lang="en-US" dirty="0"/>
              <a:t>, and Query Store for troubleshooting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6783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solidFill>
                  <a:srgbClr val="FF0000"/>
                </a:solidFill>
              </a:rPr>
              <a:t>We are pleased to tell you that we have some great services on the way to help you tap into this opportunity and truly enable easy lift and shift motions with your SQL Server customers looking to modernize to the cloud. </a:t>
            </a:r>
            <a:r>
              <a:rPr lang="en-US" b="1" dirty="0">
                <a:latin typeface="Segoe UI Semibold" panose="020B0702040204020203" pitchFamily="34" charset="0"/>
                <a:cs typeface="Segoe UI Semibold" panose="020B0702040204020203" pitchFamily="34" charset="0"/>
              </a:rPr>
              <a:t>Azure Database Migration Service (DMS)</a:t>
            </a:r>
            <a:r>
              <a:rPr lang="en-US" dirty="0">
                <a:latin typeface="Segoe UI Semibold" panose="020B0702040204020203" pitchFamily="34" charset="0"/>
                <a:cs typeface="Segoe UI Semibold" panose="020B0702040204020203" pitchFamily="34" charset="0"/>
              </a:rPr>
              <a:t> </a:t>
            </a:r>
            <a:r>
              <a:rPr lang="en-US" dirty="0"/>
              <a:t>migrates data from on-premises Oracle and SQL Server to Azure SQL Database Managed Instance and VMs with near zero downtime.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1" dirty="0">
              <a:latin typeface="Segoe UI Semibold" panose="020B0702040204020203" pitchFamily="34" charset="0"/>
              <a:cs typeface="Segoe UI Semibold" panose="020B0702040204020203" pitchFamily="34" charset="0"/>
            </a:endParaRPr>
          </a:p>
          <a:p>
            <a:pPr marL="0" indent="0">
              <a:buNone/>
            </a:pPr>
            <a:r>
              <a:rPr lang="en-US" dirty="0">
                <a:solidFill>
                  <a:schemeClr val="accent2"/>
                </a:solidFill>
              </a:rPr>
              <a:t>Easily migrate your data with near zero downtime with Azure Database Migration Service (DMS)</a:t>
            </a:r>
          </a:p>
          <a:p>
            <a:endParaRPr lang="en-US" b="0" dirty="0">
              <a:solidFill>
                <a:srgbClr val="FF0000"/>
              </a:solidFill>
            </a:endParaRPr>
          </a:p>
          <a:p>
            <a:pPr marL="0" indent="0">
              <a:buNone/>
            </a:pPr>
            <a:endParaRPr lang="en-US" dirty="0"/>
          </a:p>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918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Technology is omnipresent. It’s shaping how</a:t>
            </a:r>
            <a:r>
              <a:rPr lang="en-US" sz="1200" kern="1200" baseline="0">
                <a:solidFill>
                  <a:schemeClr val="tx1"/>
                </a:solidFill>
                <a:effectLst/>
                <a:latin typeface="+mn-lt"/>
                <a:ea typeface="+mn-ea"/>
                <a:cs typeface="+mn-cs"/>
              </a:rPr>
              <a:t> businesses plan for innovation and growth within their markets. The importance of digital transformation is urgent; Since 2000, 52% of Fortune 500 companies are gone due to digital disruption.</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We see companies </a:t>
            </a:r>
            <a:r>
              <a:rPr lang="en-US" sz="1200" kern="1200">
                <a:solidFill>
                  <a:schemeClr val="tx1"/>
                </a:solidFill>
                <a:effectLst/>
                <a:latin typeface="+mn-lt"/>
                <a:ea typeface="+mn-ea"/>
                <a:cs typeface="+mn-cs"/>
              </a:rPr>
              <a:t>responding by creating digital strategies across</a:t>
            </a:r>
            <a:r>
              <a:rPr lang="en-US" sz="1200" kern="1200" baseline="0">
                <a:solidFill>
                  <a:schemeClr val="tx1"/>
                </a:solidFill>
                <a:effectLst/>
                <a:latin typeface="+mn-lt"/>
                <a:ea typeface="+mn-ea"/>
                <a:cs typeface="+mn-cs"/>
              </a:rPr>
              <a:t> four core areas: </a:t>
            </a:r>
            <a:r>
              <a:rPr lang="en-US" sz="1200" kern="1200">
                <a:solidFill>
                  <a:schemeClr val="tx1"/>
                </a:solidFill>
                <a:effectLst/>
                <a:latin typeface="+mn-lt"/>
                <a:ea typeface="+mn-ea"/>
                <a:cs typeface="+mn-cs"/>
              </a:rPr>
              <a:t>engaging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customers, empowering their employees, optimizing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operations, and transforming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products.</a:t>
            </a:r>
          </a:p>
          <a:p>
            <a:endParaRPr lang="en-US" sz="1200" kern="1200">
              <a:solidFill>
                <a:schemeClr val="tx1"/>
              </a:solidFill>
              <a:effectLst/>
              <a:latin typeface="+mn-lt"/>
              <a:ea typeface="+mn-ea"/>
              <a:cs typeface="+mn-cs"/>
            </a:endParaRPr>
          </a:p>
          <a:p>
            <a:endParaRPr lang="en-US"/>
          </a:p>
          <a:p>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829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Key points</a:t>
            </a:r>
          </a:p>
          <a:p>
            <a:pPr marL="171450" indent="-171450">
              <a:buFont typeface="Arial" panose="020B0604020202020204" pitchFamily="34" charset="0"/>
              <a:buChar char="•"/>
            </a:pPr>
            <a:r>
              <a:rPr lang="en-US" sz="1200" dirty="0"/>
              <a:t>Fully managed database migration service for both operational databases and data warehouses</a:t>
            </a:r>
          </a:p>
          <a:p>
            <a:pPr marL="171450" indent="-171450">
              <a:buFont typeface="Arial" panose="020B0604020202020204" pitchFamily="34" charset="0"/>
              <a:buChar char="•"/>
            </a:pPr>
            <a:r>
              <a:rPr lang="en-US" sz="1200" dirty="0"/>
              <a:t>Enables reliable and seamless migrations to the cloud </a:t>
            </a:r>
            <a:r>
              <a:rPr lang="en-US" sz="800" b="1" kern="1200" dirty="0">
                <a:solidFill>
                  <a:srgbClr val="00B0F0"/>
                </a:solidFill>
                <a:latin typeface="Segoe UI Light" pitchFamily="34" charset="0"/>
                <a:ea typeface="+mn-ea"/>
                <a:cs typeface="+mn-cs"/>
              </a:rPr>
              <a:t>at scale and minimal downtime</a:t>
            </a:r>
          </a:p>
          <a:p>
            <a:pPr marL="171450" indent="-171450">
              <a:buFont typeface="Arial" panose="020B0604020202020204" pitchFamily="34" charset="0"/>
              <a:buChar char="•"/>
            </a:pPr>
            <a:r>
              <a:rPr lang="en-US" sz="1200" dirty="0">
                <a:sym typeface="Wingdings" panose="05000000000000000000" pitchFamily="2" charset="2"/>
              </a:rPr>
              <a:t>Migrate SQL Server &amp; 3rd party databases to Azure SQL Database</a:t>
            </a:r>
          </a:p>
          <a:p>
            <a:pPr marL="171450" indent="-171450">
              <a:buFont typeface="Arial" panose="020B0604020202020204" pitchFamily="34" charset="0"/>
              <a:buChar char="•"/>
            </a:pPr>
            <a:r>
              <a:rPr lang="en-US" sz="1200" dirty="0">
                <a:sym typeface="Wingdings" panose="05000000000000000000" pitchFamily="2" charset="2"/>
              </a:rPr>
              <a:t>Offline and online migration for continuous sync</a:t>
            </a:r>
          </a:p>
          <a:p>
            <a:pPr marL="171450" indent="-171450">
              <a:buFont typeface="Arial" panose="020B0604020202020204" pitchFamily="34" charset="0"/>
              <a:buChar char="•"/>
            </a:pPr>
            <a:r>
              <a:rPr lang="en-US" sz="1200" b="0" i="0" u="none" strike="noStrike" kern="1200" dirty="0">
                <a:solidFill>
                  <a:schemeClr val="tx1"/>
                </a:solidFill>
                <a:effectLst/>
                <a:latin typeface="Segoe UI Light" pitchFamily="34" charset="0"/>
                <a:ea typeface="+mn-ea"/>
                <a:cs typeface="+mn-cs"/>
              </a:rPr>
              <a:t>Use a simple, self-guided migration process</a:t>
            </a:r>
          </a:p>
          <a:p>
            <a:pPr marL="171450" indent="-171450">
              <a:buFont typeface="Arial" panose="020B0604020202020204" pitchFamily="34" charset="0"/>
              <a:buChar char="•"/>
            </a:pPr>
            <a:r>
              <a:rPr lang="en-US" sz="1200" b="0" i="0" u="none" strike="noStrike" kern="1200" dirty="0">
                <a:solidFill>
                  <a:schemeClr val="tx1"/>
                </a:solidFill>
                <a:effectLst/>
                <a:latin typeface="Segoe UI Light" pitchFamily="34" charset="0"/>
                <a:ea typeface="+mn-ea"/>
                <a:cs typeface="+mn-cs"/>
              </a:rPr>
              <a:t>Get comprehensive assessments detailing pre-migration steps</a:t>
            </a:r>
          </a:p>
          <a:p>
            <a:pPr marL="171450" indent="-171450">
              <a:buFont typeface="Arial" panose="020B0604020202020204" pitchFamily="34" charset="0"/>
              <a:buChar char="•"/>
            </a:pPr>
            <a:r>
              <a:rPr lang="en-US" sz="1200" b="0" i="0" u="none" strike="noStrike" kern="1200" dirty="0">
                <a:solidFill>
                  <a:schemeClr val="tx1"/>
                </a:solidFill>
                <a:effectLst/>
                <a:latin typeface="Segoe UI Light" pitchFamily="34" charset="0"/>
                <a:ea typeface="+mn-ea"/>
                <a:cs typeface="+mn-cs"/>
              </a:rPr>
              <a:t>Migrate at scale from multiple sources to your target database</a:t>
            </a:r>
          </a:p>
          <a:p>
            <a:pPr marL="171450" indent="-171450">
              <a:buFont typeface="Arial" panose="020B0604020202020204" pitchFamily="34" charset="0"/>
              <a:buChar char="•"/>
            </a:pPr>
            <a:endParaRPr lang="en-US" sz="1200"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organizations look to optimize their IT infrastructure to have more time and resources to focus on business transformation, Microsoft is committed to accelerating these initiatives. The new Azure </a:t>
            </a:r>
            <a:r>
              <a:rPr lang="en-US" sz="1200" b="1" kern="1200" dirty="0">
                <a:solidFill>
                  <a:schemeClr val="tx1"/>
                </a:solidFill>
                <a:effectLst/>
                <a:latin typeface="+mn-lt"/>
                <a:ea typeface="+mn-ea"/>
                <a:cs typeface="+mn-cs"/>
              </a:rPr>
              <a:t>Database Migration Service (DMS) </a:t>
            </a:r>
            <a:r>
              <a:rPr lang="en-US" sz="1200" kern="1200" dirty="0">
                <a:solidFill>
                  <a:schemeClr val="tx1"/>
                </a:solidFill>
                <a:effectLst/>
                <a:latin typeface="+mn-lt"/>
                <a:ea typeface="+mn-ea"/>
                <a:cs typeface="+mn-cs"/>
              </a:rPr>
              <a:t>is a fully managed, first party Azure service that enables seamless and frictionless migrations from heterogeneous database sources to Azure Database platforms with minimal downtime.   This service will streamline the tasks required to move existing competitive and SQL Server databases to Azure.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https://docs.microsoft.com/en-us/azure/dms/resource-scenario-status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60224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12/19/2018 8:01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826934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12/19/2018 8:01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5187114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New deployment option enabling </a:t>
            </a:r>
            <a:r>
              <a:rPr lang="en-US" sz="900" u="sng"/>
              <a:t>friction-free migration</a:t>
            </a:r>
            <a:r>
              <a:rPr lang="en-US" sz="900"/>
              <a:t> of SQL Server workloads to a </a:t>
            </a:r>
            <a:r>
              <a:rPr lang="en-US" sz="900" u="sng"/>
              <a:t>fully-managed service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3633F40-32CD-4F84-9443-25A95AEAAEEF}" type="datetime8">
              <a:rPr lang="en-US" smtClean="0"/>
              <a:t>12/19/2018 8:01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2644417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9123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Key points:</a:t>
            </a:r>
          </a:p>
          <a:p>
            <a:pPr marL="171450" indent="-171450">
              <a:buFont typeface="Arial" panose="020B0604020202020204" pitchFamily="34" charset="0"/>
              <a:buChar char="•"/>
            </a:pPr>
            <a:r>
              <a:rPr lang="en-US" sz="900" dirty="0"/>
              <a:t>Enable full isolation from other tenants without resource sharing </a:t>
            </a:r>
          </a:p>
          <a:p>
            <a:pPr marL="171450" indent="-171450">
              <a:buFont typeface="Arial" panose="020B0604020202020204" pitchFamily="34" charset="0"/>
              <a:buChar char="•"/>
            </a:pPr>
            <a:r>
              <a:rPr lang="en-US" sz="900" dirty="0"/>
              <a:t>Promote secure communication over private IP addresses with native VNET integration</a:t>
            </a:r>
          </a:p>
          <a:p>
            <a:pPr marL="171450" indent="-171450">
              <a:buFont typeface="Arial" panose="020B0604020202020204" pitchFamily="34" charset="0"/>
              <a:buChar char="•"/>
            </a:pPr>
            <a:r>
              <a:rPr lang="en-US" sz="900" dirty="0"/>
              <a:t>Enable your on-premise identities on cloud instances, through integration with Azure Active Directory and AD Connect</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 two levels of isolation are provided:</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Cluster (tenant ring) level</a:t>
            </a:r>
            <a:r>
              <a:rPr lang="en-US" sz="900" kern="1200" dirty="0">
                <a:solidFill>
                  <a:schemeClr val="tx1"/>
                </a:solidFill>
                <a:effectLst/>
                <a:latin typeface="Segoe UI Light" pitchFamily="34" charset="0"/>
                <a:ea typeface="+mn-ea"/>
                <a:cs typeface="+mn-cs"/>
              </a:rPr>
              <a:t>: Managed Instances for a tenant are fully isolated from other tenants. No connectivity or resource sharing is possible between different tenants.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Networking level</a:t>
            </a:r>
            <a:r>
              <a:rPr lang="en-US" sz="900" kern="1200" dirty="0">
                <a:solidFill>
                  <a:schemeClr val="tx1"/>
                </a:solidFill>
                <a:effectLst/>
                <a:latin typeface="Segoe UI Light" pitchFamily="34" charset="0"/>
                <a:ea typeface="+mn-ea"/>
                <a:cs typeface="+mn-cs"/>
              </a:rPr>
              <a:t>: joining instances to a subnet in a VNET and restricting access to private IP addresses only provides full isolation from public Internet.</a:t>
            </a:r>
          </a:p>
          <a:p>
            <a:endParaRPr lang="en-US" dirty="0"/>
          </a:p>
          <a:p>
            <a:endParaRPr lang="en-US" dirty="0"/>
          </a:p>
          <a:p>
            <a:r>
              <a:rPr lang="en-US" sz="900" kern="1200" dirty="0">
                <a:solidFill>
                  <a:schemeClr val="tx1"/>
                </a:solidFill>
                <a:effectLst/>
                <a:latin typeface="Segoe UI Light" pitchFamily="34" charset="0"/>
                <a:ea typeface="+mn-ea"/>
                <a:cs typeface="+mn-cs"/>
              </a:rPr>
              <a:t>SQL Database Managed Instance provides complete workload isolation of your workloads through native VNET support.  </a:t>
            </a:r>
          </a:p>
          <a:p>
            <a:r>
              <a:rPr lang="en-US" sz="900" kern="1200" dirty="0">
                <a:solidFill>
                  <a:schemeClr val="tx1"/>
                </a:solidFill>
                <a:effectLst/>
                <a:latin typeface="Segoe UI Light" pitchFamily="34" charset="0"/>
                <a:ea typeface="+mn-ea"/>
                <a:cs typeface="+mn-cs"/>
              </a:rPr>
              <a:t>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12/19/2018 8:14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1800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New deployment option enabling </a:t>
            </a:r>
            <a:r>
              <a:rPr lang="en-US" sz="900" u="sng"/>
              <a:t>friction-free migration</a:t>
            </a:r>
            <a:r>
              <a:rPr lang="en-US" sz="900"/>
              <a:t> of SQL Server workloads to a </a:t>
            </a:r>
            <a:r>
              <a:rPr lang="en-US" sz="900" u="sng"/>
              <a:t>fully-managed service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3633F40-32CD-4F84-9443-25A95AEAAEEF}" type="datetime8">
              <a:rPr lang="en-US" smtClean="0"/>
              <a:t>12/19/2018 8:01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431864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Prices on Sept 14:</a:t>
            </a:r>
          </a:p>
          <a:p>
            <a:pPr marL="171450" indent="-171450">
              <a:buFontTx/>
              <a:buChar char="-"/>
            </a:pPr>
            <a:r>
              <a:rPr lang="en-US" sz="900"/>
              <a:t>SQL MI GP (8 </a:t>
            </a:r>
            <a:r>
              <a:rPr lang="en-US" sz="900" err="1"/>
              <a:t>vCore</a:t>
            </a:r>
            <a:r>
              <a:rPr lang="en-US" sz="900"/>
              <a:t>): 2.02 USD / hour</a:t>
            </a:r>
          </a:p>
          <a:p>
            <a:pPr marL="171450" indent="-171450">
              <a:buFontTx/>
              <a:buChar char="-"/>
            </a:pPr>
            <a:r>
              <a:rPr lang="en-US" sz="900"/>
              <a:t>SQL MI BC (8 </a:t>
            </a:r>
            <a:r>
              <a:rPr lang="en-US" sz="900" err="1"/>
              <a:t>vCore</a:t>
            </a:r>
            <a:r>
              <a:rPr lang="en-US" sz="900"/>
              <a:t>): 5.44 USD / hour (equivalent GA price)</a:t>
            </a:r>
          </a:p>
          <a:p>
            <a:pPr marL="171450" indent="-171450">
              <a:buFontTx/>
              <a:buChar char="-"/>
            </a:pPr>
            <a:r>
              <a:rPr lang="en-US" sz="900"/>
              <a:t>AWS RDS SQL SE single AZ (8 vCPU): 3.02 USD / hour</a:t>
            </a:r>
          </a:p>
          <a:p>
            <a:pPr marL="171450" indent="-171450">
              <a:buFontTx/>
              <a:buChar char="-"/>
            </a:pPr>
            <a:r>
              <a:rPr lang="en-US" sz="900"/>
              <a:t>AWS RDS SQL EE multi AZ (8 vCPU): 10.00 USD / hour</a:t>
            </a:r>
          </a:p>
          <a:p>
            <a:endParaRPr lang="en-US" sz="900"/>
          </a:p>
        </p:txBody>
      </p:sp>
      <p:sp>
        <p:nvSpPr>
          <p:cNvPr id="4" name="Slide Number Placeholder 3"/>
          <p:cNvSpPr>
            <a:spLocks noGrp="1"/>
          </p:cNvSpPr>
          <p:nvPr>
            <p:ph type="sldNum" sz="quarter" idx="10"/>
          </p:nvPr>
        </p:nvSpPr>
        <p:spPr/>
        <p:txBody>
          <a:bodyPr/>
          <a:lstStyle/>
          <a:p>
            <a:fld id="{12662F0D-13AA-4F31-AC1B-0E82FA8607DB}" type="slidenum">
              <a:rPr lang="en-US" smtClean="0"/>
              <a:t>41</a:t>
            </a:fld>
            <a:endParaRPr lang="en-US"/>
          </a:p>
        </p:txBody>
      </p:sp>
    </p:spTree>
    <p:extLst>
      <p:ext uri="{BB962C8B-B14F-4D97-AF65-F5344CB8AC3E}">
        <p14:creationId xmlns:p14="http://schemas.microsoft.com/office/powerpoint/2010/main" val="232451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718729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b="1" dirty="0"/>
              <a:t>Steps in lab:</a:t>
            </a:r>
          </a:p>
          <a:p>
            <a:r>
              <a:rPr lang="en-US" sz="900" kern="1200" dirty="0">
                <a:solidFill>
                  <a:schemeClr val="tx1"/>
                </a:solidFill>
                <a:effectLst/>
                <a:latin typeface="Segoe UI Light" pitchFamily="34" charset="0"/>
                <a:ea typeface="+mn-ea"/>
                <a:cs typeface="+mn-cs"/>
              </a:rPr>
              <a:t>Create a Virtual Network</a:t>
            </a:r>
          </a:p>
          <a:p>
            <a:r>
              <a:rPr lang="en-US" sz="900" kern="1200" dirty="0">
                <a:solidFill>
                  <a:schemeClr val="tx1"/>
                </a:solidFill>
                <a:effectLst/>
                <a:latin typeface="Segoe UI Light" pitchFamily="34" charset="0"/>
                <a:ea typeface="+mn-ea"/>
                <a:cs typeface="+mn-cs"/>
              </a:rPr>
              <a:t>	Create MI subnet</a:t>
            </a:r>
          </a:p>
          <a:p>
            <a:r>
              <a:rPr lang="en-US" sz="900" kern="1200" dirty="0">
                <a:solidFill>
                  <a:schemeClr val="tx1"/>
                </a:solidFill>
                <a:effectLst/>
                <a:latin typeface="Segoe UI Light" pitchFamily="34" charset="0"/>
                <a:ea typeface="+mn-ea"/>
                <a:cs typeface="+mn-cs"/>
              </a:rPr>
              <a:t>	Create VM subnet</a:t>
            </a:r>
          </a:p>
          <a:p>
            <a:r>
              <a:rPr lang="en-US" sz="900" kern="1200" dirty="0">
                <a:solidFill>
                  <a:schemeClr val="tx1"/>
                </a:solidFill>
                <a:effectLst/>
                <a:latin typeface="Segoe UI Light" pitchFamily="34" charset="0"/>
                <a:ea typeface="+mn-ea"/>
                <a:cs typeface="+mn-cs"/>
              </a:rPr>
              <a:t>Create a new route table and a route</a:t>
            </a:r>
          </a:p>
          <a:p>
            <a:r>
              <a:rPr lang="en-US" sz="900" kern="1200" dirty="0">
                <a:solidFill>
                  <a:schemeClr val="tx1"/>
                </a:solidFill>
                <a:effectLst/>
                <a:latin typeface="Segoe UI Light" pitchFamily="34" charset="0"/>
                <a:ea typeface="+mn-ea"/>
                <a:cs typeface="+mn-cs"/>
              </a:rPr>
              <a:t>Apply the route table to the Managed Instance subnet</a:t>
            </a:r>
          </a:p>
          <a:p>
            <a:r>
              <a:rPr lang="en-US" sz="900" kern="1200" dirty="0">
                <a:solidFill>
                  <a:schemeClr val="tx1"/>
                </a:solidFill>
                <a:effectLst/>
                <a:latin typeface="Segoe UI Light" pitchFamily="34" charset="0"/>
                <a:ea typeface="+mn-ea"/>
                <a:cs typeface="+mn-cs"/>
              </a:rPr>
              <a:t>Create Managed Instance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965068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12/19/2018 8:01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128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Self-paced labs can be found here: </a:t>
            </a:r>
            <a:r>
              <a:rPr lang="en-US" b="1" dirty="0"/>
              <a:t>https://www.microsoft.com/handsonlabs/selfpacedlabs</a:t>
            </a:r>
          </a:p>
          <a:p>
            <a:r>
              <a:rPr lang="en-US" b="0" dirty="0"/>
              <a:t>Search for Managed Instance</a:t>
            </a:r>
          </a:p>
          <a:p>
            <a:endParaRPr lang="en-US" b="1"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t>Instructor led labs/workshops can be found here: </a:t>
            </a:r>
            <a:r>
              <a:rPr lang="en-US" b="1" dirty="0"/>
              <a:t>https://www.microsoft.com/handsonlabs/instructorledlabs</a:t>
            </a:r>
          </a:p>
          <a:p>
            <a:r>
              <a:rPr lang="en-US" dirty="0"/>
              <a:t>Pre-book these for the # of people, date and location.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8957839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tinyurl</a:t>
            </a:r>
            <a:r>
              <a:rPr lang="en-US" dirty="0"/>
              <a:t> for the instructor led labs/workshops will be emailed to the instructor after booking through the portal: </a:t>
            </a:r>
            <a:r>
              <a:rPr lang="en-US" b="1" dirty="0"/>
              <a:t>https://www.microsoft.com/handsonlabs/instructorledlabs</a:t>
            </a:r>
          </a:p>
          <a:p>
            <a:r>
              <a:rPr lang="en-US" dirty="0"/>
              <a:t>Pre-book these for the # of people, date and location.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763375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0065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solidFill>
                  <a:srgbClr val="0070C0"/>
                </a:solidFill>
              </a:rPr>
              <a:t>Defense-in-depth</a:t>
            </a:r>
          </a:p>
          <a:p>
            <a:pPr marL="171450" indent="-171450">
              <a:buFont typeface="Arial" panose="020B0604020202020204" pitchFamily="34" charset="0"/>
              <a:buChar char="•"/>
            </a:pPr>
            <a:r>
              <a:rPr lang="en-US" sz="900" kern="0" dirty="0">
                <a:ln>
                  <a:solidFill>
                    <a:srgbClr val="FFFFFF">
                      <a:alpha val="0"/>
                    </a:srgbClr>
                  </a:solidFill>
                </a:ln>
                <a:solidFill>
                  <a:srgbClr val="0070C0"/>
                </a:solidFill>
                <a:latin typeface="Segoe UI Semibold" panose="020B0702040204020203" pitchFamily="34" charset="0"/>
                <a:ea typeface="Segoe UI Black" panose="020B0A02040204020203" pitchFamily="34" charset="0"/>
                <a:cs typeface="Segoe UI Semibold" panose="020B0702040204020203" pitchFamily="34" charset="0"/>
              </a:rPr>
              <a:t>Trusted: most secure over last 7 years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667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point(s)</a:t>
            </a:r>
          </a:p>
          <a:p>
            <a:r>
              <a:rPr lang="en-US" sz="1200" b="0" i="0" u="none" strike="noStrike" kern="1200">
                <a:solidFill>
                  <a:schemeClr val="tx1"/>
                </a:solidFill>
                <a:effectLst/>
                <a:latin typeface="Segoe UI Light" pitchFamily="34" charset="0"/>
                <a:ea typeface="+mn-ea"/>
                <a:cs typeface="+mn-cs"/>
              </a:rPr>
              <a:t>You may choose to host application in the cloud either by using Azure App Service or some of Azure's virtual network (</a:t>
            </a:r>
            <a:r>
              <a:rPr lang="en-US" sz="1200" b="0" i="0" u="none" strike="noStrike" kern="1200" err="1">
                <a:solidFill>
                  <a:schemeClr val="tx1"/>
                </a:solidFill>
                <a:effectLst/>
                <a:latin typeface="Segoe UI Light" pitchFamily="34" charset="0"/>
                <a:ea typeface="+mn-ea"/>
                <a:cs typeface="+mn-cs"/>
              </a:rPr>
              <a:t>VNet</a:t>
            </a:r>
            <a:r>
              <a:rPr lang="en-US" sz="1200" b="0" i="0" u="none" strike="noStrike" kern="1200">
                <a:solidFill>
                  <a:schemeClr val="tx1"/>
                </a:solidFill>
                <a:effectLst/>
                <a:latin typeface="Segoe UI Light" pitchFamily="34" charset="0"/>
                <a:ea typeface="+mn-ea"/>
                <a:cs typeface="+mn-cs"/>
              </a:rPr>
              <a:t>) integrated options like Azure App Service Environment, Virtual Machine, Virtual Machine Scale Set. You could also take hybrid cloud approach and keep your applications on-premises. </a:t>
            </a:r>
          </a:p>
          <a:p>
            <a:endParaRPr lang="en-US" sz="1200" b="0" i="0" u="none" strike="noStrike"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https://docs.microsoft.com/en-us/azure/sql-database/sql-database-managed-instance-connect-app</a:t>
            </a:r>
          </a:p>
          <a:p>
            <a:endParaRPr lang="en-US"/>
          </a:p>
          <a:p>
            <a:endParaRPr lang="en-US"/>
          </a:p>
          <a:p>
            <a:endParaRPr lang="en-US"/>
          </a:p>
          <a:p>
            <a:endParaRPr lang="en-US"/>
          </a:p>
          <a:p>
            <a:r>
              <a:rPr lang="en-US"/>
              <a:t>Azure resources can communicate privately with each other through an Azure Virtual Network (</a:t>
            </a:r>
            <a:r>
              <a:rPr lang="en-US" err="1"/>
              <a:t>VNet</a:t>
            </a:r>
            <a:r>
              <a:rPr lang="en-US"/>
              <a:t>). A </a:t>
            </a:r>
            <a:r>
              <a:rPr lang="en-US" err="1"/>
              <a:t>VNet</a:t>
            </a:r>
            <a:r>
              <a:rPr lang="en-US"/>
              <a:t> is a logical isolation of the Azure cloud dedicated to your subscription.</a:t>
            </a:r>
          </a:p>
          <a:p>
            <a:endParaRPr lang="en-US"/>
          </a:p>
          <a:p>
            <a:r>
              <a:rPr lang="en-US"/>
              <a:t>You can implement multiple </a:t>
            </a:r>
            <a:r>
              <a:rPr lang="en-US" err="1"/>
              <a:t>VNets</a:t>
            </a:r>
            <a:r>
              <a:rPr lang="en-US"/>
              <a:t> within each Azure subscription and Azure region. Each </a:t>
            </a:r>
            <a:r>
              <a:rPr lang="en-US" err="1"/>
              <a:t>VNet</a:t>
            </a:r>
            <a:r>
              <a:rPr lang="en-US"/>
              <a:t> is isolated from other </a:t>
            </a:r>
            <a:r>
              <a:rPr lang="en-US" err="1"/>
              <a:t>VNets</a:t>
            </a:r>
            <a:r>
              <a:rPr lang="en-US"/>
              <a:t>.</a:t>
            </a:r>
          </a:p>
          <a:p>
            <a:r>
              <a:rPr lang="en-US"/>
              <a:t>You can connect </a:t>
            </a:r>
            <a:r>
              <a:rPr lang="en-US" err="1"/>
              <a:t>Vnets</a:t>
            </a:r>
            <a:r>
              <a:rPr lang="en-US"/>
              <a:t> to each other, enabling resources connected to either </a:t>
            </a:r>
            <a:r>
              <a:rPr lang="en-US" err="1"/>
              <a:t>Vnet</a:t>
            </a:r>
            <a:r>
              <a:rPr lang="en-US"/>
              <a:t> to communicate with each other across </a:t>
            </a:r>
            <a:r>
              <a:rPr lang="en-US" err="1"/>
              <a:t>VNets</a:t>
            </a:r>
            <a:endParaRPr lang="en-US"/>
          </a:p>
          <a:p>
            <a:endParaRPr lang="en-US"/>
          </a:p>
          <a:p>
            <a:r>
              <a:rPr lang="en-US"/>
              <a:t>https://docs.microsoft.com/en-us/azure/virtual-network/virtual-networks-overview?toc=%2fazure%2fnetworking%2ftoc.json</a:t>
            </a:r>
          </a:p>
          <a:p>
            <a:endParaRPr lang="en-US"/>
          </a:p>
          <a:p>
            <a:endParaRPr lang="en-US"/>
          </a:p>
          <a:p>
            <a:r>
              <a:rPr lang="en-US" b="1"/>
              <a:t>Peering</a:t>
            </a:r>
          </a:p>
          <a:p>
            <a:endParaRPr lang="en-US"/>
          </a:p>
          <a:p>
            <a:r>
              <a:rPr lang="en-US"/>
              <a:t>Enables resources connected to different Azure </a:t>
            </a:r>
            <a:r>
              <a:rPr lang="en-US" err="1"/>
              <a:t>Vnets</a:t>
            </a:r>
            <a:r>
              <a:rPr lang="en-US"/>
              <a:t> within the same region to communicate with each other</a:t>
            </a:r>
          </a:p>
          <a:p>
            <a:endParaRPr lang="en-US"/>
          </a:p>
          <a:p>
            <a:r>
              <a:rPr lang="en-US"/>
              <a:t>https://docs.microsoft.com/en-us/azure/virtual-network/virtual-network-peering-overview?toc=%2fazure%2fnetworking%2ftoc.json</a:t>
            </a:r>
          </a:p>
          <a:p>
            <a:endParaRPr lang="en-US"/>
          </a:p>
          <a:p>
            <a:endParaRPr lang="en-US"/>
          </a:p>
          <a:p>
            <a:r>
              <a:rPr lang="en-US"/>
              <a:t>VPN Gateway</a:t>
            </a:r>
          </a:p>
          <a:p>
            <a:endParaRPr lang="en-US"/>
          </a:p>
          <a:p>
            <a:r>
              <a:rPr lang="en-US"/>
              <a:t>Enables resources connected to different Azure </a:t>
            </a:r>
            <a:r>
              <a:rPr lang="en-US" err="1"/>
              <a:t>Vnets</a:t>
            </a:r>
            <a:r>
              <a:rPr lang="en-US"/>
              <a:t> within different Azure region to communicate with each other</a:t>
            </a:r>
          </a:p>
          <a:p>
            <a:r>
              <a:rPr lang="en-US"/>
              <a:t>https://docs.microsoft.com/en-us/azure/vpn-gateway/vpn-gateway-howto-vnet-vnet-resource-manager-portal?toc=%2fazure%2fnetworking%2ftoc.json</a:t>
            </a:r>
          </a:p>
          <a:p>
            <a:endParaRPr lang="en-US"/>
          </a:p>
          <a:p>
            <a:endParaRPr lang="en-US"/>
          </a:p>
          <a:p>
            <a:endParaRPr lang="en-US"/>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39235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1" kern="1200">
                <a:gradFill>
                  <a:gsLst>
                    <a:gs pos="1250">
                      <a:schemeClr val="tx1"/>
                    </a:gs>
                    <a:gs pos="100000">
                      <a:schemeClr val="tx1"/>
                    </a:gs>
                  </a:gsLst>
                  <a:lin ang="5400000" scaled="0"/>
                </a:gradFill>
                <a:latin typeface="+mn-lt"/>
                <a:ea typeface="+mn-ea"/>
                <a:cs typeface="+mn-cs"/>
              </a:rPr>
              <a:t>Be empty: </a:t>
            </a:r>
            <a:r>
              <a:rPr lang="en-US" sz="1200" kern="1200">
                <a:gradFill>
                  <a:gsLst>
                    <a:gs pos="1250">
                      <a:schemeClr val="tx1"/>
                    </a:gs>
                    <a:gs pos="100000">
                      <a:schemeClr val="tx1"/>
                    </a:gs>
                  </a:gsLst>
                  <a:lin ang="5400000" scaled="0"/>
                </a:gradFill>
                <a:latin typeface="+mn-lt"/>
                <a:ea typeface="+mn-ea"/>
                <a:cs typeface="+mn-cs"/>
              </a:rPr>
              <a:t>The subnet must not contain any other cloud service associated to it, and it must not be Gateway subnet. You won’t be able to create Managed Instance in subnet that contains resources other than managed instance or add other resources inside the subnet later.</a:t>
            </a:r>
          </a:p>
          <a:p>
            <a:pPr>
              <a:buFont typeface="Arial" panose="020B0604020202020204" pitchFamily="34" charset="0"/>
              <a:buNone/>
            </a:pPr>
            <a:endParaRPr lang="en-US" sz="1200" kern="1200">
              <a:gradFill>
                <a:gsLst>
                  <a:gs pos="1250">
                    <a:schemeClr val="tx1"/>
                  </a:gs>
                  <a:gs pos="100000">
                    <a:schemeClr val="tx1"/>
                  </a:gs>
                </a:gsLst>
                <a:lin ang="5400000" scaled="0"/>
              </a:gradFill>
              <a:latin typeface="+mn-lt"/>
              <a:ea typeface="+mn-ea"/>
              <a:cs typeface="+mn-cs"/>
            </a:endParaRPr>
          </a:p>
          <a:p>
            <a:pPr>
              <a:buFont typeface="Arial" panose="020B0604020202020204" pitchFamily="34" charset="0"/>
              <a:buChar char="•"/>
            </a:pPr>
            <a:r>
              <a:rPr lang="en-US" sz="1200" b="1" kern="1200">
                <a:gradFill>
                  <a:gsLst>
                    <a:gs pos="1250">
                      <a:schemeClr val="tx1"/>
                    </a:gs>
                    <a:gs pos="100000">
                      <a:schemeClr val="tx1"/>
                    </a:gs>
                  </a:gsLst>
                  <a:lin ang="5400000" scaled="0"/>
                </a:gradFill>
                <a:latin typeface="+mn-lt"/>
                <a:ea typeface="+mn-ea"/>
                <a:cs typeface="+mn-cs"/>
              </a:rPr>
              <a:t>Have specific route table: </a:t>
            </a:r>
            <a:r>
              <a:rPr lang="en-US" sz="1200" kern="1200">
                <a:gradFill>
                  <a:gsLst>
                    <a:gs pos="1250">
                      <a:schemeClr val="tx1"/>
                    </a:gs>
                    <a:gs pos="100000">
                      <a:schemeClr val="tx1"/>
                    </a:gs>
                  </a:gsLst>
                  <a:lin ang="5400000" scaled="0"/>
                </a:gradFill>
                <a:latin typeface="+mn-lt"/>
                <a:ea typeface="+mn-ea"/>
                <a:cs typeface="+mn-cs"/>
              </a:rPr>
              <a:t>The subnet must have a User Route Table (UDR) with 0.0.0.0/0 Next Hop Internet as the only route assigned to it.</a:t>
            </a:r>
          </a:p>
          <a:p>
            <a:pPr>
              <a:buFont typeface="Arial" panose="020B0604020202020204" pitchFamily="34" charset="0"/>
              <a:buChar char="•"/>
            </a:pPr>
            <a:endParaRPr lang="en-US" sz="1200" kern="1200">
              <a:gradFill>
                <a:gsLst>
                  <a:gs pos="1250">
                    <a:schemeClr val="tx1"/>
                  </a:gs>
                  <a:gs pos="100000">
                    <a:schemeClr val="tx1"/>
                  </a:gs>
                </a:gsLst>
                <a:lin ang="5400000" scaled="0"/>
              </a:gradFill>
              <a:latin typeface="+mn-lt"/>
              <a:ea typeface="+mn-ea"/>
              <a:cs typeface="+mn-cs"/>
            </a:endParaRPr>
          </a:p>
          <a:p>
            <a:pPr>
              <a:buFont typeface="Arial" panose="020B0604020202020204" pitchFamily="34" charset="0"/>
              <a:buChar char="•"/>
            </a:pPr>
            <a:r>
              <a:rPr lang="en-US" sz="1200" b="1" kern="1200">
                <a:gradFill>
                  <a:gsLst>
                    <a:gs pos="1250">
                      <a:schemeClr val="tx1"/>
                    </a:gs>
                    <a:gs pos="100000">
                      <a:schemeClr val="tx1"/>
                    </a:gs>
                  </a:gsLst>
                  <a:lin ang="5400000" scaled="0"/>
                </a:gradFill>
                <a:latin typeface="+mn-lt"/>
                <a:ea typeface="+mn-ea"/>
                <a:cs typeface="+mn-cs"/>
              </a:rPr>
              <a:t>Optional custom DNS: </a:t>
            </a:r>
            <a:r>
              <a:rPr lang="en-US" sz="1200" kern="1200">
                <a:gradFill>
                  <a:gsLst>
                    <a:gs pos="1250">
                      <a:schemeClr val="tx1"/>
                    </a:gs>
                    <a:gs pos="100000">
                      <a:schemeClr val="tx1"/>
                    </a:gs>
                  </a:gsLst>
                  <a:lin ang="5400000" scaled="0"/>
                </a:gradFill>
                <a:latin typeface="+mn-lt"/>
                <a:ea typeface="+mn-ea"/>
                <a:cs typeface="+mn-cs"/>
              </a:rPr>
              <a:t>If custom DNS is specified on the </a:t>
            </a:r>
            <a:r>
              <a:rPr lang="en-US" sz="1200" kern="1200" err="1">
                <a:gradFill>
                  <a:gsLst>
                    <a:gs pos="1250">
                      <a:schemeClr val="tx1"/>
                    </a:gs>
                    <a:gs pos="100000">
                      <a:schemeClr val="tx1"/>
                    </a:gs>
                  </a:gsLst>
                  <a:lin ang="5400000" scaled="0"/>
                </a:gradFill>
                <a:latin typeface="+mn-lt"/>
                <a:ea typeface="+mn-ea"/>
                <a:cs typeface="+mn-cs"/>
              </a:rPr>
              <a:t>VNet</a:t>
            </a:r>
            <a:r>
              <a:rPr lang="en-US" sz="1200" kern="1200">
                <a:gradFill>
                  <a:gsLst>
                    <a:gs pos="1250">
                      <a:schemeClr val="tx1"/>
                    </a:gs>
                    <a:gs pos="100000">
                      <a:schemeClr val="tx1"/>
                    </a:gs>
                  </a:gsLst>
                  <a:lin ang="5400000" scaled="0"/>
                </a:gradFill>
                <a:latin typeface="+mn-lt"/>
                <a:ea typeface="+mn-ea"/>
                <a:cs typeface="+mn-cs"/>
              </a:rPr>
              <a:t>, Azure's recursive resolvers IP address (such as 168.63.129.16) must be added to the list. </a:t>
            </a:r>
          </a:p>
          <a:p>
            <a:pPr>
              <a:buFont typeface="Arial" panose="020B0604020202020204" pitchFamily="34" charset="0"/>
              <a:buChar char="•"/>
            </a:pPr>
            <a:r>
              <a:rPr lang="en-US" sz="1200" b="1" kern="1200">
                <a:gradFill>
                  <a:gsLst>
                    <a:gs pos="1250">
                      <a:schemeClr val="tx1"/>
                    </a:gs>
                    <a:gs pos="100000">
                      <a:schemeClr val="tx1"/>
                    </a:gs>
                  </a:gsLst>
                  <a:lin ang="5400000" scaled="0"/>
                </a:gradFill>
                <a:latin typeface="+mn-lt"/>
                <a:ea typeface="+mn-ea"/>
                <a:cs typeface="+mn-cs"/>
              </a:rPr>
              <a:t>No Service endpoint: </a:t>
            </a:r>
            <a:r>
              <a:rPr lang="en-US" sz="1200" kern="1200">
                <a:gradFill>
                  <a:gsLst>
                    <a:gs pos="1250">
                      <a:schemeClr val="tx1"/>
                    </a:gs>
                    <a:gs pos="100000">
                      <a:schemeClr val="tx1"/>
                    </a:gs>
                  </a:gsLst>
                  <a:lin ang="5400000" scaled="0"/>
                </a:gradFill>
                <a:latin typeface="+mn-lt"/>
                <a:ea typeface="+mn-ea"/>
                <a:cs typeface="+mn-cs"/>
              </a:rPr>
              <a:t>The subnet must not have a Service endpoint (Storage or </a:t>
            </a:r>
            <a:r>
              <a:rPr lang="en-US" sz="1200" kern="1200" err="1">
                <a:gradFill>
                  <a:gsLst>
                    <a:gs pos="1250">
                      <a:schemeClr val="tx1"/>
                    </a:gs>
                    <a:gs pos="100000">
                      <a:schemeClr val="tx1"/>
                    </a:gs>
                  </a:gsLst>
                  <a:lin ang="5400000" scaled="0"/>
                </a:gradFill>
                <a:latin typeface="+mn-lt"/>
                <a:ea typeface="+mn-ea"/>
                <a:cs typeface="+mn-cs"/>
              </a:rPr>
              <a:t>Sql</a:t>
            </a:r>
            <a:r>
              <a:rPr lang="en-US" sz="1200" kern="1200">
                <a:gradFill>
                  <a:gsLst>
                    <a:gs pos="1250">
                      <a:schemeClr val="tx1"/>
                    </a:gs>
                    <a:gs pos="100000">
                      <a:schemeClr val="tx1"/>
                    </a:gs>
                  </a:gsLst>
                  <a:lin ang="5400000" scaled="0"/>
                </a:gradFill>
                <a:latin typeface="+mn-lt"/>
                <a:ea typeface="+mn-ea"/>
                <a:cs typeface="+mn-cs"/>
              </a:rPr>
              <a:t>) associated to it. Make sure that Service Endpoints option is Disabled when creating </a:t>
            </a:r>
            <a:r>
              <a:rPr lang="en-US" sz="1200" kern="1200" err="1">
                <a:gradFill>
                  <a:gsLst>
                    <a:gs pos="1250">
                      <a:schemeClr val="tx1"/>
                    </a:gs>
                    <a:gs pos="100000">
                      <a:schemeClr val="tx1"/>
                    </a:gs>
                  </a:gsLst>
                  <a:lin ang="5400000" scaled="0"/>
                </a:gradFill>
                <a:latin typeface="+mn-lt"/>
                <a:ea typeface="+mn-ea"/>
                <a:cs typeface="+mn-cs"/>
              </a:rPr>
              <a:t>VNet</a:t>
            </a:r>
            <a:r>
              <a:rPr lang="en-US" sz="1200" kern="1200">
                <a:gradFill>
                  <a:gsLst>
                    <a:gs pos="1250">
                      <a:schemeClr val="tx1"/>
                    </a:gs>
                    <a:gs pos="100000">
                      <a:schemeClr val="tx1"/>
                    </a:gs>
                  </a:gsLst>
                  <a:lin ang="5400000" scaled="0"/>
                </a:gradFill>
                <a:latin typeface="+mn-lt"/>
                <a:ea typeface="+mn-ea"/>
                <a:cs typeface="+mn-cs"/>
              </a:rPr>
              <a:t>.</a:t>
            </a:r>
          </a:p>
          <a:p>
            <a:pPr>
              <a:buFont typeface="Arial" panose="020B0604020202020204" pitchFamily="34" charset="0"/>
              <a:buChar char="•"/>
            </a:pPr>
            <a:endParaRPr lang="en-US" sz="1200" kern="1200">
              <a:gradFill>
                <a:gsLst>
                  <a:gs pos="1250">
                    <a:schemeClr val="tx1"/>
                  </a:gs>
                  <a:gs pos="100000">
                    <a:schemeClr val="tx1"/>
                  </a:gs>
                </a:gsLst>
                <a:lin ang="5400000" scaled="0"/>
              </a:gradFill>
              <a:latin typeface="+mn-lt"/>
              <a:ea typeface="+mn-ea"/>
              <a:cs typeface="+mn-cs"/>
            </a:endParaRPr>
          </a:p>
          <a:p>
            <a:pPr>
              <a:buFont typeface="Arial" panose="020B0604020202020204" pitchFamily="34" charset="0"/>
              <a:buChar char="•"/>
            </a:pPr>
            <a:r>
              <a:rPr lang="en-US" sz="1200" b="1" kern="1200">
                <a:gradFill>
                  <a:gsLst>
                    <a:gs pos="1250">
                      <a:schemeClr val="tx1"/>
                    </a:gs>
                    <a:gs pos="100000">
                      <a:schemeClr val="tx1"/>
                    </a:gs>
                  </a:gsLst>
                  <a:lin ang="5400000" scaled="0"/>
                </a:gradFill>
                <a:latin typeface="+mn-lt"/>
                <a:ea typeface="+mn-ea"/>
                <a:cs typeface="+mn-cs"/>
              </a:rPr>
              <a:t>Sufficient IP addresses: </a:t>
            </a:r>
            <a:r>
              <a:rPr lang="en-US" sz="1200" kern="1200">
                <a:gradFill>
                  <a:gsLst>
                    <a:gs pos="1250">
                      <a:schemeClr val="tx1"/>
                    </a:gs>
                    <a:gs pos="100000">
                      <a:schemeClr val="tx1"/>
                    </a:gs>
                  </a:gsLst>
                  <a:lin ang="5400000" scaled="0"/>
                </a:gradFill>
                <a:latin typeface="+mn-lt"/>
                <a:ea typeface="+mn-ea"/>
                <a:cs typeface="+mn-cs"/>
              </a:rPr>
              <a:t>The subnet must have minimum of 16 IP addresses. For more information. By design, a Managed Instance needs a minimum of 16 IP addresses in a subnet and may use up to 256 IP addresses. As a result, you can use subnet masks /28 to /24 when defining your subnet IP ranges.</a:t>
            </a:r>
          </a:p>
          <a:p>
            <a:r>
              <a:rPr lang="en-US" sz="1200" kern="1200">
                <a:gradFill>
                  <a:gsLst>
                    <a:gs pos="1250">
                      <a:schemeClr val="tx1"/>
                    </a:gs>
                    <a:gs pos="100000">
                      <a:schemeClr val="tx1"/>
                    </a:gs>
                  </a:gsLst>
                  <a:lin ang="5400000" scaled="0"/>
                </a:gradFill>
                <a:latin typeface="+mn-lt"/>
                <a:ea typeface="+mn-ea"/>
                <a:cs typeface="+mn-cs"/>
              </a:rPr>
              <a:t>Azure uses five IP addresses in the subnet for its own needs</a:t>
            </a:r>
          </a:p>
          <a:p>
            <a:r>
              <a:rPr lang="en-US" sz="1200" kern="1200">
                <a:gradFill>
                  <a:gsLst>
                    <a:gs pos="1250">
                      <a:schemeClr val="tx1"/>
                    </a:gs>
                    <a:gs pos="100000">
                      <a:schemeClr val="tx1"/>
                    </a:gs>
                  </a:gsLst>
                  <a:lin ang="5400000" scaled="0"/>
                </a:gradFill>
                <a:latin typeface="+mn-lt"/>
                <a:ea typeface="+mn-ea"/>
                <a:cs typeface="+mn-cs"/>
              </a:rPr>
              <a:t>Each General Purpose instance needs two addresses</a:t>
            </a:r>
          </a:p>
          <a:p>
            <a:r>
              <a:rPr lang="en-US" sz="1200" kern="1200">
                <a:gradFill>
                  <a:gsLst>
                    <a:gs pos="1250">
                      <a:schemeClr val="tx1"/>
                    </a:gs>
                    <a:gs pos="100000">
                      <a:schemeClr val="tx1"/>
                    </a:gs>
                  </a:gsLst>
                  <a:lin ang="5400000" scaled="0"/>
                </a:gradFill>
                <a:latin typeface="+mn-lt"/>
                <a:ea typeface="+mn-ea"/>
                <a:cs typeface="+mn-cs"/>
              </a:rPr>
              <a:t>Each Business Critical instance needs four addresses</a:t>
            </a:r>
          </a:p>
          <a:p>
            <a:endParaRPr lang="en-US" sz="1100">
              <a:solidFill>
                <a:srgbClr val="000000"/>
              </a:solidFill>
              <a:latin typeface="Segoe UI" panose="020B05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4695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a:t>A Managed Instance must be deployed in an Azure Virtual Network</a:t>
            </a:r>
          </a:p>
          <a:p>
            <a:pPr marL="336145" lvl="1" indent="0">
              <a:buNone/>
            </a:pPr>
            <a:r>
              <a:rPr lang="en-US"/>
              <a:t>Allows for connecting directly from an on-premises network</a:t>
            </a:r>
          </a:p>
          <a:p>
            <a:pPr marL="336145" lvl="1" indent="0">
              <a:buNone/>
            </a:pPr>
            <a:r>
              <a:rPr lang="en-US"/>
              <a:t>Allows for connecting linked servers or other on-premises data stores</a:t>
            </a:r>
          </a:p>
          <a:p>
            <a:pPr marL="336145" lvl="1" indent="0">
              <a:buNone/>
            </a:pPr>
            <a:r>
              <a:rPr lang="en-US"/>
              <a:t>Allows for connecting to additional Azure resources</a:t>
            </a:r>
          </a:p>
          <a:p>
            <a:pPr marL="0" indent="0">
              <a:buNone/>
            </a:pPr>
            <a:r>
              <a:rPr lang="en-US" b="1"/>
              <a:t>Plan your deployment</a:t>
            </a:r>
          </a:p>
          <a:p>
            <a:pPr marL="336145" lvl="1" indent="0">
              <a:buNone/>
            </a:pPr>
            <a:r>
              <a:rPr lang="en-US"/>
              <a:t>Managed Instance requires a minimum of 16 IP addresses in a subnet and may use up to 256 IP addresses</a:t>
            </a:r>
          </a:p>
          <a:p>
            <a:pPr marL="336145" lvl="1" indent="0">
              <a:buNone/>
            </a:pPr>
            <a:r>
              <a:rPr lang="en-US"/>
              <a:t>If deploying multiple Managed Instances inside the subnet, you need to optimize the subnet size</a:t>
            </a:r>
          </a:p>
          <a:p>
            <a:pPr marL="336145" lvl="1" indent="0">
              <a:buNone/>
            </a:pPr>
            <a:r>
              <a:rPr lang="en-US"/>
              <a:t>The default values create a subnet that takes all the </a:t>
            </a:r>
            <a:r>
              <a:rPr lang="en-US" err="1"/>
              <a:t>VNet</a:t>
            </a:r>
            <a:r>
              <a:rPr lang="en-US"/>
              <a:t> address space, allowing for only Managed Instance inside the virtual network</a:t>
            </a:r>
            <a:endParaRPr lang="en-ZA"/>
          </a:p>
          <a:p>
            <a:pPr marL="0" indent="0">
              <a:buNone/>
            </a:pPr>
            <a:r>
              <a:rPr lang="en-US" b="1"/>
              <a:t>Routes</a:t>
            </a:r>
          </a:p>
          <a:p>
            <a:pPr marL="336145" lvl="1" indent="0">
              <a:buNone/>
            </a:pPr>
            <a:r>
              <a:rPr lang="en-US"/>
              <a:t>Effective routes on the Managed Instance subnet are not supported</a:t>
            </a:r>
          </a:p>
          <a:p>
            <a:pPr marL="336145" lvl="1" indent="0">
              <a:buNone/>
            </a:pPr>
            <a:r>
              <a:rPr lang="en-US"/>
              <a:t>Routes can be user-defined (UDR) or Border Gateway Protocol (BGP) routes propagated to network interfaces through ExpressRoute or site-to-site VPN connections</a:t>
            </a:r>
          </a:p>
          <a:p>
            <a:pPr marL="336145" lvl="1" indent="0">
              <a:buNone/>
            </a:pPr>
            <a:r>
              <a:rPr lang="en-US"/>
              <a:t>For BGP routes, create a 0.0.0.0/0 Next Hop Internet route and apply it to the Managed Instance subnet</a:t>
            </a:r>
          </a:p>
          <a:p>
            <a:pPr marL="0" indent="0">
              <a:buNone/>
            </a:pPr>
            <a:r>
              <a:rPr lang="en-US" b="1"/>
              <a:t>Network Security Groups (NSG)</a:t>
            </a:r>
          </a:p>
          <a:p>
            <a:pPr marL="336145" lvl="1" indent="0">
              <a:buNone/>
            </a:pPr>
            <a:r>
              <a:rPr lang="en-US"/>
              <a:t>NSGs on the Managed Instance subnet are not supported</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8476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97210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26508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scripts C:\Demo Materials\Scripts\Deployment\Validate Network.ps1</a:t>
            </a:r>
          </a:p>
          <a:p>
            <a:r>
              <a:rPr lang="en-US" dirty="0"/>
              <a:t>Run the following PowerShell script to determine if the </a:t>
            </a:r>
            <a:r>
              <a:rPr lang="en-US" dirty="0" err="1"/>
              <a:t>Vnet</a:t>
            </a:r>
            <a:r>
              <a:rPr lang="en-US" dirty="0"/>
              <a:t> &amp; subnet can take a managed instance.</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(explain and run script)</a:t>
            </a:r>
          </a:p>
          <a:p>
            <a:endParaRPr lang="en-US" dirty="0"/>
          </a:p>
          <a:p>
            <a:r>
              <a:rPr lang="en-US" dirty="0"/>
              <a:t>$</a:t>
            </a:r>
            <a:r>
              <a:rPr lang="en-US" dirty="0" err="1"/>
              <a:t>scriptUrlBase</a:t>
            </a:r>
            <a:r>
              <a:rPr lang="en-US" dirty="0"/>
              <a:t> = 'https://raw.githubusercontent.com/Microsoft/</a:t>
            </a:r>
            <a:r>
              <a:rPr lang="en-US" dirty="0" err="1"/>
              <a:t>sql</a:t>
            </a:r>
            <a:r>
              <a:rPr lang="en-US" dirty="0"/>
              <a:t>-server-samples/master/samples/manage/azure-</a:t>
            </a:r>
            <a:r>
              <a:rPr lang="en-US" dirty="0" err="1"/>
              <a:t>sql</a:t>
            </a:r>
            <a:r>
              <a:rPr lang="en-US" dirty="0"/>
              <a:t>-</a:t>
            </a:r>
            <a:r>
              <a:rPr lang="en-US" dirty="0" err="1"/>
              <a:t>db</a:t>
            </a:r>
            <a:r>
              <a:rPr lang="en-US" dirty="0"/>
              <a:t>-managed-instance/prepare-subnet'</a:t>
            </a:r>
          </a:p>
          <a:p>
            <a:endParaRPr lang="en-US" dirty="0"/>
          </a:p>
          <a:p>
            <a:r>
              <a:rPr lang="en-US" dirty="0"/>
              <a:t>$parameters = @{</a:t>
            </a:r>
          </a:p>
          <a:p>
            <a:r>
              <a:rPr lang="en-US" dirty="0"/>
              <a:t>    </a:t>
            </a:r>
            <a:r>
              <a:rPr lang="en-US" dirty="0" err="1"/>
              <a:t>subscriptionId</a:t>
            </a:r>
            <a:r>
              <a:rPr lang="en-US" dirty="0"/>
              <a:t> = '&lt;</a:t>
            </a:r>
            <a:r>
              <a:rPr lang="en-US" dirty="0" err="1"/>
              <a:t>subsriptionid</a:t>
            </a:r>
            <a:r>
              <a:rPr lang="en-US" dirty="0"/>
              <a:t>&gt;'</a:t>
            </a:r>
          </a:p>
          <a:p>
            <a:r>
              <a:rPr lang="en-US" dirty="0"/>
              <a:t>    </a:t>
            </a:r>
            <a:r>
              <a:rPr lang="en-US" dirty="0" err="1"/>
              <a:t>resourceGroupName</a:t>
            </a:r>
            <a:r>
              <a:rPr lang="en-US" dirty="0"/>
              <a:t> = '&lt;</a:t>
            </a:r>
            <a:r>
              <a:rPr lang="en-US" dirty="0" err="1"/>
              <a:t>rgname</a:t>
            </a:r>
            <a:r>
              <a:rPr lang="en-US" dirty="0"/>
              <a:t>&gt;'</a:t>
            </a:r>
          </a:p>
          <a:p>
            <a:r>
              <a:rPr lang="en-US" dirty="0"/>
              <a:t>    </a:t>
            </a:r>
            <a:r>
              <a:rPr lang="en-US" dirty="0" err="1"/>
              <a:t>virtualNetworkName</a:t>
            </a:r>
            <a:r>
              <a:rPr lang="en-US" dirty="0"/>
              <a:t> = '&lt;</a:t>
            </a:r>
            <a:r>
              <a:rPr lang="en-US" dirty="0" err="1"/>
              <a:t>vnetname</a:t>
            </a:r>
            <a:r>
              <a:rPr lang="en-US" dirty="0"/>
              <a:t>&gt;'</a:t>
            </a:r>
          </a:p>
          <a:p>
            <a:r>
              <a:rPr lang="en-US" dirty="0"/>
              <a:t>    </a:t>
            </a:r>
            <a:r>
              <a:rPr lang="en-US" dirty="0" err="1"/>
              <a:t>subnetName</a:t>
            </a:r>
            <a:r>
              <a:rPr lang="en-US" dirty="0"/>
              <a:t> = '&lt;</a:t>
            </a:r>
            <a:r>
              <a:rPr lang="en-US" dirty="0" err="1"/>
              <a:t>subnetname</a:t>
            </a:r>
            <a:r>
              <a:rPr lang="en-US" dirty="0"/>
              <a:t>&gt;'</a:t>
            </a:r>
          </a:p>
          <a:p>
            <a:r>
              <a:rPr lang="en-US" dirty="0"/>
              <a:t>    }</a:t>
            </a:r>
          </a:p>
          <a:p>
            <a:endParaRPr lang="en-US" dirty="0"/>
          </a:p>
          <a:p>
            <a:r>
              <a:rPr lang="en-US" dirty="0"/>
              <a:t>Invoke-Command -</a:t>
            </a:r>
            <a:r>
              <a:rPr lang="en-US" dirty="0" err="1"/>
              <a:t>ScriptBlock</a:t>
            </a:r>
            <a:r>
              <a:rPr lang="en-US" dirty="0"/>
              <a:t> ([</a:t>
            </a:r>
            <a:r>
              <a:rPr lang="en-US" dirty="0" err="1"/>
              <a:t>Scriptblock</a:t>
            </a:r>
            <a:r>
              <a:rPr lang="en-US" dirty="0"/>
              <a:t>]::Create((</a:t>
            </a:r>
            <a:r>
              <a:rPr lang="en-US" dirty="0" err="1"/>
              <a:t>iwr</a:t>
            </a:r>
            <a:r>
              <a:rPr lang="en-US" dirty="0"/>
              <a:t> ($</a:t>
            </a:r>
            <a:r>
              <a:rPr lang="en-US" dirty="0" err="1"/>
              <a:t>scriptUrlBase</a:t>
            </a:r>
            <a:r>
              <a:rPr lang="en-US" dirty="0"/>
              <a:t>+'/prepareSubnet.ps1?t='+ [</a:t>
            </a:r>
            <a:r>
              <a:rPr lang="en-US" dirty="0" err="1"/>
              <a:t>DateTime</a:t>
            </a:r>
            <a:r>
              <a:rPr lang="en-US" dirty="0"/>
              <a:t>]::</a:t>
            </a:r>
            <a:r>
              <a:rPr lang="en-US" dirty="0" err="1"/>
              <a:t>Now.Ticks</a:t>
            </a:r>
            <a:r>
              <a:rPr lang="en-US" dirty="0"/>
              <a:t>)).Content)) -</a:t>
            </a:r>
            <a:r>
              <a:rPr lang="en-US" dirty="0" err="1"/>
              <a:t>ArgumentList</a:t>
            </a:r>
            <a:r>
              <a:rPr lang="en-US" dirty="0"/>
              <a:t> $parameters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12/19/2018 8:49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664477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Getting ahead means embracing digital transformation and getting to the cloud.</a:t>
            </a:r>
            <a:endParaRPr lang="en-US" sz="1200" kern="1200" baseline="0">
              <a:solidFill>
                <a:schemeClr val="tx1"/>
              </a:solidFill>
              <a:effectLst/>
              <a:latin typeface="+mn-lt"/>
              <a:ea typeface="+mn-ea"/>
              <a:cs typeface="+mn-cs"/>
            </a:endParaRPr>
          </a:p>
          <a:p>
            <a:endParaRPr lang="en-US" sz="1200" kern="1200" baseline="0">
              <a:solidFill>
                <a:schemeClr val="tx1"/>
              </a:solidFill>
              <a:effectLst/>
              <a:latin typeface="+mn-lt"/>
              <a:ea typeface="+mn-ea"/>
              <a:cs typeface="+mn-cs"/>
            </a:endParaRPr>
          </a:p>
          <a:p>
            <a:r>
              <a:rPr lang="en-US" sz="1200" kern="1200">
                <a:solidFill>
                  <a:schemeClr val="tx1"/>
                </a:solidFill>
                <a:effectLst/>
                <a:latin typeface="+mn-lt"/>
                <a:ea typeface="+mn-ea"/>
                <a:cs typeface="+mn-cs"/>
              </a:rPr>
              <a:t>Studies show that companies that embrace the cloud grow 19.6% faster than those who do not.</a:t>
            </a:r>
            <a:r>
              <a:rPr lang="en-US" sz="1200" kern="1200" baseline="30000">
                <a:solidFill>
                  <a:schemeClr val="tx1"/>
                </a:solidFill>
                <a:effectLst/>
                <a:latin typeface="+mn-lt"/>
                <a:ea typeface="+mn-ea"/>
                <a:cs typeface="+mn-cs"/>
              </a:rPr>
              <a:t>1</a:t>
            </a:r>
            <a:r>
              <a:rPr lang="en-US" sz="1200" kern="1200">
                <a:solidFill>
                  <a:schemeClr val="tx1"/>
                </a:solidFill>
                <a:effectLst/>
                <a:latin typeface="+mn-lt"/>
                <a:ea typeface="+mn-ea"/>
                <a:cs typeface="+mn-cs"/>
              </a:rPr>
              <a:t>  More than 80% of organizations now adopt cloud-first strategies as part of an overall digital transformation.</a:t>
            </a:r>
            <a:r>
              <a:rPr lang="en-US" sz="1200" kern="1200" baseline="30000">
                <a:solidFill>
                  <a:schemeClr val="tx1"/>
                </a:solidFill>
                <a:effectLst/>
                <a:latin typeface="+mn-lt"/>
                <a:ea typeface="+mn-ea"/>
                <a:cs typeface="+mn-cs"/>
              </a:rPr>
              <a:t>2</a:t>
            </a:r>
          </a:p>
          <a:p>
            <a:endParaRPr lang="en-US" sz="1200" kern="1200" baseline="300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a first step on that transformation, IT must optimize its operations to effectively manage growth in the cloud. </a:t>
            </a:r>
            <a:endParaRPr lang="en-US"/>
          </a:p>
          <a:p>
            <a:endParaRPr lang="en-US"/>
          </a:p>
          <a:p>
            <a:endParaRPr lang="en-US"/>
          </a:p>
          <a:p>
            <a:endParaRPr lang="en-US"/>
          </a:p>
          <a:p>
            <a:r>
              <a:rPr lang="en-US" b="1"/>
              <a:t>Sources:</a:t>
            </a:r>
          </a:p>
          <a:p>
            <a:r>
              <a:rPr lang="en-US"/>
              <a:t>1. IDC Digital Universe Executive Summary: https://www.emc.com/leadership/digital-universe/2014iview/executive-summary.htm</a:t>
            </a:r>
          </a:p>
          <a:p>
            <a:r>
              <a:rPr lang="en-US"/>
              <a:t>2. Building Trust in a Cloudy Sky</a:t>
            </a:r>
          </a:p>
          <a:p>
            <a:r>
              <a:rPr lang="en-US"/>
              <a:t>https://www.mcafee.com/us/resources/reports/rp-building-trust-cloudy-sky.pdf</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1055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solidFill>
                  <a:srgbClr val="0070C0"/>
                </a:solidFill>
                <a:latin typeface="Segoe UI" panose="020B0502040204020203" pitchFamily="34" charset="0"/>
                <a:cs typeface="Segoe UI" panose="020B0502040204020203" pitchFamily="34" charset="0"/>
              </a:rPr>
              <a:t>We assume breach…</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Enhanced monitoring of our Azure Assets</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Collection of low-fidelity anomalous activity (automated hunting)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Monitoring PERF for traits of crypto currency mining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 and large set of other detections that we don’t talk about publicly</a:t>
            </a:r>
          </a:p>
          <a:p>
            <a:endParaRPr lang="en-US" dirty="0">
              <a:solidFill>
                <a:srgbClr val="002060"/>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Attack team, </a:t>
            </a:r>
            <a:r>
              <a:rPr lang="en-US" dirty="0">
                <a:solidFill>
                  <a:srgbClr val="C00000"/>
                </a:solidFill>
                <a:latin typeface="Segoe UI" panose="020B0502040204020203" pitchFamily="34" charset="0"/>
                <a:cs typeface="Segoe UI" panose="020B0502040204020203" pitchFamily="34" charset="0"/>
              </a:rPr>
              <a:t>SQL Red Team</a:t>
            </a:r>
            <a:r>
              <a:rPr lang="en-US" dirty="0">
                <a:latin typeface="Segoe UI" panose="020B0502040204020203" pitchFamily="34" charset="0"/>
                <a:cs typeface="Segoe UI" panose="020B0502040204020203" pitchFamily="34" charset="0"/>
              </a:rPr>
              <a:t>, tries to get in, gain a foothold, escalate privileges, and maintain persistence</a:t>
            </a:r>
          </a:p>
          <a:p>
            <a:pPr marL="342900" indent="-342900">
              <a:buFont typeface="Arial" panose="020B0604020202020204" pitchFamily="34" charset="0"/>
              <a:buChar char="•"/>
            </a:pPr>
            <a:r>
              <a:rPr lang="en-US" dirty="0">
                <a:solidFill>
                  <a:srgbClr val="0070C0"/>
                </a:solidFill>
                <a:latin typeface="Segoe UI" panose="020B0502040204020203" pitchFamily="34" charset="0"/>
                <a:cs typeface="Segoe UI" panose="020B0502040204020203" pitchFamily="34" charset="0"/>
              </a:rPr>
              <a:t>SQL Blue Team </a:t>
            </a:r>
            <a:r>
              <a:rPr lang="en-US" dirty="0">
                <a:latin typeface="Segoe UI" panose="020B0502040204020203" pitchFamily="34" charset="0"/>
                <a:cs typeface="Segoe UI" panose="020B0502040204020203" pitchFamily="34" charset="0"/>
              </a:rPr>
              <a:t>practices defense-in-depth</a:t>
            </a:r>
          </a:p>
          <a:p>
            <a:endParaRPr lang="en-US"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When we detect something, e.g., failed login attempts, we defend…</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If it involves customer, we will notify</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Many times this is the customer’s own security and compliance scanners!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330449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Provides an alternative to SQL authentication.</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Helps to stop the proliferation of user identities across Azure SQL logical servers and SQL DBs</a:t>
            </a:r>
          </a:p>
          <a:p>
            <a:pPr marL="342900" marR="0" lvl="0"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Use benefits provided by Azure AD (e.g., supports new user accounts, or enables password rotation)</a:t>
            </a:r>
          </a:p>
          <a:p>
            <a:endParaRPr lang="en-US"/>
          </a:p>
          <a:p>
            <a:endParaRPr lang="en-US"/>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Central permission management for:</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Individual users</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Groups </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External/guest users </a:t>
            </a:r>
            <a:br>
              <a:rPr kumimoji="0" lang="en-US" sz="1961" b="0" i="0" u="none" strike="noStrike" kern="1200" cap="none" spc="0" normalizeH="0" baseline="0" noProof="0">
                <a:ln>
                  <a:noFill/>
                </a:ln>
                <a:solidFill>
                  <a:srgbClr val="FFFFFF"/>
                </a:solidFill>
                <a:effectLst/>
                <a:uLnTx/>
                <a:uFillTx/>
                <a:latin typeface="Segoe UI"/>
                <a:ea typeface="+mn-ea"/>
                <a:cs typeface="+mn-cs"/>
              </a:rPr>
            </a:br>
            <a:r>
              <a:rPr kumimoji="0" lang="en-US" sz="1961" b="0" i="0" u="none" strike="noStrike" kern="1200" cap="none" spc="0" normalizeH="0" baseline="0" noProof="0">
                <a:ln>
                  <a:noFill/>
                </a:ln>
                <a:solidFill>
                  <a:srgbClr val="FFFFFF"/>
                </a:solidFill>
                <a:effectLst/>
                <a:uLnTx/>
                <a:uFillTx/>
                <a:latin typeface="Segoe UI"/>
                <a:ea typeface="+mn-ea"/>
                <a:cs typeface="+mn-cs"/>
              </a:rPr>
              <a:t>with and w/o Azure AD access</a:t>
            </a:r>
          </a:p>
          <a:p>
            <a:endParaRPr lang="en-US"/>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Integrated Windows auth and single sign-on</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Universal/Interactive auth w/o hard-coded passwords</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Use of Managed Service Instance for VMs and Windows certificates </a:t>
            </a:r>
          </a:p>
          <a:p>
            <a:endParaRPr lang="en-US"/>
          </a:p>
          <a:p>
            <a:endParaRPr lang="en-US"/>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Supports:</a:t>
            </a:r>
            <a:br>
              <a:rPr kumimoji="0" lang="en-US" sz="2133" b="0" i="0" u="none" strike="noStrike" kern="1200" cap="none" spc="0" normalizeH="0" baseline="0" noProof="0">
                <a:ln>
                  <a:noFill/>
                </a:ln>
                <a:solidFill>
                  <a:srgbClr val="FFFFFF"/>
                </a:solidFill>
                <a:effectLst/>
                <a:uLnTx/>
                <a:uFillTx/>
                <a:latin typeface="Segoe UI Semilight"/>
                <a:ea typeface="+mn-ea"/>
                <a:cs typeface="+mn-cs"/>
              </a:rPr>
            </a:br>
            <a:r>
              <a:rPr kumimoji="0" lang="en-US" sz="2133" b="0" i="0" u="none" strike="noStrike" kern="1200" cap="none" spc="0" normalizeH="0" baseline="0" noProof="0">
                <a:ln>
                  <a:noFill/>
                </a:ln>
                <a:solidFill>
                  <a:srgbClr val="FFFFFF"/>
                </a:solidFill>
                <a:effectLst/>
                <a:uLnTx/>
                <a:uFillTx/>
                <a:latin typeface="Segoe UI Semilight"/>
                <a:ea typeface="+mn-ea"/>
                <a:cs typeface="+mn-cs"/>
              </a:rPr>
              <a:t>Interactive Multi-factor authentication (MFA)</a:t>
            </a:r>
            <a:br>
              <a:rPr kumimoji="0" lang="en-US" sz="2133" b="0" i="0" u="none" strike="noStrike" kern="1200" cap="none" spc="0" normalizeH="0" baseline="0" noProof="0">
                <a:ln>
                  <a:noFill/>
                </a:ln>
                <a:solidFill>
                  <a:srgbClr val="FFFFFF"/>
                </a:solidFill>
                <a:effectLst/>
                <a:uLnTx/>
                <a:uFillTx/>
                <a:latin typeface="Segoe UI Semilight"/>
                <a:ea typeface="+mn-ea"/>
                <a:cs typeface="+mn-cs"/>
              </a:rPr>
            </a:br>
            <a:r>
              <a:rPr kumimoji="0" lang="en-US" sz="2133" b="0" i="0" u="none" strike="noStrike" kern="1200" cap="none" spc="0" normalizeH="0" baseline="0" noProof="0">
                <a:ln>
                  <a:noFill/>
                </a:ln>
                <a:solidFill>
                  <a:srgbClr val="FFFFFF"/>
                </a:solidFill>
                <a:effectLst/>
                <a:uLnTx/>
                <a:uFillTx/>
                <a:latin typeface="Segoe UI Semilight"/>
                <a:ea typeface="+mn-ea"/>
                <a:cs typeface="+mn-cs"/>
              </a:rPr>
              <a:t>Users w/o hard coded password (interactive)</a:t>
            </a:r>
            <a:br>
              <a:rPr kumimoji="0" lang="en-US" sz="2133" b="0" i="0" u="none" strike="noStrike" kern="1200" cap="none" spc="0" normalizeH="0" baseline="0" noProof="0">
                <a:ln>
                  <a:noFill/>
                </a:ln>
                <a:solidFill>
                  <a:srgbClr val="FFFFFF"/>
                </a:solidFill>
                <a:effectLst/>
                <a:uLnTx/>
                <a:uFillTx/>
                <a:latin typeface="Segoe UI Semilight"/>
                <a:ea typeface="+mn-ea"/>
                <a:cs typeface="+mn-cs"/>
              </a:rPr>
            </a:br>
            <a:r>
              <a:rPr kumimoji="0" lang="en-US" sz="2133" b="0" i="0" u="none" strike="noStrike" kern="1200" cap="none" spc="0" normalizeH="0" baseline="0" noProof="0">
                <a:ln>
                  <a:noFill/>
                </a:ln>
                <a:solidFill>
                  <a:srgbClr val="FFFFFF"/>
                </a:solidFill>
                <a:effectLst/>
                <a:uLnTx/>
                <a:uFillTx/>
                <a:latin typeface="Segoe UI Semilight"/>
                <a:ea typeface="+mn-ea"/>
                <a:cs typeface="+mn-cs"/>
              </a:rPr>
              <a:t>Federated accounts</a:t>
            </a:r>
            <a:br>
              <a:rPr kumimoji="0" lang="en-US" sz="2133" b="0" i="0" u="none" strike="noStrike" kern="1200" cap="none" spc="0" normalizeH="0" baseline="0" noProof="0">
                <a:ln>
                  <a:noFill/>
                </a:ln>
                <a:solidFill>
                  <a:srgbClr val="FFFFFF"/>
                </a:solidFill>
                <a:effectLst/>
                <a:uLnTx/>
                <a:uFillTx/>
                <a:latin typeface="Segoe UI Semilight"/>
                <a:ea typeface="+mn-ea"/>
                <a:cs typeface="+mn-cs"/>
              </a:rPr>
            </a:br>
            <a:r>
              <a:rPr kumimoji="0" lang="en-US" sz="2133" b="0" i="0" u="none" strike="noStrike" kern="1200" cap="none" spc="0" normalizeH="0" baseline="0" noProof="0">
                <a:ln>
                  <a:noFill/>
                </a:ln>
                <a:solidFill>
                  <a:srgbClr val="FFFFFF"/>
                </a:solidFill>
                <a:effectLst/>
                <a:uLnTx/>
                <a:uFillTx/>
                <a:latin typeface="Segoe UI Semilight"/>
                <a:ea typeface="+mn-ea"/>
                <a:cs typeface="+mn-cs"/>
              </a:rPr>
              <a:t>Guest accounts (B2B)</a:t>
            </a:r>
          </a:p>
          <a:p>
            <a:endParaRPr lang="en-US"/>
          </a:p>
          <a:p>
            <a:pPr marL="0" marR="0" lvl="0" indent="0" algn="l" defTabSz="91399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light"/>
                <a:ea typeface="+mn-ea"/>
                <a:cs typeface="+mn-cs"/>
              </a:rPr>
              <a:t>Azure AD Conditional Access for configuring domain accounts for MFA</a:t>
            </a:r>
          </a:p>
          <a:p>
            <a:pPr marL="0" marR="0" lvl="0" indent="0" algn="l" defTabSz="91399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light"/>
                <a:ea typeface="+mn-ea"/>
                <a:cs typeface="+mn-cs"/>
              </a:rPr>
              <a:t>Can impose MFA without asking domain administrator to make global change</a:t>
            </a:r>
          </a:p>
          <a:p>
            <a:endParaRPr lang="en-US"/>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SSMS (since 17.1+)</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B2B requires SSMS 17.4+</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SQL Package</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Import/Export</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SSDT (in preview)</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SQLCMD, BCP (soon)</a:t>
            </a:r>
          </a:p>
          <a:p>
            <a:pPr marL="0" marR="0" lvl="1" indent="0" algn="l" defTabSz="913993"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srgbClr val="FFFFFF"/>
              </a:solidFill>
              <a:effectLst/>
              <a:uLnTx/>
              <a:uFillTx/>
              <a:latin typeface="Segoe UI Semilight"/>
              <a:ea typeface="+mn-ea"/>
              <a:cs typeface="+mn-cs"/>
            </a:endParaRP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1" u="none" strike="noStrike" kern="1200" cap="none" spc="0" normalizeH="0" baseline="0" noProof="0">
                <a:ln>
                  <a:noFill/>
                </a:ln>
                <a:solidFill>
                  <a:srgbClr val="FFFFFF"/>
                </a:solidFill>
                <a:effectLst/>
                <a:uLnTx/>
                <a:uFillTx/>
                <a:latin typeface="Segoe UI Semilight"/>
                <a:ea typeface="+mn-ea"/>
                <a:cs typeface="+mn-cs"/>
              </a:rPr>
              <a:t>Drivers:</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.NET 4.7.2 (in preview)</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ODBC 17.1, JDBC, … (soon)</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5741950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Provides an alternative to SQL authentication.</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Helps to stop the proliferation of user identities across Azure SQL logical servers and SQL DBs</a:t>
            </a:r>
          </a:p>
          <a:p>
            <a:pPr marL="342900" marR="0" lvl="0"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Use benefits provided by Azure AD (e.g., supports new user accounts, or enables password rotation)</a:t>
            </a:r>
          </a:p>
          <a:p>
            <a:endParaRPr lang="en-US"/>
          </a:p>
          <a:p>
            <a:endParaRPr lang="en-US"/>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Central permission management for:</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Individual users</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Groups </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External/guest users </a:t>
            </a:r>
            <a:br>
              <a:rPr kumimoji="0" lang="en-US" sz="1961" b="0" i="0" u="none" strike="noStrike" kern="1200" cap="none" spc="0" normalizeH="0" baseline="0" noProof="0">
                <a:ln>
                  <a:noFill/>
                </a:ln>
                <a:solidFill>
                  <a:srgbClr val="FFFFFF"/>
                </a:solidFill>
                <a:effectLst/>
                <a:uLnTx/>
                <a:uFillTx/>
                <a:latin typeface="Segoe UI"/>
                <a:ea typeface="+mn-ea"/>
                <a:cs typeface="+mn-cs"/>
              </a:rPr>
            </a:br>
            <a:r>
              <a:rPr kumimoji="0" lang="en-US" sz="1961" b="0" i="0" u="none" strike="noStrike" kern="1200" cap="none" spc="0" normalizeH="0" baseline="0" noProof="0">
                <a:ln>
                  <a:noFill/>
                </a:ln>
                <a:solidFill>
                  <a:srgbClr val="FFFFFF"/>
                </a:solidFill>
                <a:effectLst/>
                <a:uLnTx/>
                <a:uFillTx/>
                <a:latin typeface="Segoe UI"/>
                <a:ea typeface="+mn-ea"/>
                <a:cs typeface="+mn-cs"/>
              </a:rPr>
              <a:t>with and w/o Azure AD access</a:t>
            </a:r>
          </a:p>
          <a:p>
            <a:endParaRPr lang="en-US"/>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Integrated Windows auth and single sign-on</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Universal/Interactive auth w/o hard-coded passwords</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Use of Managed Service Instance for VMs and Windows certificates </a:t>
            </a:r>
          </a:p>
          <a:p>
            <a:endParaRPr lang="en-US"/>
          </a:p>
          <a:p>
            <a:endParaRPr lang="en-US"/>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Supports:</a:t>
            </a:r>
            <a:br>
              <a:rPr kumimoji="0" lang="en-US" sz="2133" b="0" i="0" u="none" strike="noStrike" kern="1200" cap="none" spc="0" normalizeH="0" baseline="0" noProof="0">
                <a:ln>
                  <a:noFill/>
                </a:ln>
                <a:solidFill>
                  <a:srgbClr val="FFFFFF"/>
                </a:solidFill>
                <a:effectLst/>
                <a:uLnTx/>
                <a:uFillTx/>
                <a:latin typeface="Segoe UI Semilight"/>
                <a:ea typeface="+mn-ea"/>
                <a:cs typeface="+mn-cs"/>
              </a:rPr>
            </a:br>
            <a:r>
              <a:rPr kumimoji="0" lang="en-US" sz="2133" b="0" i="0" u="none" strike="noStrike" kern="1200" cap="none" spc="0" normalizeH="0" baseline="0" noProof="0">
                <a:ln>
                  <a:noFill/>
                </a:ln>
                <a:solidFill>
                  <a:srgbClr val="FFFFFF"/>
                </a:solidFill>
                <a:effectLst/>
                <a:uLnTx/>
                <a:uFillTx/>
                <a:latin typeface="Segoe UI Semilight"/>
                <a:ea typeface="+mn-ea"/>
                <a:cs typeface="+mn-cs"/>
              </a:rPr>
              <a:t>Interactive Multi-factor authentication (MFA)</a:t>
            </a:r>
            <a:br>
              <a:rPr kumimoji="0" lang="en-US" sz="2133" b="0" i="0" u="none" strike="noStrike" kern="1200" cap="none" spc="0" normalizeH="0" baseline="0" noProof="0">
                <a:ln>
                  <a:noFill/>
                </a:ln>
                <a:solidFill>
                  <a:srgbClr val="FFFFFF"/>
                </a:solidFill>
                <a:effectLst/>
                <a:uLnTx/>
                <a:uFillTx/>
                <a:latin typeface="Segoe UI Semilight"/>
                <a:ea typeface="+mn-ea"/>
                <a:cs typeface="+mn-cs"/>
              </a:rPr>
            </a:br>
            <a:r>
              <a:rPr kumimoji="0" lang="en-US" sz="2133" b="0" i="0" u="none" strike="noStrike" kern="1200" cap="none" spc="0" normalizeH="0" baseline="0" noProof="0">
                <a:ln>
                  <a:noFill/>
                </a:ln>
                <a:solidFill>
                  <a:srgbClr val="FFFFFF"/>
                </a:solidFill>
                <a:effectLst/>
                <a:uLnTx/>
                <a:uFillTx/>
                <a:latin typeface="Segoe UI Semilight"/>
                <a:ea typeface="+mn-ea"/>
                <a:cs typeface="+mn-cs"/>
              </a:rPr>
              <a:t>Users w/o hard coded password (interactive)</a:t>
            </a:r>
            <a:br>
              <a:rPr kumimoji="0" lang="en-US" sz="2133" b="0" i="0" u="none" strike="noStrike" kern="1200" cap="none" spc="0" normalizeH="0" baseline="0" noProof="0">
                <a:ln>
                  <a:noFill/>
                </a:ln>
                <a:solidFill>
                  <a:srgbClr val="FFFFFF"/>
                </a:solidFill>
                <a:effectLst/>
                <a:uLnTx/>
                <a:uFillTx/>
                <a:latin typeface="Segoe UI Semilight"/>
                <a:ea typeface="+mn-ea"/>
                <a:cs typeface="+mn-cs"/>
              </a:rPr>
            </a:br>
            <a:r>
              <a:rPr kumimoji="0" lang="en-US" sz="2133" b="0" i="0" u="none" strike="noStrike" kern="1200" cap="none" spc="0" normalizeH="0" baseline="0" noProof="0">
                <a:ln>
                  <a:noFill/>
                </a:ln>
                <a:solidFill>
                  <a:srgbClr val="FFFFFF"/>
                </a:solidFill>
                <a:effectLst/>
                <a:uLnTx/>
                <a:uFillTx/>
                <a:latin typeface="Segoe UI Semilight"/>
                <a:ea typeface="+mn-ea"/>
                <a:cs typeface="+mn-cs"/>
              </a:rPr>
              <a:t>Federated accounts</a:t>
            </a:r>
            <a:br>
              <a:rPr kumimoji="0" lang="en-US" sz="2133" b="0" i="0" u="none" strike="noStrike" kern="1200" cap="none" spc="0" normalizeH="0" baseline="0" noProof="0">
                <a:ln>
                  <a:noFill/>
                </a:ln>
                <a:solidFill>
                  <a:srgbClr val="FFFFFF"/>
                </a:solidFill>
                <a:effectLst/>
                <a:uLnTx/>
                <a:uFillTx/>
                <a:latin typeface="Segoe UI Semilight"/>
                <a:ea typeface="+mn-ea"/>
                <a:cs typeface="+mn-cs"/>
              </a:rPr>
            </a:br>
            <a:r>
              <a:rPr kumimoji="0" lang="en-US" sz="2133" b="0" i="0" u="none" strike="noStrike" kern="1200" cap="none" spc="0" normalizeH="0" baseline="0" noProof="0">
                <a:ln>
                  <a:noFill/>
                </a:ln>
                <a:solidFill>
                  <a:srgbClr val="FFFFFF"/>
                </a:solidFill>
                <a:effectLst/>
                <a:uLnTx/>
                <a:uFillTx/>
                <a:latin typeface="Segoe UI Semilight"/>
                <a:ea typeface="+mn-ea"/>
                <a:cs typeface="+mn-cs"/>
              </a:rPr>
              <a:t>Guest accounts (B2B)</a:t>
            </a:r>
          </a:p>
          <a:p>
            <a:endParaRPr lang="en-US"/>
          </a:p>
          <a:p>
            <a:pPr marL="0" marR="0" lvl="0" indent="0" algn="l" defTabSz="91399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light"/>
                <a:ea typeface="+mn-ea"/>
                <a:cs typeface="+mn-cs"/>
              </a:rPr>
              <a:t>Azure AD Conditional Access for configuring domain accounts for MFA</a:t>
            </a:r>
          </a:p>
          <a:p>
            <a:pPr marL="0" marR="0" lvl="0" indent="0" algn="l" defTabSz="91399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light"/>
                <a:ea typeface="+mn-ea"/>
                <a:cs typeface="+mn-cs"/>
              </a:rPr>
              <a:t>Can impose MFA without asking domain administrator to make global change</a:t>
            </a:r>
          </a:p>
          <a:p>
            <a:endParaRPr lang="en-US"/>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SSMS (since 17.1+)</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B2B requires SSMS 17.4+</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SQL Package</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Import/Export</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SSDT (in preview)</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SQLCMD, BCP (soon)</a:t>
            </a:r>
          </a:p>
          <a:p>
            <a:pPr marL="0" marR="0" lvl="1" indent="0" algn="l" defTabSz="913993"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srgbClr val="FFFFFF"/>
              </a:solidFill>
              <a:effectLst/>
              <a:uLnTx/>
              <a:uFillTx/>
              <a:latin typeface="Segoe UI Semilight"/>
              <a:ea typeface="+mn-ea"/>
              <a:cs typeface="+mn-cs"/>
            </a:endParaRP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1" u="none" strike="noStrike" kern="1200" cap="none" spc="0" normalizeH="0" baseline="0" noProof="0">
                <a:ln>
                  <a:noFill/>
                </a:ln>
                <a:solidFill>
                  <a:srgbClr val="FFFFFF"/>
                </a:solidFill>
                <a:effectLst/>
                <a:uLnTx/>
                <a:uFillTx/>
                <a:latin typeface="Segoe UI Semilight"/>
                <a:ea typeface="+mn-ea"/>
                <a:cs typeface="+mn-cs"/>
              </a:rPr>
              <a:t>Drivers:</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.NET 4.7.2 (in preview)</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ODBC 17.1, JDBC, … (soon)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F754-5F9E-4A34-A280-DC54968953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53395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in to sqldbpmdemo1 (Managed Instance) FROM </a:t>
            </a:r>
            <a:r>
              <a:rPr lang="en-US" dirty="0" err="1"/>
              <a:t>DemoVM</a:t>
            </a:r>
            <a:r>
              <a:rPr lang="en-US" dirty="0"/>
              <a:t> using xxxxx@microsoft.com</a:t>
            </a:r>
          </a:p>
          <a:p>
            <a:endParaRPr lang="en-US" dirty="0"/>
          </a:p>
          <a:p>
            <a:r>
              <a:rPr lang="en-US" sz="900" dirty="0"/>
              <a:t>Support for </a:t>
            </a:r>
          </a:p>
          <a:p>
            <a:pPr marL="349724" indent="-349724">
              <a:buFont typeface="Arial" panose="020B0604020202020204" pitchFamily="34" charset="0"/>
              <a:buChar char="•"/>
            </a:pPr>
            <a:r>
              <a:rPr lang="en-US" sz="900" dirty="0"/>
              <a:t>B2B,</a:t>
            </a:r>
          </a:p>
          <a:p>
            <a:pPr marL="349724" indent="-349724">
              <a:buFont typeface="Arial" panose="020B0604020202020204" pitchFamily="34" charset="0"/>
              <a:buChar char="•"/>
            </a:pPr>
            <a:r>
              <a:rPr lang="en-US" sz="900" dirty="0"/>
              <a:t>MFA through conditional access policies, </a:t>
            </a:r>
          </a:p>
          <a:p>
            <a:pPr marL="349724" indent="-349724">
              <a:buFont typeface="Arial" panose="020B0604020202020204" pitchFamily="34" charset="0"/>
              <a:buChar char="•"/>
            </a:pPr>
            <a:r>
              <a:rPr lang="en-US" sz="900" dirty="0"/>
              <a:t>AAD-based logins</a:t>
            </a:r>
          </a:p>
          <a:p>
            <a:pPr marL="349724" indent="-349724">
              <a:buFont typeface="Arial" panose="020B0604020202020204" pitchFamily="34" charset="0"/>
              <a:buChar char="•"/>
            </a:pPr>
            <a:endParaRPr lang="en-US" sz="900" dirty="0"/>
          </a:p>
          <a:p>
            <a:r>
              <a:rPr lang="en-US" sz="900" dirty="0"/>
              <a:t>RLS demo on public endpoint</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12/19/2018 8:01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706227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2800">
                <a:solidFill>
                  <a:srgbClr val="008272"/>
                </a:solidFill>
                <a:latin typeface="Architects Daughter" panose="02000505000000020004" pitchFamily="2" charset="0"/>
              </a:rPr>
              <a:t>SQL Auditing</a:t>
            </a:r>
          </a:p>
          <a:p>
            <a:pPr lvl="1">
              <a:lnSpc>
                <a:spcPct val="150000"/>
              </a:lnSpc>
            </a:pPr>
            <a:r>
              <a:rPr lang="en-US">
                <a:latin typeface="Architects Daughter" panose="02000505000000020004" pitchFamily="2" charset="0"/>
              </a:rPr>
              <a:t>Integration with Log Analytics and Event Hubs for SQL DB singletons/pools </a:t>
            </a:r>
            <a:r>
              <a:rPr lang="en-US" sz="1600">
                <a:latin typeface="Architects Daughter" panose="02000505000000020004" pitchFamily="2" charset="0"/>
              </a:rPr>
              <a:t>(coming to M.I. soon)</a:t>
            </a:r>
            <a:endParaRPr lang="en-US" sz="1000">
              <a:latin typeface="Architects Daughter" panose="02000505000000020004" pitchFamily="2" charset="0"/>
            </a:endParaRPr>
          </a:p>
          <a:p>
            <a:pPr>
              <a:lnSpc>
                <a:spcPct val="150000"/>
              </a:lnSpc>
            </a:pPr>
            <a:r>
              <a:rPr lang="en-US" sz="2800">
                <a:solidFill>
                  <a:srgbClr val="008272"/>
                </a:solidFill>
                <a:latin typeface="Architects Daughter" panose="02000505000000020004" pitchFamily="2" charset="0"/>
              </a:rPr>
              <a:t>Advanced Threat Protection</a:t>
            </a:r>
          </a:p>
          <a:p>
            <a:pPr lvl="1">
              <a:lnSpc>
                <a:spcPct val="150000"/>
              </a:lnSpc>
            </a:pPr>
            <a:r>
              <a:rPr lang="en-US">
                <a:latin typeface="Architects Daughter" panose="02000505000000020004" pitchFamily="2" charset="0"/>
              </a:rPr>
              <a:t>Vulnerability Assessment</a:t>
            </a:r>
          </a:p>
          <a:p>
            <a:pPr lvl="1">
              <a:lnSpc>
                <a:spcPct val="150000"/>
              </a:lnSpc>
            </a:pPr>
            <a:r>
              <a:rPr lang="en-US">
                <a:latin typeface="Architects Daughter" panose="02000505000000020004" pitchFamily="2" charset="0"/>
              </a:rPr>
              <a:t>Threat Monitoring (3 classes of threats)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22485772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Demo code &amp; instructions on </a:t>
            </a:r>
            <a:r>
              <a:rPr lang="en-US" sz="900" kern="1200" dirty="0" err="1">
                <a:solidFill>
                  <a:schemeClr val="tx1"/>
                </a:solidFill>
                <a:effectLst/>
                <a:latin typeface="Segoe UI Light" pitchFamily="34" charset="0"/>
                <a:ea typeface="+mn-ea"/>
                <a:cs typeface="+mn-cs"/>
              </a:rPr>
              <a:t>github</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3"/>
              </a:rPr>
              <a:t>https://github.com/Microsoft/azure-sql-security-sample</a:t>
            </a:r>
            <a:endParaRPr lang="en-US" sz="900" u="sng" kern="1200" dirty="0">
              <a:solidFill>
                <a:schemeClr val="tx1"/>
              </a:solidFill>
              <a:effectLst/>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12/19/2018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34130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ADALSQL = Active Directory Authentication Library for SQL server</a:t>
            </a:r>
          </a:p>
          <a:p>
            <a:r>
              <a:rPr lang="en-US"/>
              <a:t>Reference links:</a:t>
            </a:r>
          </a:p>
          <a:p>
            <a:r>
              <a:rPr lang="en-US"/>
              <a:t>https://docs.microsoft.com/en-us/azure/sql-database/sql-database-aad-authentication</a:t>
            </a:r>
          </a:p>
          <a:p>
            <a:r>
              <a:rPr lang="en-US"/>
              <a:t>https://docs.microsoft.com/en-us/azure/sql-database/sql-database-aad-authentication-configure</a:t>
            </a:r>
          </a:p>
          <a:p>
            <a:endParaRPr lang="en-US"/>
          </a:p>
          <a:p>
            <a:endParaRPr lang="en-US"/>
          </a:p>
          <a:p>
            <a:endParaRPr lang="en-US"/>
          </a:p>
          <a:p>
            <a:r>
              <a:rPr lang="en-US"/>
              <a:t>https://docs.microsoft.com/en-us/dotnet/framework/data/adonet/ado-net-overview</a:t>
            </a:r>
          </a:p>
          <a:p>
            <a:endParaRPr lang="en-US"/>
          </a:p>
        </p:txBody>
      </p:sp>
      <p:sp>
        <p:nvSpPr>
          <p:cNvPr id="4" name="Slide Number Placeholder 3"/>
          <p:cNvSpPr>
            <a:spLocks noGrp="1"/>
          </p:cNvSpPr>
          <p:nvPr>
            <p:ph type="sldNum" sz="quarter" idx="5"/>
          </p:nvPr>
        </p:nvSpPr>
        <p:spPr/>
        <p:txBody>
          <a:bodyPr/>
          <a:lstStyle/>
          <a:p>
            <a:fld id="{1DA3D2AD-3896-4D5C-87D1-EE86FD414704}" type="slidenum">
              <a:rPr lang="en-US" smtClean="0"/>
              <a:t>74</a:t>
            </a:fld>
            <a:endParaRPr lang="en-US"/>
          </a:p>
        </p:txBody>
      </p:sp>
    </p:spTree>
    <p:extLst>
      <p:ext uri="{BB962C8B-B14F-4D97-AF65-F5344CB8AC3E}">
        <p14:creationId xmlns:p14="http://schemas.microsoft.com/office/powerpoint/2010/main" val="42405499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A3D2AD-3896-4D5C-87D1-EE86FD414704}" type="slidenum">
              <a:rPr lang="en-US" smtClean="0"/>
              <a:t>75</a:t>
            </a:fld>
            <a:endParaRPr lang="en-US"/>
          </a:p>
        </p:txBody>
      </p:sp>
    </p:spTree>
    <p:extLst>
      <p:ext uri="{BB962C8B-B14F-4D97-AF65-F5344CB8AC3E}">
        <p14:creationId xmlns:p14="http://schemas.microsoft.com/office/powerpoint/2010/main" val="23848769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A3D2AD-3896-4D5C-87D1-EE86FD414704}" type="slidenum">
              <a:rPr lang="en-US" smtClean="0"/>
              <a:t>76</a:t>
            </a:fld>
            <a:endParaRPr lang="en-US"/>
          </a:p>
        </p:txBody>
      </p:sp>
    </p:spTree>
    <p:extLst>
      <p:ext uri="{BB962C8B-B14F-4D97-AF65-F5344CB8AC3E}">
        <p14:creationId xmlns:p14="http://schemas.microsoft.com/office/powerpoint/2010/main" val="32119781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lvl="1"/>
            <a:r>
              <a:rPr lang="en-US" dirty="0"/>
              <a:t>High Availability is handled behind </a:t>
            </a:r>
            <a:br>
              <a:rPr lang="en-US" dirty="0"/>
            </a:br>
            <a:r>
              <a:rPr lang="en-US" dirty="0"/>
              <a:t>the scenes automatically</a:t>
            </a:r>
          </a:p>
          <a:p>
            <a:pPr lvl="1"/>
            <a:r>
              <a:rPr lang="en-US" dirty="0"/>
              <a:t>For General Purpose there is a four-node Availability Group</a:t>
            </a:r>
          </a:p>
          <a:p>
            <a:pPr lvl="1"/>
            <a:r>
              <a:rPr lang="en-US" dirty="0"/>
              <a:t>The secondary is non-readable</a:t>
            </a:r>
          </a:p>
          <a:p>
            <a:pPr lvl="1"/>
            <a:r>
              <a:rPr lang="en-US" dirty="0"/>
              <a:t>For Business Critical there is a three-node Availability Group</a:t>
            </a:r>
          </a:p>
          <a:p>
            <a:pPr lvl="1"/>
            <a:r>
              <a:rPr lang="en-US" dirty="0"/>
              <a:t>One secondary is readable, and the other is non-readable (Application Intent = </a:t>
            </a:r>
            <a:r>
              <a:rPr lang="en-US" dirty="0" err="1"/>
              <a:t>ReadOnly</a:t>
            </a:r>
            <a:r>
              <a:rPr lang="en-US" dirty="0"/>
              <a:t>)</a:t>
            </a:r>
          </a:p>
          <a:p>
            <a:pPr lvl="1"/>
            <a:r>
              <a:rPr lang="en-US" dirty="0"/>
              <a:t>An on-prem SQL Server Availability Group cannot be extended to a Managed Instance</a:t>
            </a:r>
          </a:p>
          <a:p>
            <a:endParaRPr lang="en-US" dirty="0"/>
          </a:p>
        </p:txBody>
      </p:sp>
      <p:sp>
        <p:nvSpPr>
          <p:cNvPr id="4" name="Slide Number Placeholder 3"/>
          <p:cNvSpPr>
            <a:spLocks noGrp="1"/>
          </p:cNvSpPr>
          <p:nvPr>
            <p:ph type="sldNum" sz="quarter" idx="5"/>
          </p:nvPr>
        </p:nvSpPr>
        <p:spPr/>
        <p:txBody>
          <a:bodyPr/>
          <a:lstStyle/>
          <a:p>
            <a:fld id="{1DA3D2AD-3896-4D5C-87D1-EE86FD414704}" type="slidenum">
              <a:rPr lang="en-US" smtClean="0"/>
              <a:t>77</a:t>
            </a:fld>
            <a:endParaRPr lang="en-US"/>
          </a:p>
        </p:txBody>
      </p:sp>
    </p:spTree>
    <p:extLst>
      <p:ext uri="{BB962C8B-B14F-4D97-AF65-F5344CB8AC3E}">
        <p14:creationId xmlns:p14="http://schemas.microsoft.com/office/powerpoint/2010/main" val="437782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dirty="0"/>
              <a:t>To stay competitive and get ahead in today’s marketplace, IT organizations are continuously looking at ways to optimize how they maintain and use the data that fuels their operations.  Modernizing to the cloud as part of a digital transformation can deliver the right mix of </a:t>
            </a:r>
            <a:r>
              <a:rPr lang="en-US" b="1" dirty="0"/>
              <a:t>operational efficiencies </a:t>
            </a:r>
            <a:r>
              <a:rPr lang="en-US" dirty="0"/>
              <a:t>and </a:t>
            </a:r>
            <a:r>
              <a:rPr lang="en-US" b="1" dirty="0"/>
              <a:t>business enablement to drive continued growth</a:t>
            </a:r>
            <a:r>
              <a:rPr lang="en-US" dirty="0"/>
              <a:t>.  </a:t>
            </a:r>
          </a:p>
          <a:p>
            <a:pPr defTabSz="931774"/>
            <a:endParaRPr lang="en-US" dirty="0"/>
          </a:p>
          <a:p>
            <a:pPr defTabSz="931774"/>
            <a:r>
              <a:rPr lang="en-US" dirty="0"/>
              <a:t>IT optimization is key to driving an organization’s digital transformation, and it introduces some new priorities for IT to consider:</a:t>
            </a: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Eliminate time spent managing “long tail” of applications—lift and shift to managed cloud</a:t>
            </a: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Free up limited IT resources to drive transformation</a:t>
            </a: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Migrate business critical apps to cloud—extend and innovate</a:t>
            </a:r>
          </a:p>
          <a:p>
            <a:endParaRPr lang="en-US" sz="1200" kern="1200" dirty="0">
              <a:solidFill>
                <a:schemeClr val="tx1"/>
              </a:solidFill>
              <a:effectLst/>
              <a:latin typeface="+mn-lt"/>
              <a:ea typeface="+mn-ea"/>
              <a:cs typeface="+mn-cs"/>
            </a:endParaRP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The opportunity is significant. </a:t>
            </a:r>
            <a:r>
              <a:rPr lang="en-US" dirty="0"/>
              <a:t>In a December 2016 study, IDC estimated that </a:t>
            </a:r>
            <a:r>
              <a:rPr lang="en-US" b="1" dirty="0"/>
              <a:t>37% of the global database installed base runs on Microsoft SQL Server</a:t>
            </a:r>
            <a:r>
              <a:rPr lang="en-US" dirty="0"/>
              <a:t>, with over 50% </a:t>
            </a:r>
            <a:r>
              <a:rPr lang="en-US" b="1" dirty="0"/>
              <a:t>running on 2008/R2 or older</a:t>
            </a:r>
            <a:r>
              <a:rPr lang="en-US" dirty="0"/>
              <a:t>.</a:t>
            </a: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13B023-EBA1-4257-9081-2BE094506D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8143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solidFill>
                  <a:schemeClr val="tx1"/>
                </a:solidFill>
              </a:rPr>
              <a:t>MI is always on latest and greatest SQL engine version</a:t>
            </a:r>
          </a:p>
          <a:p>
            <a:pPr lvl="1"/>
            <a:r>
              <a:rPr lang="en-US" sz="2000" dirty="0">
                <a:solidFill>
                  <a:schemeClr val="tx1"/>
                </a:solidFill>
              </a:rPr>
              <a:t>Certify your code for </a:t>
            </a:r>
            <a:r>
              <a:rPr lang="en-US" sz="2000" b="1" dirty="0">
                <a:solidFill>
                  <a:schemeClr val="tx1"/>
                </a:solidFill>
              </a:rPr>
              <a:t>database compatibility level </a:t>
            </a:r>
            <a:r>
              <a:rPr lang="en-US" sz="2000" dirty="0">
                <a:solidFill>
                  <a:schemeClr val="tx1"/>
                </a:solidFill>
              </a:rPr>
              <a:t>not for a version</a:t>
            </a:r>
          </a:p>
          <a:p>
            <a:pPr lvl="1"/>
            <a:r>
              <a:rPr lang="en-US" sz="2000" dirty="0">
                <a:solidFill>
                  <a:schemeClr val="tx1"/>
                </a:solidFill>
              </a:rPr>
              <a:t>Take advantage of new features (Temporal, JSON, Graph Database, etc.)</a:t>
            </a:r>
          </a:p>
          <a:p>
            <a:pPr lvl="1"/>
            <a:r>
              <a:rPr lang="en-US" sz="2000" dirty="0">
                <a:solidFill>
                  <a:schemeClr val="tx1"/>
                </a:solidFill>
              </a:rPr>
              <a:t>Use rich T-SQL surface area, check out </a:t>
            </a:r>
            <a:r>
              <a:rPr lang="en-US" sz="2000" dirty="0">
                <a:solidFill>
                  <a:schemeClr val="tx1"/>
                </a:solidFill>
                <a:hlinkClick r:id="rId3">
                  <a:extLst>
                    <a:ext uri="{A12FA001-AC4F-418D-AE19-62706E023703}">
                      <ahyp:hlinkClr xmlns:ahyp="http://schemas.microsoft.com/office/drawing/2018/hyperlinkcolor" val="tx"/>
                    </a:ext>
                  </a:extLst>
                </a:hlinkClick>
              </a:rPr>
              <a:t>documentation page</a:t>
            </a:r>
            <a:endParaRPr lang="en-US" sz="2000" dirty="0">
              <a:solidFill>
                <a:schemeClr val="tx1"/>
              </a:solidFill>
            </a:endParaRPr>
          </a:p>
          <a:p>
            <a:r>
              <a:rPr lang="en-US" sz="2800" dirty="0">
                <a:solidFill>
                  <a:schemeClr val="tx1"/>
                </a:solidFill>
              </a:rPr>
              <a:t>Your code can be SQL deployment model aware if necessary</a:t>
            </a:r>
          </a:p>
          <a:p>
            <a:pPr lvl="1"/>
            <a:r>
              <a:rPr lang="en-US" sz="2000" b="1" dirty="0">
                <a:solidFill>
                  <a:schemeClr val="tx1"/>
                </a:solidFill>
              </a:rPr>
              <a:t>SERVERPROPERTY (‘</a:t>
            </a:r>
            <a:r>
              <a:rPr lang="en-US" sz="2000" b="1" dirty="0" err="1">
                <a:solidFill>
                  <a:schemeClr val="tx1"/>
                </a:solidFill>
              </a:rPr>
              <a:t>EngineEdition</a:t>
            </a:r>
            <a:r>
              <a:rPr lang="en-US" sz="2000" b="1" dirty="0">
                <a:solidFill>
                  <a:schemeClr val="tx1"/>
                </a:solidFill>
              </a:rPr>
              <a:t>’) = 8 </a:t>
            </a:r>
            <a:r>
              <a:rPr lang="en-US" sz="2000" dirty="0">
                <a:solidFill>
                  <a:schemeClr val="tx1"/>
                </a:solidFill>
              </a:rPr>
              <a:t>uniquely identifies MI</a:t>
            </a:r>
          </a:p>
          <a:p>
            <a:r>
              <a:rPr lang="en-US" sz="2800" dirty="0">
                <a:solidFill>
                  <a:schemeClr val="tx1"/>
                </a:solidFill>
              </a:rPr>
              <a:t>Current limitations (will be removed later this year)</a:t>
            </a:r>
          </a:p>
          <a:p>
            <a:pPr lvl="1"/>
            <a:r>
              <a:rPr lang="en-US" sz="2000" dirty="0">
                <a:solidFill>
                  <a:schemeClr val="tx1"/>
                </a:solidFill>
              </a:rPr>
              <a:t>Time is </a:t>
            </a:r>
            <a:r>
              <a:rPr lang="en-US" sz="2000" b="1" dirty="0">
                <a:solidFill>
                  <a:schemeClr val="tx1"/>
                </a:solidFill>
              </a:rPr>
              <a:t>UTC</a:t>
            </a:r>
            <a:r>
              <a:rPr lang="en-US" sz="2000" dirty="0">
                <a:solidFill>
                  <a:schemeClr val="tx1"/>
                </a:solidFill>
              </a:rPr>
              <a:t> . Use </a:t>
            </a:r>
            <a:r>
              <a:rPr lang="en-US" sz="2000" dirty="0">
                <a:solidFill>
                  <a:schemeClr val="tx1"/>
                </a:solidFill>
                <a:hlinkClick r:id="rId4">
                  <a:extLst>
                    <a:ext uri="{A12FA001-AC4F-418D-AE19-62706E023703}">
                      <ahyp:hlinkClr xmlns:ahyp="http://schemas.microsoft.com/office/drawing/2018/hyperlinkcolor" val="tx"/>
                    </a:ext>
                  </a:extLst>
                </a:hlinkClick>
              </a:rPr>
              <a:t>AT TIME ZONE</a:t>
            </a:r>
            <a:r>
              <a:rPr lang="en-US" sz="2000" dirty="0">
                <a:solidFill>
                  <a:schemeClr val="tx1"/>
                </a:solidFill>
              </a:rPr>
              <a:t> to add local time zone experience</a:t>
            </a:r>
          </a:p>
          <a:p>
            <a:pPr lvl="1"/>
            <a:r>
              <a:rPr lang="en-US" sz="2000" dirty="0">
                <a:solidFill>
                  <a:schemeClr val="tx1"/>
                </a:solidFill>
              </a:rPr>
              <a:t>Instance collation is </a:t>
            </a:r>
            <a:r>
              <a:rPr lang="en-US" sz="2000" b="1" dirty="0">
                <a:solidFill>
                  <a:schemeClr val="tx1"/>
                </a:solidFill>
              </a:rPr>
              <a:t>fixed</a:t>
            </a:r>
            <a:r>
              <a:rPr lang="en-US" sz="2000" dirty="0">
                <a:solidFill>
                  <a:schemeClr val="tx1"/>
                </a:solidFill>
              </a:rPr>
              <a:t> (affects </a:t>
            </a:r>
            <a:r>
              <a:rPr lang="en-US" sz="2000" dirty="0" err="1">
                <a:solidFill>
                  <a:schemeClr val="tx1"/>
                </a:solidFill>
              </a:rPr>
              <a:t>tempdb</a:t>
            </a:r>
            <a:r>
              <a:rPr lang="en-US" sz="2000" dirty="0">
                <a:solidFill>
                  <a:schemeClr val="tx1"/>
                </a:solidFill>
              </a:rPr>
              <a:t> and system databases)</a:t>
            </a:r>
          </a:p>
          <a:p>
            <a:endParaRPr lang="en-US" dirty="0"/>
          </a:p>
        </p:txBody>
      </p:sp>
      <p:sp>
        <p:nvSpPr>
          <p:cNvPr id="4" name="Slide Number Placeholder 3"/>
          <p:cNvSpPr>
            <a:spLocks noGrp="1"/>
          </p:cNvSpPr>
          <p:nvPr>
            <p:ph type="sldNum" sz="quarter" idx="5"/>
          </p:nvPr>
        </p:nvSpPr>
        <p:spPr/>
        <p:txBody>
          <a:bodyPr/>
          <a:lstStyle/>
          <a:p>
            <a:fld id="{1DA3D2AD-3896-4D5C-87D1-EE86FD414704}" type="slidenum">
              <a:rPr lang="en-US" smtClean="0"/>
              <a:t>78</a:t>
            </a:fld>
            <a:endParaRPr lang="en-US"/>
          </a:p>
        </p:txBody>
      </p:sp>
    </p:spTree>
    <p:extLst>
      <p:ext uri="{BB962C8B-B14F-4D97-AF65-F5344CB8AC3E}">
        <p14:creationId xmlns:p14="http://schemas.microsoft.com/office/powerpoint/2010/main" val="3475323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b="1">
                <a:solidFill>
                  <a:schemeClr val="tx1"/>
                </a:solidFill>
              </a:rPr>
              <a:t>Microsoft Database Compatibility Level Protection</a:t>
            </a:r>
          </a:p>
          <a:p>
            <a:pPr marL="335915" indent="-335915"/>
            <a:r>
              <a:rPr lang="en-US" sz="1200">
                <a:solidFill>
                  <a:schemeClr val="tx1"/>
                </a:solidFill>
              </a:rPr>
              <a:t>Full Functional protection once assessment tool runs clean.</a:t>
            </a:r>
            <a:endParaRPr lang="en-US" sz="1200">
              <a:solidFill>
                <a:schemeClr val="tx1"/>
              </a:solidFill>
              <a:cs typeface="Segoe UI Light"/>
            </a:endParaRPr>
          </a:p>
          <a:p>
            <a:pPr marL="335915" indent="-335915"/>
            <a:r>
              <a:rPr lang="en-US" sz="1200">
                <a:solidFill>
                  <a:schemeClr val="tx1"/>
                </a:solidFill>
              </a:rPr>
              <a:t>Maintaining backward compatibility is very important to SQL Server team</a:t>
            </a:r>
            <a:r>
              <a:rPr lang="en-US" sz="1400">
                <a:solidFill>
                  <a:schemeClr val="tx1"/>
                </a:solidFill>
              </a:rPr>
              <a:t>.</a:t>
            </a:r>
          </a:p>
          <a:p>
            <a:pPr marL="335915" indent="-335915"/>
            <a:r>
              <a:rPr lang="en-US" sz="1400">
                <a:solidFill>
                  <a:schemeClr val="tx1"/>
                </a:solidFill>
              </a:rPr>
              <a:t>Query Plan shape protection.</a:t>
            </a:r>
          </a:p>
          <a:p>
            <a:pPr marL="0" indent="0">
              <a:buNone/>
            </a:pPr>
            <a:endParaRPr lang="en-US" sz="1400" b="1">
              <a:solidFill>
                <a:schemeClr val="tx1"/>
              </a:solidFill>
              <a:cs typeface="Segoe UI Light"/>
            </a:endParaRPr>
          </a:p>
          <a:p>
            <a:pPr marL="0" indent="0">
              <a:buNone/>
            </a:pPr>
            <a:r>
              <a:rPr lang="en-US" sz="1400" b="1">
                <a:solidFill>
                  <a:schemeClr val="tx1"/>
                </a:solidFill>
                <a:cs typeface="Segoe UI Light"/>
              </a:rPr>
              <a:t>Overall process</a:t>
            </a:r>
          </a:p>
          <a:p>
            <a:pPr marL="335915" indent="-335915"/>
            <a:r>
              <a:rPr lang="en-US" sz="1200">
                <a:solidFill>
                  <a:schemeClr val="tx1"/>
                </a:solidFill>
              </a:rPr>
              <a:t>Use </a:t>
            </a:r>
            <a:r>
              <a:rPr lang="en-US" sz="1200" i="1">
                <a:solidFill>
                  <a:schemeClr val="tx1"/>
                </a:solidFill>
              </a:rPr>
              <a:t>Database Migration Assistant (DMA) </a:t>
            </a:r>
            <a:r>
              <a:rPr lang="en-US" sz="1200">
                <a:solidFill>
                  <a:schemeClr val="tx1"/>
                </a:solidFill>
              </a:rPr>
              <a:t>and Database Experimentation Assistant (DEA) for assessment.</a:t>
            </a:r>
            <a:endParaRPr lang="en-US" sz="1200">
              <a:solidFill>
                <a:schemeClr val="tx1"/>
              </a:solidFill>
              <a:cs typeface="Segoe UI Light"/>
            </a:endParaRPr>
          </a:p>
          <a:p>
            <a:pPr marL="335915" indent="-335915"/>
            <a:r>
              <a:rPr lang="en-US" sz="1200">
                <a:solidFill>
                  <a:schemeClr val="tx1"/>
                </a:solidFill>
              </a:rPr>
              <a:t>Migrate database and keep/set source Database Compatibility Level on target.</a:t>
            </a:r>
            <a:endParaRPr lang="en-US" sz="1200">
              <a:solidFill>
                <a:schemeClr val="tx1"/>
              </a:solidFill>
              <a:cs typeface="Segoe UI Light"/>
            </a:endParaRPr>
          </a:p>
          <a:p>
            <a:pPr marL="335915" indent="-335915"/>
            <a:r>
              <a:rPr lang="en-US" sz="1200">
                <a:solidFill>
                  <a:schemeClr val="tx1"/>
                </a:solidFill>
              </a:rPr>
              <a:t>Perform minimal testing or as determined by your organization.</a:t>
            </a:r>
          </a:p>
          <a:p>
            <a:pPr marL="0" indent="0">
              <a:buNone/>
            </a:pPr>
            <a:endParaRPr lang="en-US" sz="1200">
              <a:solidFill>
                <a:schemeClr val="tx1"/>
              </a:solidFill>
            </a:endParaRPr>
          </a:p>
          <a:p>
            <a:pPr marL="0" indent="0">
              <a:buNone/>
            </a:pPr>
            <a:r>
              <a:rPr lang="en-US" sz="1200" b="1">
                <a:solidFill>
                  <a:schemeClr val="tx1"/>
                </a:solidFill>
              </a:rPr>
              <a:t>Contact Microsoft </a:t>
            </a:r>
            <a:r>
              <a:rPr lang="en-US" sz="1200">
                <a:solidFill>
                  <a:schemeClr val="tx1"/>
                </a:solidFill>
              </a:rPr>
              <a:t>– Explore jointly on how to use Database Compatibility based certification.</a:t>
            </a:r>
          </a:p>
          <a:p>
            <a:endParaRPr lang="en-US"/>
          </a:p>
        </p:txBody>
      </p:sp>
      <p:sp>
        <p:nvSpPr>
          <p:cNvPr id="4" name="Slide Number Placeholder 3"/>
          <p:cNvSpPr>
            <a:spLocks noGrp="1"/>
          </p:cNvSpPr>
          <p:nvPr>
            <p:ph type="sldNum" sz="quarter" idx="10"/>
          </p:nvPr>
        </p:nvSpPr>
        <p:spPr/>
        <p:txBody>
          <a:bodyPr/>
          <a:lstStyle/>
          <a:p>
            <a:fld id="{C85CC640-8B01-4F9A-8CAB-FEFC6A2E5E71}" type="slidenum">
              <a:rPr lang="en-US" smtClean="0"/>
              <a:t>79</a:t>
            </a:fld>
            <a:endParaRPr lang="en-US"/>
          </a:p>
        </p:txBody>
      </p:sp>
    </p:spTree>
    <p:extLst>
      <p:ext uri="{BB962C8B-B14F-4D97-AF65-F5344CB8AC3E}">
        <p14:creationId xmlns:p14="http://schemas.microsoft.com/office/powerpoint/2010/main" val="738572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0967"/>
            <a:r>
              <a:rPr lang="en-US" sz="1600" b="1" spc="100">
                <a:solidFill>
                  <a:schemeClr val="tx1"/>
                </a:solidFill>
                <a:latin typeface="Segoe UI Semilight" charset="0"/>
                <a:cs typeface="Segoe UI Semilight" charset="0"/>
              </a:rPr>
              <a:t>Features with a better alternative in Azure</a:t>
            </a:r>
            <a:endParaRPr lang="en-US" sz="1200" spc="100">
              <a:solidFill>
                <a:schemeClr val="tx1"/>
              </a:solidFill>
              <a:latin typeface="Segoe UI Semilight" charset="0"/>
              <a:cs typeface="Segoe UI Semilight" charset="0"/>
            </a:endParaRP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Always-On Availability Groups: local HA, active geo-replication</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Windows Authentication:  Azure Active Directory is the alternative.</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Management Data Warehouse : </a:t>
            </a:r>
            <a:r>
              <a:rPr lang="en-US" sz="1200" spc="100">
                <a:solidFill>
                  <a:schemeClr val="tx1"/>
                </a:solidFill>
                <a:latin typeface="Segoe UI Semilight" charset="0"/>
                <a:cs typeface="Segoe UI Semilight" charset="0"/>
                <a:hlinkClick r:id="rId3">
                  <a:extLst>
                    <a:ext uri="{A12FA001-AC4F-418D-AE19-62706E023703}">
                      <ahyp:hlinkClr xmlns:ahyp="http://schemas.microsoft.com/office/drawing/2018/hyperlinkcolor" val="tx"/>
                    </a:ext>
                  </a:extLst>
                </a:hlinkClick>
              </a:rPr>
              <a:t>OMS</a:t>
            </a:r>
            <a:r>
              <a:rPr lang="en-US" sz="1200" spc="100">
                <a:solidFill>
                  <a:schemeClr val="tx1"/>
                </a:solidFill>
                <a:latin typeface="Segoe UI Semilight" charset="0"/>
                <a:cs typeface="Segoe UI Semilight" charset="0"/>
              </a:rPr>
              <a:t> integration is the alternative.</a:t>
            </a:r>
          </a:p>
          <a:p>
            <a:pPr marL="120967"/>
            <a:r>
              <a:rPr lang="en-US" sz="1400" b="1" spc="100">
                <a:solidFill>
                  <a:schemeClr val="tx1"/>
                </a:solidFill>
                <a:latin typeface="Segoe UI Semilight" charset="0"/>
                <a:cs typeface="Segoe UI Semilight" charset="0"/>
              </a:rPr>
              <a:t>Retired features</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Database Mirroring: built-in HA / geo-replication</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Extended stored procedures: customers should use CLR</a:t>
            </a:r>
          </a:p>
          <a:p>
            <a:pPr marL="120967"/>
            <a:r>
              <a:rPr lang="en-US" sz="1400" b="1" spc="100">
                <a:solidFill>
                  <a:schemeClr val="tx1"/>
                </a:solidFill>
                <a:latin typeface="Segoe UI Semilight" charset="0"/>
                <a:cs typeface="Segoe UI Semilight" charset="0"/>
              </a:rPr>
              <a:t>Features considered post-GA</a:t>
            </a:r>
          </a:p>
          <a:p>
            <a:pPr marL="463867" indent="-342900">
              <a:buFont typeface="Arial" panose="020B0604020202020204" pitchFamily="34" charset="0"/>
              <a:buChar char="•"/>
            </a:pPr>
            <a:r>
              <a:rPr lang="en-US" sz="1200" spc="100" err="1">
                <a:solidFill>
                  <a:schemeClr val="tx1"/>
                </a:solidFill>
                <a:latin typeface="Segoe UI Semilight" charset="0"/>
                <a:cs typeface="Segoe UI Semilight" charset="0"/>
              </a:rPr>
              <a:t>Filestream</a:t>
            </a:r>
            <a:r>
              <a:rPr lang="en-US" sz="1200" spc="100">
                <a:solidFill>
                  <a:schemeClr val="tx1"/>
                </a:solidFill>
                <a:latin typeface="Segoe UI Semilight" charset="0"/>
                <a:cs typeface="Segoe UI Semilight" charset="0"/>
              </a:rPr>
              <a:t>, </a:t>
            </a:r>
            <a:r>
              <a:rPr lang="en-US" sz="1200" spc="100" err="1">
                <a:solidFill>
                  <a:schemeClr val="tx1"/>
                </a:solidFill>
                <a:latin typeface="Segoe UI Semilight" charset="0"/>
                <a:cs typeface="Segoe UI Semilight" charset="0"/>
              </a:rPr>
              <a:t>Filetable</a:t>
            </a:r>
            <a:endParaRPr lang="en-US" sz="1200" spc="100">
              <a:solidFill>
                <a:schemeClr val="tx1"/>
              </a:solidFill>
              <a:latin typeface="Segoe UI Semilight" charset="0"/>
              <a:cs typeface="Segoe UI Semilight" charset="0"/>
            </a:endParaRP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Cross-instance distributed transactions (MS DTC)</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Stretch Database</a:t>
            </a:r>
          </a:p>
          <a:p>
            <a:pPr marL="463867" indent="-342900">
              <a:buFont typeface="Arial" panose="020B0604020202020204" pitchFamily="34" charset="0"/>
              <a:buChar char="•"/>
            </a:pPr>
            <a:r>
              <a:rPr lang="en-US" sz="1200" spc="100" err="1">
                <a:solidFill>
                  <a:schemeClr val="tx1"/>
                </a:solidFill>
                <a:latin typeface="Segoe UI Semilight" charset="0"/>
                <a:cs typeface="Segoe UI Semilight" charset="0"/>
              </a:rPr>
              <a:t>PolyBase</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12/19/2018 8:01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31811765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b="1">
                <a:solidFill>
                  <a:schemeClr val="tx1"/>
                </a:solidFill>
              </a:rPr>
              <a:t>Microsoft Database Compatibility Level Protection</a:t>
            </a:r>
          </a:p>
          <a:p>
            <a:pPr marL="335915" indent="-335915"/>
            <a:r>
              <a:rPr lang="en-US" sz="1200">
                <a:solidFill>
                  <a:schemeClr val="tx1"/>
                </a:solidFill>
              </a:rPr>
              <a:t>Full Functional protection once assessment tool runs clean.</a:t>
            </a:r>
            <a:endParaRPr lang="en-US" sz="1200">
              <a:solidFill>
                <a:schemeClr val="tx1"/>
              </a:solidFill>
              <a:cs typeface="Segoe UI Light"/>
            </a:endParaRPr>
          </a:p>
          <a:p>
            <a:pPr marL="335915" indent="-335915"/>
            <a:r>
              <a:rPr lang="en-US" sz="1200">
                <a:solidFill>
                  <a:schemeClr val="tx1"/>
                </a:solidFill>
              </a:rPr>
              <a:t>Maintaining backward compatibility is very important to SQL Server team</a:t>
            </a:r>
            <a:r>
              <a:rPr lang="en-US" sz="1400">
                <a:solidFill>
                  <a:schemeClr val="tx1"/>
                </a:solidFill>
              </a:rPr>
              <a:t>.</a:t>
            </a:r>
          </a:p>
          <a:p>
            <a:pPr marL="335915" indent="-335915"/>
            <a:r>
              <a:rPr lang="en-US" sz="1400">
                <a:solidFill>
                  <a:schemeClr val="tx1"/>
                </a:solidFill>
              </a:rPr>
              <a:t>Query Plan shape protection.</a:t>
            </a:r>
          </a:p>
          <a:p>
            <a:pPr marL="0" indent="0">
              <a:buNone/>
            </a:pPr>
            <a:endParaRPr lang="en-US" sz="1400" b="1">
              <a:solidFill>
                <a:schemeClr val="tx1"/>
              </a:solidFill>
              <a:cs typeface="Segoe UI Light"/>
            </a:endParaRPr>
          </a:p>
          <a:p>
            <a:pPr marL="0" indent="0">
              <a:buNone/>
            </a:pPr>
            <a:r>
              <a:rPr lang="en-US" sz="1400" b="1">
                <a:solidFill>
                  <a:schemeClr val="tx1"/>
                </a:solidFill>
                <a:cs typeface="Segoe UI Light"/>
              </a:rPr>
              <a:t>Overall process</a:t>
            </a:r>
          </a:p>
          <a:p>
            <a:pPr marL="335915" indent="-335915"/>
            <a:r>
              <a:rPr lang="en-US" sz="1200">
                <a:solidFill>
                  <a:schemeClr val="tx1"/>
                </a:solidFill>
              </a:rPr>
              <a:t>Use </a:t>
            </a:r>
            <a:r>
              <a:rPr lang="en-US" sz="1200" i="1">
                <a:solidFill>
                  <a:schemeClr val="tx1"/>
                </a:solidFill>
              </a:rPr>
              <a:t>Database Migration Assistant (DMA) </a:t>
            </a:r>
            <a:r>
              <a:rPr lang="en-US" sz="1200">
                <a:solidFill>
                  <a:schemeClr val="tx1"/>
                </a:solidFill>
              </a:rPr>
              <a:t>and Database Experimentation Assistant (DEA) for assessment.</a:t>
            </a:r>
            <a:endParaRPr lang="en-US" sz="1200">
              <a:solidFill>
                <a:schemeClr val="tx1"/>
              </a:solidFill>
              <a:cs typeface="Segoe UI Light"/>
            </a:endParaRPr>
          </a:p>
          <a:p>
            <a:pPr marL="335915" indent="-335915"/>
            <a:r>
              <a:rPr lang="en-US" sz="1200">
                <a:solidFill>
                  <a:schemeClr val="tx1"/>
                </a:solidFill>
              </a:rPr>
              <a:t>Migrate database and keep/set source Database Compatibility Level on target.</a:t>
            </a:r>
            <a:endParaRPr lang="en-US" sz="1200">
              <a:solidFill>
                <a:schemeClr val="tx1"/>
              </a:solidFill>
              <a:cs typeface="Segoe UI Light"/>
            </a:endParaRPr>
          </a:p>
          <a:p>
            <a:pPr marL="335915" indent="-335915"/>
            <a:r>
              <a:rPr lang="en-US" sz="1200">
                <a:solidFill>
                  <a:schemeClr val="tx1"/>
                </a:solidFill>
              </a:rPr>
              <a:t>Perform minimal testing or as determined by your organization.</a:t>
            </a:r>
          </a:p>
          <a:p>
            <a:pPr marL="0" indent="0">
              <a:buNone/>
            </a:pPr>
            <a:endParaRPr lang="en-US" sz="1200">
              <a:solidFill>
                <a:schemeClr val="tx1"/>
              </a:solidFill>
            </a:endParaRPr>
          </a:p>
          <a:p>
            <a:pPr marL="0" indent="0">
              <a:buNone/>
            </a:pPr>
            <a:r>
              <a:rPr lang="en-US" sz="1200" b="1">
                <a:solidFill>
                  <a:schemeClr val="tx1"/>
                </a:solidFill>
              </a:rPr>
              <a:t>Contact Microsoft </a:t>
            </a:r>
            <a:r>
              <a:rPr lang="en-US" sz="1200">
                <a:solidFill>
                  <a:schemeClr val="tx1"/>
                </a:solidFill>
              </a:rPr>
              <a:t>– Explore jointly on how to use Database Compatibility based certification.</a:t>
            </a:r>
          </a:p>
          <a:p>
            <a:endParaRPr lang="en-US"/>
          </a:p>
        </p:txBody>
      </p:sp>
      <p:sp>
        <p:nvSpPr>
          <p:cNvPr id="4" name="Slide Number Placeholder 3"/>
          <p:cNvSpPr>
            <a:spLocks noGrp="1"/>
          </p:cNvSpPr>
          <p:nvPr>
            <p:ph type="sldNum" sz="quarter" idx="10"/>
          </p:nvPr>
        </p:nvSpPr>
        <p:spPr/>
        <p:txBody>
          <a:bodyPr/>
          <a:lstStyle/>
          <a:p>
            <a:fld id="{C85CC640-8B01-4F9A-8CAB-FEFC6A2E5E71}" type="slidenum">
              <a:rPr lang="en-US" smtClean="0"/>
              <a:t>88</a:t>
            </a:fld>
            <a:endParaRPr lang="en-US"/>
          </a:p>
        </p:txBody>
      </p:sp>
    </p:spTree>
    <p:extLst>
      <p:ext uri="{BB962C8B-B14F-4D97-AF65-F5344CB8AC3E}">
        <p14:creationId xmlns:p14="http://schemas.microsoft.com/office/powerpoint/2010/main" val="738572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0967"/>
            <a:r>
              <a:rPr lang="en-US" sz="1600" b="1" spc="100">
                <a:solidFill>
                  <a:schemeClr val="tx1"/>
                </a:solidFill>
                <a:latin typeface="Segoe UI Semilight" charset="0"/>
                <a:cs typeface="Segoe UI Semilight" charset="0"/>
              </a:rPr>
              <a:t>Features with a better alternative in Azure</a:t>
            </a:r>
            <a:endParaRPr lang="en-US" sz="1200" spc="100">
              <a:solidFill>
                <a:schemeClr val="tx1"/>
              </a:solidFill>
              <a:latin typeface="Segoe UI Semilight" charset="0"/>
              <a:cs typeface="Segoe UI Semilight" charset="0"/>
            </a:endParaRP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Always-On Availability Groups: local HA, active geo-replication</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Windows Authentication:  Azure Active Directory is the alternative.</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Management Data Warehouse : </a:t>
            </a:r>
            <a:r>
              <a:rPr lang="en-US" sz="1200" spc="100">
                <a:solidFill>
                  <a:schemeClr val="tx1"/>
                </a:solidFill>
                <a:latin typeface="Segoe UI Semilight" charset="0"/>
                <a:cs typeface="Segoe UI Semilight" charset="0"/>
                <a:hlinkClick r:id="rId3">
                  <a:extLst>
                    <a:ext uri="{A12FA001-AC4F-418D-AE19-62706E023703}">
                      <ahyp:hlinkClr xmlns:ahyp="http://schemas.microsoft.com/office/drawing/2018/hyperlinkcolor" val="tx"/>
                    </a:ext>
                  </a:extLst>
                </a:hlinkClick>
              </a:rPr>
              <a:t>OMS</a:t>
            </a:r>
            <a:r>
              <a:rPr lang="en-US" sz="1200" spc="100">
                <a:solidFill>
                  <a:schemeClr val="tx1"/>
                </a:solidFill>
                <a:latin typeface="Segoe UI Semilight" charset="0"/>
                <a:cs typeface="Segoe UI Semilight" charset="0"/>
              </a:rPr>
              <a:t> integration is the alternative.</a:t>
            </a:r>
          </a:p>
          <a:p>
            <a:pPr marL="120967"/>
            <a:r>
              <a:rPr lang="en-US" sz="1400" b="1" spc="100">
                <a:solidFill>
                  <a:schemeClr val="tx1"/>
                </a:solidFill>
                <a:latin typeface="Segoe UI Semilight" charset="0"/>
                <a:cs typeface="Segoe UI Semilight" charset="0"/>
              </a:rPr>
              <a:t>Retired features</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Database Mirroring: built-in HA / geo-replication</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Extended stored procedures: customers should use CLR</a:t>
            </a:r>
          </a:p>
          <a:p>
            <a:pPr marL="120967"/>
            <a:r>
              <a:rPr lang="en-US" sz="1400" b="1" spc="100">
                <a:solidFill>
                  <a:schemeClr val="tx1"/>
                </a:solidFill>
                <a:latin typeface="Segoe UI Semilight" charset="0"/>
                <a:cs typeface="Segoe UI Semilight" charset="0"/>
              </a:rPr>
              <a:t>Features considered post-GA</a:t>
            </a:r>
          </a:p>
          <a:p>
            <a:pPr marL="463867" indent="-342900">
              <a:buFont typeface="Arial" panose="020B0604020202020204" pitchFamily="34" charset="0"/>
              <a:buChar char="•"/>
            </a:pPr>
            <a:r>
              <a:rPr lang="en-US" sz="1200" spc="100" err="1">
                <a:solidFill>
                  <a:schemeClr val="tx1"/>
                </a:solidFill>
                <a:latin typeface="Segoe UI Semilight" charset="0"/>
                <a:cs typeface="Segoe UI Semilight" charset="0"/>
              </a:rPr>
              <a:t>Filestream</a:t>
            </a:r>
            <a:r>
              <a:rPr lang="en-US" sz="1200" spc="100">
                <a:solidFill>
                  <a:schemeClr val="tx1"/>
                </a:solidFill>
                <a:latin typeface="Segoe UI Semilight" charset="0"/>
                <a:cs typeface="Segoe UI Semilight" charset="0"/>
              </a:rPr>
              <a:t>, </a:t>
            </a:r>
            <a:r>
              <a:rPr lang="en-US" sz="1200" spc="100" err="1">
                <a:solidFill>
                  <a:schemeClr val="tx1"/>
                </a:solidFill>
                <a:latin typeface="Segoe UI Semilight" charset="0"/>
                <a:cs typeface="Segoe UI Semilight" charset="0"/>
              </a:rPr>
              <a:t>Filetable</a:t>
            </a:r>
            <a:endParaRPr lang="en-US" sz="1200" spc="100">
              <a:solidFill>
                <a:schemeClr val="tx1"/>
              </a:solidFill>
              <a:latin typeface="Segoe UI Semilight" charset="0"/>
              <a:cs typeface="Segoe UI Semilight" charset="0"/>
            </a:endParaRP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Cross-instance distributed transactions (MS DTC)</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Stretch Database</a:t>
            </a:r>
          </a:p>
          <a:p>
            <a:pPr marL="463867" indent="-342900">
              <a:buFont typeface="Arial" panose="020B0604020202020204" pitchFamily="34" charset="0"/>
              <a:buChar char="•"/>
            </a:pPr>
            <a:r>
              <a:rPr lang="en-US" sz="1200" spc="100" err="1">
                <a:solidFill>
                  <a:schemeClr val="tx1"/>
                </a:solidFill>
                <a:latin typeface="Segoe UI Semilight" charset="0"/>
                <a:cs typeface="Segoe UI Semilight" charset="0"/>
              </a:rPr>
              <a:t>PolyBase</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12/19/2018 8:01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31811765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2066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072C1-B6DF-4141-9168-FAAF687637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5694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Enables you to:</a:t>
            </a:r>
          </a:p>
          <a:p>
            <a:pPr lvl="1"/>
            <a:r>
              <a:rPr lang="en-US" dirty="0"/>
              <a:t>Build your case, find others like you</a:t>
            </a:r>
          </a:p>
          <a:p>
            <a:pPr lvl="1"/>
            <a:r>
              <a:rPr lang="en-US" dirty="0"/>
              <a:t>Assess your environment</a:t>
            </a:r>
          </a:p>
          <a:p>
            <a:pPr lvl="1"/>
            <a:r>
              <a:rPr lang="en-US" dirty="0"/>
              <a:t>Identify the right migration strategies</a:t>
            </a:r>
          </a:p>
          <a:p>
            <a:pPr lvl="1"/>
            <a:r>
              <a:rPr lang="en-US" dirty="0"/>
              <a:t>Optimize your cloud resources</a:t>
            </a:r>
          </a:p>
          <a:p>
            <a:pPr lvl="1"/>
            <a:r>
              <a:rPr lang="en-US" dirty="0"/>
              <a:t>Connects you to a migration expert</a:t>
            </a:r>
          </a:p>
          <a:p>
            <a:pPr lvl="2"/>
            <a:r>
              <a:rPr lang="en-US" dirty="0"/>
              <a:t>Chat enabled, backed by engineering resources </a:t>
            </a:r>
          </a:p>
          <a:p>
            <a:pPr lvl="2"/>
            <a:r>
              <a:rPr lang="en-US" dirty="0"/>
              <a:t>Guides you to FastTrack, partner, seller, or DIY outcomes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2728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managed Azure service platform for seamless and frictionless data migration at scale</a:t>
            </a:r>
          </a:p>
          <a:p>
            <a:r>
              <a:rPr lang="en-US" dirty="0"/>
              <a:t>Database migrations with minimal downtime </a:t>
            </a:r>
          </a:p>
          <a:p>
            <a:pPr lvl="0"/>
            <a:r>
              <a:rPr lang="en-US" dirty="0">
                <a:sym typeface="Wingdings" panose="05000000000000000000" pitchFamily="2" charset="2"/>
              </a:rPr>
              <a:t>Migrate SQL Server &amp; 3rd party databases to Azure SQL Database</a:t>
            </a:r>
          </a:p>
          <a:p>
            <a:r>
              <a:rPr lang="en-US" dirty="0"/>
              <a:t>Built for scale and reliability</a:t>
            </a:r>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Navigate to website and show experience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0070C0"/>
                </a:solidFill>
                <a:hlinkClick r:id="rId3">
                  <a:extLst>
                    <a:ext uri="{A12FA001-AC4F-418D-AE19-62706E023703}">
                      <ahyp:hlinkClr xmlns:ahyp="http://schemas.microsoft.com/office/drawing/2018/hyperlinkcolor" val="tx"/>
                    </a:ext>
                  </a:extLst>
                </a:hlinkClick>
              </a:rPr>
              <a:t>https://datamigration.microsoft.com/</a:t>
            </a:r>
            <a:endParaRPr lang="en-US" sz="900" dirty="0">
              <a:solidFill>
                <a:srgbClr val="0070C0"/>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61021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666647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solidFill>
                  <a:prstClr val="black"/>
                </a:solidFill>
                <a:latin typeface="Segoe UI Semibold" panose="020B0702040204020203" pitchFamily="34" charset="0"/>
                <a:cs typeface="Segoe UI Semibold" panose="020B0702040204020203" pitchFamily="34" charset="0"/>
              </a:rPr>
              <a:t>Breakthrough productivity &amp; performance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kern="1200" dirty="0">
                <a:solidFill>
                  <a:schemeClr val="tx1"/>
                </a:solidFill>
                <a:effectLst/>
                <a:latin typeface="Segoe UI Light" pitchFamily="34" charset="0"/>
                <a:ea typeface="+mn-ea"/>
                <a:cs typeface="+mn-cs"/>
              </a:rPr>
              <a:t>Experience up to 30x improved throughput and latency and up to 100x faster queries and reports with in-memory technologies.</a:t>
            </a:r>
            <a:r>
              <a:rPr lang="en-US" sz="900" b="0" kern="1200" baseline="30000" dirty="0">
                <a:solidFill>
                  <a:schemeClr val="tx1"/>
                </a:solidFill>
                <a:effectLst/>
                <a:latin typeface="Segoe UI Light" pitchFamily="34" charset="0"/>
                <a:ea typeface="+mn-ea"/>
                <a:cs typeface="+mn-cs"/>
              </a:rPr>
              <a:t>1  </a:t>
            </a:r>
            <a:r>
              <a:rPr lang="en-US" sz="900" b="0" kern="1200" dirty="0">
                <a:solidFill>
                  <a:schemeClr val="tx1"/>
                </a:solidFill>
                <a:effectLst/>
                <a:latin typeface="Segoe UI Light" pitchFamily="34" charset="0"/>
                <a:ea typeface="+mn-ea"/>
                <a:cs typeface="+mn-cs"/>
              </a:rPr>
              <a:t>In-memory OLTP can dramatically improve throughput and latency on transactional processing workloads and can provide significant performance improvements.</a:t>
            </a:r>
          </a:p>
          <a:p>
            <a:pPr marL="171450" lvl="0" indent="-171450">
              <a:buFont typeface="Arial" panose="020B0604020202020204" pitchFamily="34" charset="0"/>
              <a:buChar char="•"/>
            </a:pPr>
            <a:r>
              <a:rPr lang="en-US" sz="900" b="0" kern="1200" dirty="0">
                <a:solidFill>
                  <a:schemeClr val="tx1"/>
                </a:solidFill>
                <a:effectLst/>
                <a:latin typeface="Segoe UI Light" pitchFamily="34" charset="0"/>
                <a:ea typeface="+mn-ea"/>
                <a:cs typeface="+mn-cs"/>
              </a:rPr>
              <a:t>Dynamic scalability enables your database to transparently respond to rapidly changing resource requirements across all service tiers: Basic, Standard, Premium (Single databases and elastic pools); General Purpose and Business Critical (Managed Instance).  Scale your app from a handful of databases to thousands and manage unpredictable demand patterns, within a budget and resources you control with elastic pools.</a:t>
            </a:r>
          </a:p>
          <a:p>
            <a:pPr marL="171450" indent="-171450">
              <a:buFont typeface="Arial" panose="020B0604020202020204" pitchFamily="34" charset="0"/>
              <a:buChar char="•"/>
            </a:pPr>
            <a:r>
              <a:rPr lang="en-US" b="0" dirty="0">
                <a:solidFill>
                  <a:srgbClr val="000000"/>
                </a:solidFill>
                <a:ea typeface="Segoe UI Semilight" charset="0"/>
                <a:cs typeface="Segoe UI Semilight" charset="0"/>
              </a:rPr>
              <a:t>Support for 100TB+ databases with Hyperscale</a:t>
            </a:r>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solidFill>
                  <a:prstClr val="black"/>
                </a:solidFill>
                <a:latin typeface="Segoe UI Semibold" panose="020B0702040204020203" pitchFamily="34" charset="0"/>
                <a:cs typeface="Segoe UI Semibold" panose="020B0702040204020203" pitchFamily="34" charset="0"/>
              </a:rPr>
              <a:t>Industry-leading security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Protect sensitive data with </a:t>
            </a:r>
            <a:r>
              <a:rPr lang="en-US" b="1" dirty="0"/>
              <a:t>Transparent Data Encryption </a:t>
            </a:r>
            <a:r>
              <a:rPr lang="en-US" dirty="0"/>
              <a:t>and </a:t>
            </a:r>
            <a:r>
              <a:rPr lang="en-US" b="1" dirty="0"/>
              <a:t>Dynamic Data Masking</a:t>
            </a:r>
          </a:p>
          <a:p>
            <a:pPr marL="171450" indent="-171450">
              <a:buFont typeface="Arial" panose="020B0604020202020204" pitchFamily="34" charset="0"/>
              <a:buChar char="•"/>
            </a:pPr>
            <a:r>
              <a:rPr lang="en-US" dirty="0"/>
              <a:t>Proactively monitor for vulnerabilities and threats with intelligent </a:t>
            </a:r>
            <a:r>
              <a:rPr lang="en-US" b="1" dirty="0"/>
              <a:t>Advanced Threat Protection</a:t>
            </a:r>
          </a:p>
          <a:p>
            <a:pPr marL="171450" indent="-171450">
              <a:buFont typeface="Arial" panose="020B0604020202020204" pitchFamily="34" charset="0"/>
              <a:buChar char="•"/>
            </a:pPr>
            <a:r>
              <a:rPr lang="en-US" dirty="0"/>
              <a:t>Enable database access control with </a:t>
            </a:r>
            <a:r>
              <a:rPr lang="en-US" b="1" dirty="0"/>
              <a:t>multifactor authentication </a:t>
            </a:r>
            <a:r>
              <a:rPr lang="en-US" b="0" dirty="0"/>
              <a:t>using</a:t>
            </a:r>
            <a:r>
              <a:rPr lang="en-US" b="1" dirty="0"/>
              <a:t> A</a:t>
            </a:r>
            <a:r>
              <a:rPr lang="en-US" sz="900" b="1" dirty="0">
                <a:latin typeface="Segoe UI" panose="020B0502040204020203" pitchFamily="34" charset="0"/>
                <a:cs typeface="Segoe UI" panose="020B0502040204020203" pitchFamily="34" charset="0"/>
              </a:rPr>
              <a:t>zure Active Directory</a:t>
            </a:r>
            <a:r>
              <a:rPr lang="en-US" sz="900" dirty="0">
                <a:latin typeface="Segoe UI" panose="020B0502040204020203" pitchFamily="34" charset="0"/>
                <a:cs typeface="Segoe UI" panose="020B0502040204020203" pitchFamily="34" charset="0"/>
              </a:rPr>
              <a:t> authentication. </a:t>
            </a:r>
            <a:r>
              <a:rPr lang="en-US" sz="900" dirty="0" err="1">
                <a:latin typeface="Segoe UI" panose="020B0502040204020203" pitchFamily="34" charset="0"/>
                <a:cs typeface="Segoe UI" panose="020B0502040204020203" pitchFamily="34" charset="0"/>
              </a:rPr>
              <a:t>Yyou</a:t>
            </a:r>
            <a:r>
              <a:rPr lang="en-US" sz="900" dirty="0">
                <a:latin typeface="Segoe UI" panose="020B0502040204020203" pitchFamily="34" charset="0"/>
                <a:cs typeface="Segoe UI" panose="020B0502040204020203" pitchFamily="34" charset="0"/>
              </a:rPr>
              <a:t> can centrally manage the identities of database users and other Microsoft services in a single location. Central identity management provides a single place to manage Azure SQL Database users and simplifies permission management. </a:t>
            </a:r>
          </a:p>
          <a:p>
            <a:pPr marL="171450" indent="-171450">
              <a:buFont typeface="Arial" panose="020B0604020202020204" pitchFamily="34" charset="0"/>
              <a:buChar char="•"/>
            </a:pPr>
            <a:endParaRPr lang="en-US" sz="900" dirty="0">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1" dirty="0"/>
              <a:t>Built-in Intelligence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dirty="0"/>
              <a:t>Intelligent Performance learns unique database patterns and automatically tunes for improved performance</a:t>
            </a:r>
          </a:p>
          <a:p>
            <a:pPr lvl="0"/>
            <a:r>
              <a:rPr lang="en-US" b="0" dirty="0"/>
              <a:t>Adaptive Query Processing. </a:t>
            </a:r>
            <a:r>
              <a:rPr lang="en-US" dirty="0"/>
              <a:t>Accelerate parallel queries and improve scaling of frequent queries with Intelligent Query Processing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36054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a:solidFill>
                  <a:schemeClr val="tx1"/>
                </a:solidFill>
                <a:effectLst/>
                <a:latin typeface="Segoe UI Light" pitchFamily="34" charset="0"/>
                <a:ea typeface="+mn-ea"/>
                <a:cs typeface="+mn-cs"/>
              </a:rPr>
              <a:t>Assess </a:t>
            </a:r>
          </a:p>
          <a:p>
            <a:r>
              <a:rPr lang="en-US" sz="900" b="0" i="0" u="none" strike="noStrike" kern="1200">
                <a:solidFill>
                  <a:schemeClr val="tx1"/>
                </a:solidFill>
                <a:effectLst/>
                <a:latin typeface="Segoe UI Light" pitchFamily="34" charset="0"/>
                <a:ea typeface="+mn-ea"/>
                <a:cs typeface="+mn-cs"/>
              </a:rPr>
              <a:t>When the data sources have been identified, the next step is to assess on-premises SQL Server instance(s) migrating to Azure SQL database(s) to understand the gaps between the source and target instances. Use the Data Migration Assistant (DMA) to assess your source database before migrating to Azure SQL Database.</a:t>
            </a:r>
          </a:p>
          <a:p>
            <a:endParaRPr lang="en-US" sz="900" b="0" i="0" u="none" strike="noStrike" kern="1200">
              <a:solidFill>
                <a:schemeClr val="tx1"/>
              </a:solidFill>
              <a:effectLst/>
              <a:latin typeface="Segoe UI Light" pitchFamily="34" charset="0"/>
              <a:ea typeface="+mn-ea"/>
              <a:cs typeface="+mn-cs"/>
            </a:endParaRPr>
          </a:p>
          <a:p>
            <a:r>
              <a:rPr lang="en-US" sz="900" b="1" i="0" u="none" strike="noStrike" kern="1200">
                <a:solidFill>
                  <a:schemeClr val="tx1"/>
                </a:solidFill>
                <a:effectLst/>
                <a:latin typeface="Segoe UI Light" pitchFamily="34" charset="0"/>
                <a:ea typeface="+mn-ea"/>
                <a:cs typeface="+mn-cs"/>
              </a:rPr>
              <a:t>Migrate</a:t>
            </a:r>
          </a:p>
          <a:p>
            <a:r>
              <a:rPr lang="en-US" sz="900" b="0" i="0" u="none" strike="noStrike" kern="1200">
                <a:solidFill>
                  <a:schemeClr val="tx1"/>
                </a:solidFill>
                <a:effectLst/>
                <a:latin typeface="Segoe UI Light" pitchFamily="34" charset="0"/>
                <a:ea typeface="+mn-ea"/>
                <a:cs typeface="+mn-cs"/>
              </a:rPr>
              <a:t>After you have the necessary prerequisites in place and have completed the tasks associated with the Pre-migration phase, you are ready to perform the schema and data migration.</a:t>
            </a:r>
          </a:p>
          <a:p>
            <a:endParaRPr lang="en-US" sz="900" b="0" i="0" u="none" strike="noStrike" kern="1200">
              <a:solidFill>
                <a:schemeClr val="tx1"/>
              </a:solidFill>
              <a:effectLst/>
              <a:latin typeface="Segoe UI Light" pitchFamily="34" charset="0"/>
              <a:ea typeface="+mn-ea"/>
              <a:cs typeface="+mn-cs"/>
            </a:endParaRPr>
          </a:p>
          <a:p>
            <a:r>
              <a:rPr lang="en-US" sz="900" b="1" i="0" u="none" strike="noStrike" kern="1200">
                <a:solidFill>
                  <a:schemeClr val="tx1"/>
                </a:solidFill>
                <a:effectLst/>
                <a:latin typeface="Segoe UI Light" pitchFamily="34" charset="0"/>
                <a:ea typeface="+mn-ea"/>
                <a:cs typeface="+mn-cs"/>
              </a:rPr>
              <a:t>Optimize </a:t>
            </a:r>
          </a:p>
          <a:p>
            <a:r>
              <a:rPr lang="en-US" sz="900" b="0" i="0" u="none" strike="noStrike" kern="1200">
                <a:solidFill>
                  <a:schemeClr val="tx1"/>
                </a:solidFill>
                <a:effectLst/>
                <a:latin typeface="Segoe UI Light" pitchFamily="34" charset="0"/>
                <a:ea typeface="+mn-ea"/>
                <a:cs typeface="+mn-cs"/>
              </a:rPr>
              <a:t>After you have successfully completed the Migration phase, you need to go through a series of post-migration tasks to ensure that everything is functioning as smoothly and efficiently as possible.</a:t>
            </a:r>
          </a:p>
          <a:p>
            <a:r>
              <a:rPr lang="en-US" sz="900" b="0" i="0" u="none" strike="noStrike" kern="1200">
                <a:solidFill>
                  <a:schemeClr val="tx1"/>
                </a:solidFill>
                <a:effectLst/>
                <a:latin typeface="Segoe UI Light" pitchFamily="34" charset="0"/>
                <a:ea typeface="+mn-ea"/>
                <a:cs typeface="+mn-cs"/>
              </a:rPr>
              <a:t>The post migration phase is crucial for reconciling any issues with data accuracy and completeness, as well as addressing potential performance issues with the workload.</a:t>
            </a:r>
          </a:p>
          <a:p>
            <a:endParaRPr lang="en-US" sz="900" b="0" i="0" u="none" strike="noStrike" kern="1200">
              <a:solidFill>
                <a:schemeClr val="tx1"/>
              </a:solidFill>
              <a:effectLst/>
              <a:latin typeface="Segoe UI Light" pitchFamily="34" charset="0"/>
              <a:ea typeface="+mn-ea"/>
              <a:cs typeface="+mn-cs"/>
            </a:endParaRPr>
          </a:p>
          <a:p>
            <a:endParaRPr lang="en-US" sz="900" b="0" i="0" u="none" strike="noStrike"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5092360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Rehost &amp; refactor are the by far the simplest way to migrate and can be seamless.</a:t>
            </a:r>
          </a:p>
          <a:p>
            <a:endParaRPr lang="en-US"/>
          </a:p>
          <a:p>
            <a:r>
              <a:rPr lang="en-US"/>
              <a:t>Obviously, Rearchitecting and rebuilding can take considerable effort and time.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14332033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a:t>
            </a:r>
          </a:p>
          <a:p>
            <a:r>
              <a:rPr lang="en-US" dirty="0"/>
              <a:t>Replay</a:t>
            </a:r>
          </a:p>
          <a:p>
            <a:r>
              <a:rPr lang="en-US" dirty="0"/>
              <a:t>Analysis</a:t>
            </a:r>
          </a:p>
          <a:p>
            <a:r>
              <a:rPr lang="en-US" dirty="0"/>
              <a:t>Report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30430443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spcAft>
                <a:spcPts val="0"/>
              </a:spcAft>
            </a:pPr>
            <a:r>
              <a:rPr lang="en-US" dirty="0"/>
              <a:t>Provides any recommendations and alternative approaches available in Azure prior to migrating</a:t>
            </a:r>
          </a:p>
          <a:p>
            <a:pPr>
              <a:spcBef>
                <a:spcPts val="1200"/>
              </a:spcBef>
              <a:spcAft>
                <a:spcPts val="0"/>
              </a:spcAft>
            </a:pPr>
            <a:r>
              <a:rPr lang="en-US" dirty="0"/>
              <a:t>Categorized as performance, security, or storage</a:t>
            </a:r>
          </a:p>
          <a:p>
            <a:pPr>
              <a:spcBef>
                <a:spcPts val="1200"/>
              </a:spcBef>
              <a:spcAft>
                <a:spcPts val="0"/>
              </a:spcAft>
            </a:pPr>
            <a:r>
              <a:rPr lang="en-US" dirty="0"/>
              <a:t>Identifies blocking issues: compatibility issues that block migrating on-premises SQL Server database(s) </a:t>
            </a:r>
            <a:br>
              <a:rPr lang="en-US" dirty="0"/>
            </a:br>
            <a:r>
              <a:rPr lang="en-US" dirty="0"/>
              <a:t>to Azure SQL Database(s)</a:t>
            </a:r>
          </a:p>
          <a:p>
            <a:pPr>
              <a:spcBef>
                <a:spcPts val="1200"/>
              </a:spcBef>
              <a:spcAft>
                <a:spcPts val="0"/>
              </a:spcAft>
            </a:pPr>
            <a:r>
              <a:rPr lang="en-US" dirty="0"/>
              <a:t>Detects partially supported or unsupported features that are in use on the source SQL Server instance</a:t>
            </a:r>
          </a:p>
          <a:p>
            <a:pPr>
              <a:spcBef>
                <a:spcPts val="1200"/>
              </a:spcBef>
              <a:spcAft>
                <a:spcPts val="0"/>
              </a:spcAft>
            </a:pPr>
            <a:r>
              <a:rPr lang="en-US" dirty="0"/>
              <a:t>Compatibility issues are categorized as breaking changes, behavior changes, or deprecated features</a:t>
            </a:r>
          </a:p>
          <a:p>
            <a:pPr>
              <a:spcBef>
                <a:spcPts val="1200"/>
              </a:spcBef>
              <a:spcAft>
                <a:spcPts val="0"/>
              </a:spcAft>
            </a:pPr>
            <a:r>
              <a:rPr lang="en-US" dirty="0"/>
              <a:t>Can migrate databases schemas, data, users, logins, server roles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21385875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DMA assessment against </a:t>
            </a:r>
            <a:r>
              <a:rPr lang="en-US" dirty="0" err="1"/>
              <a:t>AdventureWorks</a:t>
            </a:r>
            <a:r>
              <a:rPr lang="en-US" dirty="0"/>
              <a:t> -&gt; Azure SQL DB</a:t>
            </a:r>
          </a:p>
          <a:p>
            <a:r>
              <a:rPr lang="en-US" dirty="0"/>
              <a:t>Then run the assessment against </a:t>
            </a:r>
            <a:r>
              <a:rPr lang="en-US" dirty="0" err="1"/>
              <a:t>AdventureWorks</a:t>
            </a:r>
            <a:r>
              <a:rPr lang="en-US" dirty="0"/>
              <a:t> -&gt; SQL 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42816045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94720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tinyurl</a:t>
            </a:r>
            <a:r>
              <a:rPr lang="en-US" dirty="0"/>
              <a:t> for the instructor led labs/workshops will be emailed to the instructor after booking through the portal: </a:t>
            </a:r>
            <a:r>
              <a:rPr lang="en-US" b="1" dirty="0"/>
              <a:t>https://www.microsoft.com/handsonlabs/instructorledlabs</a:t>
            </a:r>
          </a:p>
          <a:p>
            <a:r>
              <a:rPr lang="en-US" dirty="0"/>
              <a:t>Pre-book these for the # of people, date and location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15460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Semilight" panose="020B0402040204020203" pitchFamily="34" charset="0"/>
                <a:cs typeface="Segoe UI Semilight" panose="020B0402040204020203" pitchFamily="34" charset="0"/>
              </a:rPr>
              <a:t>SQL Database Managed Instance reduces the differences between on-premise SQL Server and a fully managed database service, so that the migration becomes much easier.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SQL Database Managed Instance offers a simplified </a:t>
            </a:r>
            <a:r>
              <a:rPr lang="en-US" sz="1200" b="1" kern="1200">
                <a:solidFill>
                  <a:schemeClr val="tx1"/>
                </a:solidFill>
                <a:effectLst/>
                <a:latin typeface="+mn-lt"/>
                <a:ea typeface="+mn-ea"/>
                <a:cs typeface="+mn-cs"/>
              </a:rPr>
              <a:t>instance-scoped</a:t>
            </a:r>
            <a:r>
              <a:rPr lang="en-US" sz="1200" kern="1200">
                <a:solidFill>
                  <a:schemeClr val="tx1"/>
                </a:solidFill>
                <a:effectLst/>
                <a:latin typeface="+mn-lt"/>
                <a:ea typeface="+mn-ea"/>
                <a:cs typeface="+mn-cs"/>
              </a:rPr>
              <a:t> programming model that is like an on-premises SQL Server instance. The databases in Managed Instance share the resources allocated to the Managed Instance, and the Managed Instance also represents the </a:t>
            </a:r>
            <a:r>
              <a:rPr lang="en-US" sz="1200" b="1" kern="1200">
                <a:solidFill>
                  <a:schemeClr val="tx1"/>
                </a:solidFill>
                <a:effectLst/>
                <a:latin typeface="+mn-lt"/>
                <a:ea typeface="+mn-ea"/>
                <a:cs typeface="+mn-cs"/>
              </a:rPr>
              <a:t>management grouping</a:t>
            </a:r>
            <a:r>
              <a:rPr lang="en-US" sz="1200" kern="1200">
                <a:solidFill>
                  <a:schemeClr val="tx1"/>
                </a:solidFill>
                <a:effectLst/>
                <a:latin typeface="+mn-lt"/>
                <a:ea typeface="+mn-ea"/>
                <a:cs typeface="+mn-cs"/>
              </a:rPr>
              <a:t> for these databases. The emphasis of this offering is on high compatibility with the programming model of on-premises SQL Server and out-of-box support for the large majority of SQL Server features and accompanying tools/services.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0148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sz="900" dirty="0"/>
              <a:t>Easily execute and schedule your SQL Server Integration Services (SSIS) packages in managed execution environment for SSIS in Azure Data Factory version 2 (ADF v2)</a:t>
            </a:r>
          </a:p>
          <a:p>
            <a:pPr>
              <a:spcBef>
                <a:spcPts val="1200"/>
              </a:spcBef>
            </a:pPr>
            <a:r>
              <a:rPr lang="en-US" sz="900" dirty="0"/>
              <a:t>Gain high availability, scalability and lower </a:t>
            </a:r>
            <a:br>
              <a:rPr lang="en-US" sz="900" dirty="0"/>
            </a:br>
            <a:r>
              <a:rPr lang="en-US" sz="900" dirty="0"/>
              <a:t>TCO by lifting your SSIS packages to Azure</a:t>
            </a:r>
          </a:p>
          <a:p>
            <a:pPr>
              <a:spcBef>
                <a:spcPts val="1200"/>
              </a:spcBef>
            </a:pPr>
            <a:r>
              <a:rPr lang="en-US" sz="900" dirty="0"/>
              <a:t>Continue to build, monitor and manage packages with existing tools like SQL Server Management Studio (SSMS) &amp; SQL Server </a:t>
            </a:r>
            <a:br>
              <a:rPr lang="en-US" sz="900" dirty="0"/>
            </a:br>
            <a:r>
              <a:rPr lang="en-US" sz="900" dirty="0"/>
              <a:t>Data Tools (SSDT)</a:t>
            </a:r>
          </a:p>
          <a:p>
            <a:pPr>
              <a:spcBef>
                <a:spcPts val="1200"/>
              </a:spcBef>
            </a:pPr>
            <a:r>
              <a:rPr lang="en-US" sz="900" dirty="0"/>
              <a:t>You can </a:t>
            </a:r>
            <a:r>
              <a:rPr lang="en-US" sz="900" dirty="0">
                <a:hlinkClick r:id="rId3">
                  <a:extLst>
                    <a:ext uri="{A12FA001-AC4F-418D-AE19-62706E023703}">
                      <ahyp:hlinkClr xmlns:ahyp="http://schemas.microsoft.com/office/drawing/2018/hyperlinkcolor" val="tx"/>
                    </a:ext>
                  </a:extLst>
                </a:hlinkClick>
              </a:rPr>
              <a:t>install both free or unlicensed components, and paid or licensed components</a:t>
            </a:r>
            <a:r>
              <a:rPr lang="en-US" sz="900" dirty="0"/>
              <a:t>!</a:t>
            </a:r>
          </a:p>
          <a:p>
            <a:pPr>
              <a:spcBef>
                <a:spcPts val="1200"/>
              </a:spcBef>
            </a:pPr>
            <a:endParaRPr lang="en-US" sz="900" dirty="0"/>
          </a:p>
          <a:p>
            <a:pPr>
              <a:spcBef>
                <a:spcPts val="1200"/>
              </a:spcBef>
            </a:pPr>
            <a:r>
              <a:rPr lang="en-US" dirty="0">
                <a:hlinkClick r:id="rId4">
                  <a:extLst>
                    <a:ext uri="{A12FA001-AC4F-418D-AE19-62706E023703}">
                      <ahyp:hlinkClr xmlns:ahyp="http://schemas.microsoft.com/office/drawing/2018/hyperlinkcolor" val="tx"/>
                    </a:ext>
                  </a:extLst>
                </a:hlinkClick>
              </a:rPr>
              <a:t>Learn more</a:t>
            </a:r>
            <a:r>
              <a:rPr lang="en-US" dirty="0"/>
              <a:t>: https://docs.microsoft.com/en-gb/azure/data-factory/tutorial-deploy-ssis-packages-azure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47488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7523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Realize the benefits of real-time operational analytics </a:t>
            </a:r>
          </a:p>
          <a:p>
            <a:r>
              <a:rPr lang="en-US" sz="1200" dirty="0"/>
              <a:t>Enable scale-up with near zero downtime through cloud-born innovation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Experience up to 30x improved throughput and latency and up to 100x faster queries and reports with in-memory technologies.</a:t>
            </a:r>
            <a:r>
              <a:rPr lang="en-US" sz="1200" b="1" kern="1200" baseline="30000" dirty="0">
                <a:solidFill>
                  <a:schemeClr val="tx1"/>
                </a:solidFill>
                <a:effectLst/>
                <a:latin typeface="+mn-lt"/>
                <a:ea typeface="+mn-ea"/>
                <a:cs typeface="+mn-cs"/>
              </a:rPr>
              <a:t>1</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In-memory OLTP can dramatically improve throughput and latency on transactional processing workloads and can provide significant performance 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Dynamic scalability</a:t>
            </a:r>
            <a:r>
              <a:rPr lang="en-US" sz="1200" kern="1200" dirty="0">
                <a:solidFill>
                  <a:schemeClr val="tx1"/>
                </a:solidFill>
                <a:effectLst/>
                <a:latin typeface="+mn-lt"/>
                <a:ea typeface="+mn-ea"/>
                <a:cs typeface="+mn-cs"/>
              </a:rPr>
              <a:t> enables your database to transparently respond to rapidly changing resource requirements across all service tiers: Basic, Standard, Premium (Single databases and elastic pools); General Purpose and Business Critical (Managed Instance).  </a:t>
            </a:r>
            <a:r>
              <a:rPr lang="en-US" sz="1200" b="1" kern="1200" dirty="0">
                <a:solidFill>
                  <a:schemeClr val="tx1"/>
                </a:solidFill>
                <a:effectLst/>
                <a:latin typeface="+mn-lt"/>
                <a:ea typeface="+mn-ea"/>
                <a:cs typeface="+mn-cs"/>
              </a:rPr>
              <a:t>Scale your app from a handful of databases to thousands and manage unpredictable demand patterns, </a:t>
            </a:r>
            <a:r>
              <a:rPr lang="en-US" sz="1200" kern="1200" dirty="0">
                <a:solidFill>
                  <a:schemeClr val="tx1"/>
                </a:solidFill>
                <a:effectLst/>
                <a:latin typeface="+mn-lt"/>
                <a:ea typeface="+mn-ea"/>
                <a:cs typeface="+mn-cs"/>
              </a:rPr>
              <a:t>within a budget and resources you control with elastic pools.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SQL Server In-Memory OLTP and </a:t>
            </a:r>
            <a:r>
              <a:rPr lang="en-US" sz="1200" u="sng" kern="1200" dirty="0" err="1">
                <a:solidFill>
                  <a:schemeClr val="tx1"/>
                </a:solidFill>
                <a:effectLst/>
                <a:latin typeface="+mn-lt"/>
                <a:ea typeface="+mn-ea"/>
                <a:cs typeface="+mn-cs"/>
                <a:hlinkClick r:id="rId3"/>
              </a:rPr>
              <a:t>Columnstore</a:t>
            </a:r>
            <a:r>
              <a:rPr lang="en-US" sz="1200" u="sng" kern="1200" dirty="0">
                <a:solidFill>
                  <a:schemeClr val="tx1"/>
                </a:solidFill>
                <a:effectLst/>
                <a:latin typeface="+mn-lt"/>
                <a:ea typeface="+mn-ea"/>
                <a:cs typeface="+mn-cs"/>
                <a:hlinkClick r:id="rId3"/>
              </a:rPr>
              <a:t> Feature Comparison</a:t>
            </a:r>
            <a:r>
              <a:rPr lang="en-US" sz="1200" kern="1200" dirty="0">
                <a:solidFill>
                  <a:schemeClr val="tx1"/>
                </a:solidFill>
                <a:effectLst/>
                <a:latin typeface="+mn-lt"/>
                <a:ea typeface="+mn-ea"/>
                <a:cs typeface="+mn-cs"/>
              </a:rPr>
              <a:t>” white paper, March 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4780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tinyurl</a:t>
            </a:r>
            <a:r>
              <a:rPr lang="en-US" dirty="0"/>
              <a:t> for the instructor led labs/workshops will be emailed to the instructor after booking through the portal: </a:t>
            </a:r>
            <a:r>
              <a:rPr lang="en-US" b="1" dirty="0"/>
              <a:t>https://www.microsoft.com/handsonlabs/instructorledlabs</a:t>
            </a:r>
          </a:p>
          <a:p>
            <a:r>
              <a:rPr lang="en-US" dirty="0"/>
              <a:t>Pre-book these for the # of people, date and location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3850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Tedious Set-Up and Maintenance</a:t>
            </a:r>
          </a:p>
          <a:p>
            <a:r>
              <a:rPr lang="en-US" dirty="0"/>
              <a:t>Implementing an on-prem or IaaS deployment of MySQL, PostgreSQL or MariaDB means you need to maintain the underlying OS supporting the database engine.  Version upgrades, patching and OS optimizations are all up to the customer to ensure their environment is optimized and protected.  With Azure Database Services, OS host updates are maintained by Azure as well as the database engine itself.</a:t>
            </a:r>
          </a:p>
          <a:p>
            <a:endParaRPr lang="en-US" b="1" dirty="0"/>
          </a:p>
          <a:p>
            <a:r>
              <a:rPr lang="en-US" b="1" dirty="0"/>
              <a:t>Optimized for Performance</a:t>
            </a:r>
          </a:p>
          <a:p>
            <a:r>
              <a:rPr lang="en-US" dirty="0"/>
              <a:t>With an on-prem or IaaS installation of MySQL, PostgreSQL or MariaDB, a knowledgeable DBA is required to tune the installation specifically for the expected usage of the application.  Azure Database Service manages both the host OS and database configuration based on the size of the SKU chosen by the user.  This ensures that whatever SKU you choose, defaults (such as maximum connections) are optimized for the amount of memory available to your database server.  </a:t>
            </a:r>
          </a:p>
          <a:p>
            <a:endParaRPr lang="en-US" dirty="0"/>
          </a:p>
          <a:p>
            <a:r>
              <a:rPr lang="en-US" b="1" dirty="0"/>
              <a:t>Expensive and complex HA solutions</a:t>
            </a:r>
          </a:p>
          <a:p>
            <a:r>
              <a:rPr lang="en-US" dirty="0"/>
              <a:t>Achieving high-availability with IaaS or on-prem installations require replicas as well as orchestration logic to handle the failure of a master (or the addition of expensive 3</a:t>
            </a:r>
            <a:r>
              <a:rPr lang="en-US" baseline="30000" dirty="0"/>
              <a:t>rd</a:t>
            </a:r>
            <a:r>
              <a:rPr lang="en-US" dirty="0"/>
              <a:t> party solutions).  With Azure Database Services, HA is built-in and orchestrated by the Azure Database Management Service which means there is no configuration by the customer necessary.  In addition, there are no replicas to maintain with Azure Database Services meaning it is free!</a:t>
            </a:r>
          </a:p>
          <a:p>
            <a:endParaRPr lang="en-US" dirty="0"/>
          </a:p>
          <a:p>
            <a:r>
              <a:rPr lang="en-US" b="1" dirty="0"/>
              <a:t>Complex to achieve end-to-end security and compliance</a:t>
            </a:r>
          </a:p>
          <a:p>
            <a:r>
              <a:rPr lang="en-US" dirty="0"/>
              <a:t>Azure’s secure platform (encryption at rest, encryption in motion (SSL)) combined with certifications for SOC2, PCI/PCI-DSS, HIPPA and others means that out of the box security and compliance is taken care-of for the customer.</a:t>
            </a:r>
          </a:p>
          <a:p>
            <a:endParaRPr lang="en-US" dirty="0"/>
          </a:p>
          <a:p>
            <a:r>
              <a:rPr lang="en-US" b="1" dirty="0"/>
              <a:t>Challenging and costly to achieve scale</a:t>
            </a:r>
          </a:p>
          <a:p>
            <a:r>
              <a:rPr lang="en-US" dirty="0"/>
              <a:t>Leveraging our HA infrastructure, scaling your Azure Database Service from one performance tier to another is as simple as moving a slider (or single CLI command) and within 30 seconds, your server is running at the performance necessary for your ever-growing workload.  With IaaS or on-prem installations, increasing performance means provisioning new, larger VMs or worse – new HW.</a:t>
            </a:r>
          </a:p>
          <a:p>
            <a:endParaRPr lang="en-US" dirty="0"/>
          </a:p>
          <a:p>
            <a:r>
              <a:rPr lang="en-US" b="1" dirty="0"/>
              <a:t>Unpredictable costs</a:t>
            </a:r>
          </a:p>
          <a:p>
            <a:r>
              <a:rPr lang="en-US" dirty="0"/>
              <a:t>Azure Database Services billing model provides transparent visibility into the costs to run your server and even gives an estimate monthly cost based on resources provisioned.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36747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Tedious Set-Up and Maintenance</a:t>
            </a:r>
          </a:p>
          <a:p>
            <a:r>
              <a:rPr lang="en-US"/>
              <a:t>Implementing an on-</a:t>
            </a:r>
            <a:r>
              <a:rPr lang="en-US" err="1"/>
              <a:t>prem</a:t>
            </a:r>
            <a:r>
              <a:rPr lang="en-US"/>
              <a:t> or IaaS deployment of MySQL, PostgreSQL or </a:t>
            </a:r>
            <a:r>
              <a:rPr lang="en-US" err="1"/>
              <a:t>MariaDB</a:t>
            </a:r>
            <a:r>
              <a:rPr lang="en-US"/>
              <a:t> means you need to maintain the underlying OS supporting the database engine.  Version upgrades, patching and OS optimizations are all up to the customer to ensure their environment is optimized and protected.  With Azure Database Services, OS host updates are maintained by Azure as well as the database engine itself.</a:t>
            </a:r>
          </a:p>
          <a:p>
            <a:endParaRPr lang="en-US" b="1"/>
          </a:p>
          <a:p>
            <a:r>
              <a:rPr lang="en-US" b="1"/>
              <a:t>Optimized for Performance</a:t>
            </a:r>
          </a:p>
          <a:p>
            <a:r>
              <a:rPr lang="en-US"/>
              <a:t>With an on-</a:t>
            </a:r>
            <a:r>
              <a:rPr lang="en-US" err="1"/>
              <a:t>prem</a:t>
            </a:r>
            <a:r>
              <a:rPr lang="en-US"/>
              <a:t> or IaaS installation of MySQL, PostgreSQL or </a:t>
            </a:r>
            <a:r>
              <a:rPr lang="en-US" err="1"/>
              <a:t>MariaDB</a:t>
            </a:r>
            <a:r>
              <a:rPr lang="en-US"/>
              <a:t>, a knowledgeable DBA is required to tune the installation specifically for the expected usage of the application.  Azure Database Service manages both the host OS and database configuration based on the size of the SKU chosen by the user.  This ensures that whatever SKU you choose, defaults (such as maximum connections) are optimized for the amount of memory available to your database server.  </a:t>
            </a:r>
          </a:p>
          <a:p>
            <a:endParaRPr lang="en-US"/>
          </a:p>
          <a:p>
            <a:r>
              <a:rPr lang="en-US" b="1"/>
              <a:t>Expensive and complex HA solutions</a:t>
            </a:r>
          </a:p>
          <a:p>
            <a:r>
              <a:rPr lang="en-US"/>
              <a:t>Achieving high-availability with IaaS or on-</a:t>
            </a:r>
            <a:r>
              <a:rPr lang="en-US" err="1"/>
              <a:t>prem</a:t>
            </a:r>
            <a:r>
              <a:rPr lang="en-US"/>
              <a:t> installations require replicas as well as orchestration logic to handle the failure of a master (or the addition of expensive 3</a:t>
            </a:r>
            <a:r>
              <a:rPr lang="en-US" baseline="30000"/>
              <a:t>rd</a:t>
            </a:r>
            <a:r>
              <a:rPr lang="en-US"/>
              <a:t> party solutions).  With Azure Database Services, HA is built-in and orchestrated by the Azure Database Management Service which means there is no configuration by the customer necessary.  In addition, there are no replicas to maintain with Azure Database Services meaning it is free!</a:t>
            </a:r>
          </a:p>
          <a:p>
            <a:endParaRPr lang="en-US"/>
          </a:p>
          <a:p>
            <a:r>
              <a:rPr lang="en-US" b="1"/>
              <a:t>Complex to achieve end-to-end security and compliance</a:t>
            </a:r>
          </a:p>
          <a:p>
            <a:r>
              <a:rPr lang="en-US"/>
              <a:t>Azure’s secure platform (encryption at rest, encryption in motion (SSL)) combined with certifications for SOC2, PCI/PCI-DSS, HIPPA and others means that out of the box security and compliance is taken care-of for the customer.</a:t>
            </a:r>
          </a:p>
          <a:p>
            <a:endParaRPr lang="en-US"/>
          </a:p>
          <a:p>
            <a:r>
              <a:rPr lang="en-US" b="1"/>
              <a:t>Challenging and costly to achieve scale</a:t>
            </a:r>
          </a:p>
          <a:p>
            <a:r>
              <a:rPr lang="en-US"/>
              <a:t>Leveraging our HA infrastructure, scaling your Azure Database Service from one performance tier to another is as simple as moving a slider (or single CLI command) and within 30 seconds, your server is running at the performance necessary for your ever-growing workload.  With IaaS or on-</a:t>
            </a:r>
            <a:r>
              <a:rPr lang="en-US" err="1"/>
              <a:t>prem</a:t>
            </a:r>
            <a:r>
              <a:rPr lang="en-US"/>
              <a:t> installations, increasing performance means provisioning new, larger VMs or worse – new HW.</a:t>
            </a:r>
          </a:p>
          <a:p>
            <a:endParaRPr lang="en-US"/>
          </a:p>
          <a:p>
            <a:r>
              <a:rPr lang="en-US" b="1"/>
              <a:t>Unpredictable costs</a:t>
            </a:r>
          </a:p>
          <a:p>
            <a:r>
              <a:rPr lang="en-US"/>
              <a:t>Azure Database Services billing model provides transparent visibility into the costs to run your server and even gives an estimate monthly cost based on resources provisioned.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65651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600"/>
              </a:spcBef>
              <a:defRPr/>
            </a:pPr>
            <a:r>
              <a:rPr lang="en-US" sz="1200" u="sng">
                <a:hlinkClick r:id="rId3"/>
              </a:rPr>
              <a:t>Azure SQL Database Hyperscale</a:t>
            </a:r>
            <a:r>
              <a:rPr lang="en-US" sz="1200"/>
              <a:t> is a new, highly scalable service tier that adapts on-demand to your customers’ workload's needs, </a:t>
            </a:r>
            <a:r>
              <a:rPr lang="en-US" sz="1200" b="1"/>
              <a:t>quickly auto-scaling up to 100TB per database</a:t>
            </a:r>
            <a:r>
              <a:rPr lang="en-US" sz="1200"/>
              <a:t>, eliminating the need to pre-provision storage resources and significantly expanding the potential for app growth without being limited by storage size. This new service tier also provides the ability to scale compute and storage resources independently, giving them the flexibility to optimize performance for their workloads. Azure SQL Database Hyperscale will initially be available for single database resource types. </a:t>
            </a:r>
          </a:p>
          <a:p>
            <a:pPr lvl="0">
              <a:spcBef>
                <a:spcPts val="600"/>
              </a:spcBef>
              <a:defRPr/>
            </a:pPr>
            <a:endParaRPr lang="en-US" sz="1200"/>
          </a:p>
          <a:p>
            <a:pPr marL="0" marR="0" lvl="0" indent="0" algn="l" defTabSz="914400" rtl="0" eaLnBrk="1" fontAlgn="auto" latinLnBrk="0" hangingPunct="1">
              <a:lnSpc>
                <a:spcPct val="100000"/>
              </a:lnSpc>
              <a:spcBef>
                <a:spcPts val="600"/>
              </a:spcBef>
              <a:spcAft>
                <a:spcPts val="0"/>
              </a:spcAft>
              <a:buClrTx/>
              <a:buSzTx/>
              <a:buFontTx/>
              <a:buNone/>
              <a:tabLst/>
              <a:defRPr/>
            </a:pPr>
            <a:r>
              <a:rPr lang="en-US" sz="1200" b="1" kern="1200">
                <a:solidFill>
                  <a:schemeClr val="tx1"/>
                </a:solidFill>
                <a:effectLst/>
                <a:latin typeface="+mn-lt"/>
                <a:ea typeface="+mn-ea"/>
                <a:cs typeface="+mn-cs"/>
              </a:rPr>
              <a:t>NOTE: </a:t>
            </a:r>
            <a:r>
              <a:rPr lang="en-US" sz="1200" kern="1200">
                <a:solidFill>
                  <a:schemeClr val="tx1"/>
                </a:solidFill>
                <a:effectLst/>
                <a:latin typeface="+mn-lt"/>
                <a:ea typeface="+mn-ea"/>
                <a:cs typeface="+mn-cs"/>
              </a:rPr>
              <a:t>If a customer is mostly running interactive analytics queries and using SQL Server as a data warehouse today, Hyperscale can be an option. It allow customers to host a relatively small data warehouse (few TB to 10s of TB) with lower cost and migrate their data warehouse workload with no T-SQL code change. If a customer is running </a:t>
            </a:r>
            <a:r>
              <a:rPr lang="en-US" sz="1200" b="1" kern="1200">
                <a:solidFill>
                  <a:schemeClr val="tx1"/>
                </a:solidFill>
                <a:effectLst/>
                <a:latin typeface="+mn-lt"/>
                <a:ea typeface="+mn-ea"/>
                <a:cs typeface="+mn-cs"/>
              </a:rPr>
              <a:t>data analytics at large scale with complex queries</a:t>
            </a:r>
            <a:r>
              <a:rPr lang="en-US" sz="1200" kern="1200">
                <a:solidFill>
                  <a:schemeClr val="tx1"/>
                </a:solidFill>
                <a:effectLst/>
                <a:latin typeface="+mn-lt"/>
                <a:ea typeface="+mn-ea"/>
                <a:cs typeface="+mn-cs"/>
              </a:rPr>
              <a:t>, and using PDW, Teradata or other MPP data warehouses today, SQL Data Warehouse might be a better choice.</a:t>
            </a:r>
          </a:p>
          <a:p>
            <a:pPr lvl="0">
              <a:spcBef>
                <a:spcPts val="600"/>
              </a:spcBef>
              <a:defRPr/>
            </a:pPr>
            <a:endParaRPr lang="en-US" sz="1200"/>
          </a:p>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900">
                <a:gradFill>
                  <a:gsLst>
                    <a:gs pos="1250">
                      <a:schemeClr val="tx1"/>
                    </a:gs>
                    <a:gs pos="100000">
                      <a:schemeClr val="tx1"/>
                    </a:gs>
                  </a:gsLst>
                  <a:lin ang="5400000" scaled="0"/>
                </a:gradFill>
                <a:cs typeface="Segoe UI Semilight" panose="020B0402040204020203" pitchFamily="34" charset="0"/>
              </a:rPr>
              <a:t>Hyperscale is currently in preview and initially available for single databases in the following regions, with more regions added over time:  West US1, West US2, East US1, Central US, West Europe, North Europe, UK West, </a:t>
            </a:r>
            <a:r>
              <a:rPr lang="en-US" altLang="en-US" sz="900" err="1">
                <a:gradFill>
                  <a:gsLst>
                    <a:gs pos="1250">
                      <a:schemeClr val="tx1"/>
                    </a:gs>
                    <a:gs pos="100000">
                      <a:schemeClr val="tx1"/>
                    </a:gs>
                  </a:gsLst>
                  <a:lin ang="5400000" scaled="0"/>
                </a:gradFill>
                <a:cs typeface="Segoe UI Semilight" panose="020B0402040204020203" pitchFamily="34" charset="0"/>
              </a:rPr>
              <a:t>SouthEast</a:t>
            </a:r>
            <a:r>
              <a:rPr lang="en-US" altLang="en-US" sz="900">
                <a:gradFill>
                  <a:gsLst>
                    <a:gs pos="1250">
                      <a:schemeClr val="tx1"/>
                    </a:gs>
                    <a:gs pos="100000">
                      <a:schemeClr val="tx1"/>
                    </a:gs>
                  </a:gsLst>
                  <a:lin ang="5400000" scaled="0"/>
                </a:gradFill>
                <a:cs typeface="Segoe UI Semilight" panose="020B0402040204020203" pitchFamily="34" charset="0"/>
              </a:rPr>
              <a:t> Asia, Japan East, Korea Central, Australia </a:t>
            </a:r>
            <a:r>
              <a:rPr lang="en-US" altLang="en-US" sz="900" err="1">
                <a:gradFill>
                  <a:gsLst>
                    <a:gs pos="1250">
                      <a:schemeClr val="tx1"/>
                    </a:gs>
                    <a:gs pos="100000">
                      <a:schemeClr val="tx1"/>
                    </a:gs>
                  </a:gsLst>
                  <a:lin ang="5400000" scaled="0"/>
                </a:gradFill>
                <a:cs typeface="Segoe UI Semilight" panose="020B0402040204020203" pitchFamily="34" charset="0"/>
              </a:rPr>
              <a:t>SouthEast</a:t>
            </a:r>
            <a:r>
              <a:rPr lang="en-US" altLang="en-US" sz="900">
                <a:gradFill>
                  <a:gsLst>
                    <a:gs pos="1250">
                      <a:schemeClr val="tx1"/>
                    </a:gs>
                    <a:gs pos="100000">
                      <a:schemeClr val="tx1"/>
                    </a:gs>
                  </a:gsLst>
                  <a:lin ang="5400000" scaled="0"/>
                </a:gradFill>
                <a:cs typeface="Segoe UI Semilight" panose="020B0402040204020203" pitchFamily="34" charset="0"/>
              </a:rPr>
              <a:t>, Australia East </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900" kern="1200">
              <a:gradFill>
                <a:gsLst>
                  <a:gs pos="1250">
                    <a:schemeClr val="tx1"/>
                  </a:gs>
                  <a:gs pos="100000">
                    <a:schemeClr val="tx1"/>
                  </a:gs>
                </a:gsLst>
                <a:lin ang="5400000" scaled="0"/>
              </a:gradFill>
              <a:effectLst/>
              <a:latin typeface="+mn-lt"/>
              <a:ea typeface="+mn-ea"/>
              <a:cs typeface="Segoe UI Semilight" panose="020B04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6243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9434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132</a:t>
            </a:fld>
            <a:endParaRPr lang="en-US"/>
          </a:p>
        </p:txBody>
      </p:sp>
    </p:spTree>
    <p:extLst>
      <p:ext uri="{BB962C8B-B14F-4D97-AF65-F5344CB8AC3E}">
        <p14:creationId xmlns:p14="http://schemas.microsoft.com/office/powerpoint/2010/main" val="552614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b="1" dirty="0"/>
              <a:t>Always Encrypted</a:t>
            </a:r>
          </a:p>
          <a:p>
            <a:pPr lvl="1"/>
            <a:r>
              <a:rPr lang="en-US" dirty="0"/>
              <a:t>Protect data at rest and in motion, on premises and in the cloud</a:t>
            </a:r>
          </a:p>
          <a:p>
            <a:pPr lvl="1"/>
            <a:r>
              <a:rPr lang="en-US" dirty="0"/>
              <a:t>Transparent client-side encryption, while SQL Server executes T-SQL queries on encrypted data </a:t>
            </a:r>
          </a:p>
          <a:p>
            <a:pPr marL="109306" lvl="1" indent="0">
              <a:buNone/>
            </a:pPr>
            <a:r>
              <a:rPr lang="en-US" dirty="0"/>
              <a:t>Benefits</a:t>
            </a:r>
          </a:p>
          <a:p>
            <a:pPr lvl="1"/>
            <a:r>
              <a:rPr lang="en-US" dirty="0"/>
              <a:t>Sensitive data remains encrypted and </a:t>
            </a:r>
            <a:r>
              <a:rPr lang="en-US" dirty="0" err="1"/>
              <a:t>queryable</a:t>
            </a:r>
            <a:r>
              <a:rPr lang="en-US" dirty="0"/>
              <a:t> at all times </a:t>
            </a:r>
            <a:br>
              <a:rPr lang="en-US" dirty="0"/>
            </a:br>
            <a:r>
              <a:rPr lang="en-US" dirty="0"/>
              <a:t>on-premises and in the cloud</a:t>
            </a:r>
          </a:p>
          <a:p>
            <a:pPr lvl="1"/>
            <a:r>
              <a:rPr lang="en-US" dirty="0"/>
              <a:t>Unauthorized users never have access to data or keys</a:t>
            </a:r>
          </a:p>
          <a:p>
            <a:pPr lvl="1"/>
            <a:r>
              <a:rPr lang="en-US" dirty="0"/>
              <a:t>No application changes</a:t>
            </a:r>
          </a:p>
          <a:p>
            <a:endParaRPr lang="en-US" sz="1000" b="1" dirty="0"/>
          </a:p>
          <a:p>
            <a:r>
              <a:rPr lang="en-US" sz="1000" b="1" dirty="0"/>
              <a:t>Dynamic Data Masking</a:t>
            </a:r>
          </a:p>
          <a:p>
            <a:pPr marL="171450" indent="-171450">
              <a:buFont typeface="Arial" panose="020B0604020202020204" pitchFamily="34" charset="0"/>
              <a:buChar char="•"/>
            </a:pPr>
            <a:r>
              <a:rPr lang="en-US" sz="1000" dirty="0"/>
              <a:t>Prevent abuse of sensitive data by hiding it from users</a:t>
            </a:r>
          </a:p>
          <a:p>
            <a:pPr marL="171450" indent="-171450">
              <a:buFont typeface="Arial" panose="020B0604020202020204" pitchFamily="34" charset="0"/>
              <a:buChar char="•"/>
            </a:pPr>
            <a:r>
              <a:rPr lang="en-US" sz="1000" dirty="0"/>
              <a:t>Easy configuration in new Azure Portal</a:t>
            </a:r>
          </a:p>
          <a:p>
            <a:pPr marL="171450" indent="-171450">
              <a:buFont typeface="Arial" panose="020B0604020202020204" pitchFamily="34" charset="0"/>
              <a:buChar char="•"/>
            </a:pPr>
            <a:r>
              <a:rPr lang="en-US" sz="1000" dirty="0"/>
              <a:t>Policy-driven at table and column level, for a defined set of users</a:t>
            </a:r>
          </a:p>
          <a:p>
            <a:pPr marL="171450" indent="-171450">
              <a:buFont typeface="Arial" panose="020B0604020202020204" pitchFamily="34" charset="0"/>
              <a:buChar char="•"/>
            </a:pPr>
            <a:r>
              <a:rPr lang="en-US" sz="1000" dirty="0"/>
              <a:t>Data masking applied in real-time to query results based on policy</a:t>
            </a:r>
          </a:p>
          <a:p>
            <a:pPr marL="171450" indent="-171450">
              <a:buFont typeface="Arial" panose="020B0604020202020204" pitchFamily="34" charset="0"/>
              <a:buChar char="•"/>
            </a:pPr>
            <a:r>
              <a:rPr lang="en-US" sz="1000" dirty="0"/>
              <a:t>Multiple masking functions available, such as full or partial, for various sensitive data categories (credit card numbers, SSN, etc.)</a:t>
            </a:r>
          </a:p>
          <a:p>
            <a:endParaRPr lang="en-US" sz="1000" b="1" dirty="0"/>
          </a:p>
          <a:p>
            <a:endParaRPr lang="en-US" sz="1000" b="1" dirty="0"/>
          </a:p>
          <a:p>
            <a:r>
              <a:rPr lang="en-US" sz="1000" b="1" dirty="0"/>
              <a:t>Threat Detection</a:t>
            </a:r>
          </a:p>
          <a:p>
            <a:pPr marL="171450" indent="-171450">
              <a:buFont typeface="Arial" panose="020B0604020202020204" pitchFamily="34" charset="0"/>
              <a:buChar char="•"/>
            </a:pPr>
            <a:r>
              <a:rPr lang="en-US" sz="1000" dirty="0"/>
              <a:t>Detect anomalous database activities that could indicate a potential threat</a:t>
            </a:r>
          </a:p>
          <a:p>
            <a:pPr marL="171450" indent="-171450">
              <a:buFont typeface="Arial" panose="020B0604020202020204" pitchFamily="34" charset="0"/>
              <a:buChar char="•"/>
            </a:pPr>
            <a:r>
              <a:rPr lang="en-US" sz="1000" dirty="0"/>
              <a:t>Configure threat detection policy in Azure Portal</a:t>
            </a:r>
          </a:p>
          <a:p>
            <a:pPr marL="171450" indent="-171450">
              <a:buFont typeface="Arial" panose="020B0604020202020204" pitchFamily="34" charset="0"/>
              <a:buChar char="•"/>
            </a:pPr>
            <a:r>
              <a:rPr lang="en-US" sz="1000" dirty="0"/>
              <a:t>Receive alerts from multiple database threat detectors that identify anomalous activities</a:t>
            </a:r>
          </a:p>
          <a:p>
            <a:pPr marL="171450" indent="-171450">
              <a:buFont typeface="Arial" panose="020B0604020202020204" pitchFamily="34" charset="0"/>
              <a:buChar char="•"/>
            </a:pPr>
            <a:r>
              <a:rPr lang="en-US" sz="1000" dirty="0"/>
              <a:t>Explore audit log around the time of an event</a:t>
            </a:r>
          </a:p>
          <a:p>
            <a:endParaRPr lang="en-US" sz="1000" b="0" i="0" kern="1200" dirty="0">
              <a:solidFill>
                <a:schemeClr val="tx1"/>
              </a:solidFill>
              <a:effectLst/>
              <a:latin typeface="Segoe UI" panose="020B0502040204020203" pitchFamily="34" charset="0"/>
              <a:cs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9735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70033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8149" y="1591712"/>
            <a:ext cx="4996355" cy="1263790"/>
          </a:xfrm>
        </p:spPr>
        <p:txBody>
          <a:bodyPr wrap="square">
            <a:spAutoFit/>
          </a:bodyPr>
          <a:lstStyle>
            <a:lvl1pPr marL="0" indent="0">
              <a:lnSpc>
                <a:spcPct val="110000"/>
              </a:lnSpc>
              <a:spcBef>
                <a:spcPts val="1224"/>
              </a:spcBef>
              <a:buNone/>
              <a:defRPr sz="1836">
                <a:latin typeface="+mn-lt"/>
              </a:defRPr>
            </a:lvl1pPr>
            <a:lvl2pPr marL="233149" indent="0">
              <a:buNone/>
              <a:defRPr sz="1632"/>
            </a:lvl2pPr>
            <a:lvl3pPr marL="466298" indent="0">
              <a:buNone/>
              <a:defRPr sz="1224"/>
            </a:lvl3pPr>
            <a:lvl4pPr marL="699447" indent="0">
              <a:buNone/>
              <a:defRPr sz="1122"/>
            </a:lvl4pPr>
            <a:lvl5pPr marL="932597" indent="0">
              <a:buNone/>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750269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839849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65284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5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66218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94469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149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054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41348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0188952"/>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3815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280175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9944713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876597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12090"/>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37278" y="3268663"/>
            <a:ext cx="2145157" cy="457200"/>
          </a:xfrm>
          <a:prstGeom prst="rect">
            <a:avLst/>
          </a:prstGeom>
        </p:spPr>
      </p:pic>
    </p:spTree>
    <p:extLst>
      <p:ext uri="{BB962C8B-B14F-4D97-AF65-F5344CB8AC3E}">
        <p14:creationId xmlns:p14="http://schemas.microsoft.com/office/powerpoint/2010/main" val="3591632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913086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498789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466302"/>
            <a:ext cx="5249526" cy="1130053"/>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95915" y="1961463"/>
            <a:ext cx="5249526" cy="1293282"/>
          </a:xfrm>
        </p:spPr>
        <p:txBody>
          <a:bodyPr/>
          <a:lstStyle>
            <a:lvl1pPr>
              <a:spcBef>
                <a:spcPts val="816"/>
              </a:spcBef>
              <a:defRPr sz="2040"/>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218238" y="0"/>
            <a:ext cx="6218238" cy="439479"/>
          </a:xfrm>
        </p:spPr>
        <p:txBody>
          <a:bodyPr/>
          <a:lstStyle/>
          <a:p>
            <a:endParaRPr lang="en-US"/>
          </a:p>
        </p:txBody>
      </p:sp>
    </p:spTree>
    <p:extLst>
      <p:ext uri="{BB962C8B-B14F-4D97-AF65-F5344CB8AC3E}">
        <p14:creationId xmlns:p14="http://schemas.microsoft.com/office/powerpoint/2010/main" val="114591807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21823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00059" y="2932236"/>
            <a:ext cx="5249526" cy="1130053"/>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7017726" y="2850622"/>
            <a:ext cx="4709132" cy="1293282"/>
          </a:xfrm>
        </p:spPr>
        <p:txBody>
          <a:bodyPr anchor="ctr"/>
          <a:lstStyle>
            <a:lvl1pPr marL="408011" indent="-408011">
              <a:spcBef>
                <a:spcPts val="1836"/>
              </a:spcBef>
              <a:defRPr sz="2040">
                <a:latin typeface="+mn-lt"/>
              </a:defRPr>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657452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24256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39097" y="711544"/>
            <a:ext cx="3728101" cy="1130053"/>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207830" y="629930"/>
            <a:ext cx="4709132" cy="1293282"/>
          </a:xfrm>
        </p:spPr>
        <p:txBody>
          <a:bodyPr anchor="ctr"/>
          <a:lstStyle>
            <a:lvl1pPr marL="408011" indent="-408011">
              <a:spcBef>
                <a:spcPts val="1836"/>
              </a:spcBef>
              <a:defRPr sz="2040">
                <a:latin typeface="+mn-lt"/>
              </a:defRPr>
            </a:lvl1pPr>
            <a:lvl2pPr>
              <a:defRPr sz="1632"/>
            </a:lvl2pPr>
            <a:lvl3pPr>
              <a:defRPr sz="1224"/>
            </a:lvl3pPr>
            <a:lvl4pPr>
              <a:defRPr sz="1122"/>
            </a:lvl4pPr>
            <a:lvl5pPr>
              <a:defRPr sz="112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448121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49106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635152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5" name="MSIPCMContentMarking" descr="{&quot;HashCode&quot;:-1634785317,&quot;Placement&quot;:&quot;Footer&quot;}">
            <a:extLst>
              <a:ext uri="{FF2B5EF4-FFF2-40B4-BE49-F238E27FC236}">
                <a16:creationId xmlns:a16="http://schemas.microsoft.com/office/drawing/2014/main" id="{B49E8FB0-2396-436F-9076-12D7C27B1477}"/>
              </a:ext>
            </a:extLst>
          </p:cNvPr>
          <p:cNvSpPr txBox="1"/>
          <p:nvPr userDrawn="1"/>
        </p:nvSpPr>
        <p:spPr>
          <a:xfrm>
            <a:off x="0" y="6732181"/>
            <a:ext cx="212385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3766248567"/>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56" r:id="rId7"/>
    <p:sldLayoutId id="2147484840"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850" r:id="rId18"/>
    <p:sldLayoutId id="2147484851" r:id="rId19"/>
    <p:sldLayoutId id="2147484852" r:id="rId20"/>
    <p:sldLayoutId id="2147484853" r:id="rId21"/>
    <p:sldLayoutId id="2147484854" r:id="rId22"/>
    <p:sldLayoutId id="2147484855" r:id="rId2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03.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8.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10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72.xml"/><Relationship Id="rId1" Type="http://schemas.openxmlformats.org/officeDocument/2006/relationships/slideLayout" Target="../slideLayouts/slideLayout1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image" Target="../media/image110.png"/></Relationships>
</file>

<file path=ppt/slides/_rels/slide106.xml.rels><?xml version="1.0" encoding="UTF-8" standalone="yes"?>
<Relationships xmlns="http://schemas.openxmlformats.org/package/2006/relationships"><Relationship Id="rId3" Type="http://schemas.openxmlformats.org/officeDocument/2006/relationships/hyperlink" Target="https://docs.microsoft.com/en-us/sql/t-sql/queries/at-time-zone-transact-sql?view=sql-server-2017" TargetMode="External"/><Relationship Id="rId2" Type="http://schemas.openxmlformats.org/officeDocument/2006/relationships/hyperlink" Target="https://docs.microsoft.com/en-us/azure/sql-database/sql-database-connectivity-issues" TargetMode="External"/><Relationship Id="rId1" Type="http://schemas.openxmlformats.org/officeDocument/2006/relationships/slideLayout" Target="../slideLayouts/slideLayout7.xml"/><Relationship Id="rId4" Type="http://schemas.openxmlformats.org/officeDocument/2006/relationships/hyperlink" Target="https://docs.microsoft.com/en-us/azure/sql-database/sql-database-read-scale-out"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11.xml"/><Relationship Id="rId4" Type="http://schemas.openxmlformats.org/officeDocument/2006/relationships/image" Target="../media/image112.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5.xml"/><Relationship Id="rId1" Type="http://schemas.openxmlformats.org/officeDocument/2006/relationships/slideLayout" Target="../slideLayouts/slideLayout19.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11.xml.rels><?xml version="1.0" encoding="UTF-8" standalone="yes"?>
<Relationships xmlns="http://schemas.openxmlformats.org/package/2006/relationships"><Relationship Id="rId3" Type="http://schemas.openxmlformats.org/officeDocument/2006/relationships/hyperlink" Target="https://na01.safelinks.protection.outlook.com/?url=http://tinyurl.com/yddv2yfg&amp;data=02|01|colinmu@microsoft.com|59577df1cb6b4b089de208d65921142d|72f988bf86f141af91ab2d7cd011db47|1|0|636794395938064115&amp;sdata=5njxW2YwpNpwVHhLJ4YcBGcj11zZG3qWy9wcD6ESXpw%3D&amp;reserved=0" TargetMode="External"/><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1.xml"/><Relationship Id="rId5" Type="http://schemas.openxmlformats.org/officeDocument/2006/relationships/image" Target="../media/image116.png"/><Relationship Id="rId4" Type="http://schemas.openxmlformats.org/officeDocument/2006/relationships/image" Target="../media/image115.png"/></Relationships>
</file>

<file path=ppt/slides/_rels/slide113.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11.xml"/><Relationship Id="rId6" Type="http://schemas.openxmlformats.org/officeDocument/2006/relationships/image" Target="../media/image121.png"/><Relationship Id="rId11" Type="http://schemas.openxmlformats.org/officeDocument/2006/relationships/image" Target="../media/image125.png"/><Relationship Id="rId5" Type="http://schemas.openxmlformats.org/officeDocument/2006/relationships/image" Target="../media/image120.png"/><Relationship Id="rId10" Type="http://schemas.openxmlformats.org/officeDocument/2006/relationships/image" Target="../media/image70.png"/><Relationship Id="rId4" Type="http://schemas.openxmlformats.org/officeDocument/2006/relationships/image" Target="../media/image119.png"/><Relationship Id="rId9" Type="http://schemas.openxmlformats.org/officeDocument/2006/relationships/image" Target="../media/image124.png"/></Relationships>
</file>

<file path=ppt/slides/_rels/slide114.xml.rels><?xml version="1.0" encoding="UTF-8" standalone="yes"?>
<Relationships xmlns="http://schemas.openxmlformats.org/package/2006/relationships"><Relationship Id="rId8" Type="http://schemas.openxmlformats.org/officeDocument/2006/relationships/hyperlink" Target="https://na01.safelinks.protection.outlook.com/?url=https://azure.microsoft.com/en-us/resources/videos/mysql-migrate-vid/&amp;data=02|01||8ad314eb0c6349867c9d08d62257059c|72f988bf86f141af91ab2d7cd011db47|1|0|636734154891170523&amp;sdata=yhm4WghK1JzllwpZK0obL3La95Ixdt%2BygrUnqBt6YYQ%3D&amp;reserved=0" TargetMode="External"/><Relationship Id="rId13" Type="http://schemas.openxmlformats.org/officeDocument/2006/relationships/hyperlink" Target="http://migration/Pages/SearchPartners.aspx" TargetMode="External"/><Relationship Id="rId3" Type="http://schemas.openxmlformats.org/officeDocument/2006/relationships/hyperlink" Target="https://aka.ms/dms-preview" TargetMode="External"/><Relationship Id="rId7" Type="http://schemas.openxmlformats.org/officeDocument/2006/relationships/hyperlink" Target="https://na01.safelinks.protection.outlook.com/?url=https://azure.microsoft.com/en-us/resources/videos/online-migrations-using-azure-dms/&amp;data=02|01||8ad314eb0c6349867c9d08d62257059c|72f988bf86f141af91ab2d7cd011db47|1|0|636734154891160515&amp;sdata=ToNVmILkFfCFibQS8ti4gNGHYZndNmCX1s1/rTnAaGg%3D&amp;reserved=0" TargetMode="External"/><Relationship Id="rId12" Type="http://schemas.openxmlformats.org/officeDocument/2006/relationships/hyperlink" Target="https://www.microsoft.com/en-us/download/details.aspx?id=54090" TargetMode="External"/><Relationship Id="rId2" Type="http://schemas.openxmlformats.org/officeDocument/2006/relationships/hyperlink" Target="https://azure.microsoft.com/services/database-migration/" TargetMode="External"/><Relationship Id="rId1" Type="http://schemas.openxmlformats.org/officeDocument/2006/relationships/slideLayout" Target="../slideLayouts/slideLayout11.xml"/><Relationship Id="rId6" Type="http://schemas.openxmlformats.org/officeDocument/2006/relationships/hyperlink" Target="https://channel9.msdn.com/Events/Build/2017/P4008" TargetMode="External"/><Relationship Id="rId11" Type="http://schemas.openxmlformats.org/officeDocument/2006/relationships/hyperlink" Target="https://blogs.msdn.microsoft.com/datamigration/dma/" TargetMode="External"/><Relationship Id="rId5" Type="http://schemas.openxmlformats.org/officeDocument/2006/relationships/hyperlink" Target="https://channel9.msdn.com/Events/Build/2017/P4182" TargetMode="External"/><Relationship Id="rId10" Type="http://schemas.openxmlformats.org/officeDocument/2006/relationships/hyperlink" Target="https://docs.microsoft.com/en-us/sql/ssma/sql-server-migration-assistant" TargetMode="External"/><Relationship Id="rId4" Type="http://schemas.openxmlformats.org/officeDocument/2006/relationships/hyperlink" Target="mailto:dmsfeedback@microsoft.com" TargetMode="External"/><Relationship Id="rId9" Type="http://schemas.openxmlformats.org/officeDocument/2006/relationships/hyperlink" Target="http://datamigration.microsoft.com/" TargetMode="External"/><Relationship Id="rId14" Type="http://schemas.openxmlformats.org/officeDocument/2006/relationships/hyperlink" Target="https://blogs.msdn.microsoft.com/datamigration/"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azure.microsoft.com/en-us/resources/choosing-your-database-migration-path-to-azure/en-us/" TargetMode="Externa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png"/><Relationship Id="rId1" Type="http://schemas.openxmlformats.org/officeDocument/2006/relationships/slideLayout" Target="../slideLayouts/slideLayout11.xml"/><Relationship Id="rId5" Type="http://schemas.openxmlformats.org/officeDocument/2006/relationships/image" Target="../media/image129.png"/><Relationship Id="rId4" Type="http://schemas.openxmlformats.org/officeDocument/2006/relationships/image" Target="../media/image128.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9.xml"/><Relationship Id="rId1" Type="http://schemas.openxmlformats.org/officeDocument/2006/relationships/slideLayout" Target="../slideLayouts/slideLayout19.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21.xml.rels><?xml version="1.0" encoding="UTF-8" standalone="yes"?>
<Relationships xmlns="http://schemas.openxmlformats.org/package/2006/relationships"><Relationship Id="rId3" Type="http://schemas.openxmlformats.org/officeDocument/2006/relationships/hyperlink" Target="https://na01.safelinks.protection.outlook.com/?url=http://tinyurl.com/yddv2yfg&amp;data=02|01|colinmu@microsoft.com|59577df1cb6b4b089de208d65921142d|72f988bf86f141af91ab2d7cd011db47|1|0|636794395938064115&amp;sdata=5njxW2YwpNpwVHhLJ4YcBGcj11zZG3qWy9wcD6ESXpw%3D&amp;reserved=0" TargetMode="External"/><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0.png"/></Relationships>
</file>

<file path=ppt/slides/_rels/slide1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8" Type="http://schemas.openxmlformats.org/officeDocument/2006/relationships/hyperlink" Target="https://na01.safelinks.protection.outlook.com/?url=https://docs.microsoft.com/en-us/azure/sql-database/sql-database-managed-instance-custom-dns&amp;data=02|01|bonova@microsoft.com|0ba6bc8aeab84c6d877708d5a9b03d3b|72f988bf86f141af91ab2d7cd011db47|1|0|636601496772853792&amp;sdata=4vdi/a5J8xF9JgS4yGoBe%2BqJF%2BEky64CB5lQXBIgRY8%3D&amp;reserved=0" TargetMode="External"/><Relationship Id="rId13" Type="http://schemas.openxmlformats.org/officeDocument/2006/relationships/hyperlink" Target="https://na01.safelinks.protection.outlook.com/?url=https://docs.microsoft.com/en-us/azure/azure-supportability/how-to-create-azure-support-request&amp;data=02|01|bonova@microsoft.com|0ba6bc8aeab84c6d877708d5a9b03d3b|72f988bf86f141af91ab2d7cd011db47|1|0|636601496772883821&amp;sdata=xBn0lAfRbBWz7s9n6g3yp6IlvQJ5TIaL5/a29pSu/DA%3D&amp;reserved=0" TargetMode="External"/><Relationship Id="rId3" Type="http://schemas.openxmlformats.org/officeDocument/2006/relationships/hyperlink" Target="https://na01.safelinks.protection.outlook.com/?url=https://azure.microsoft.com/en-us/pricing/hybrid-benefit/#sql-ahb-calculator&amp;data=02|01|bonova@microsoft.com|0ba6bc8aeab84c6d877708d5a9b03d3b|72f988bf86f141af91ab2d7cd011db47|1|0|636601496772833780&amp;sdata=PYB7yi4kR3ASuJ7rbab85JnEEGogKdRj888CPqOjmJY%3D&amp;reserved=0" TargetMode="External"/><Relationship Id="rId7" Type="http://schemas.openxmlformats.org/officeDocument/2006/relationships/hyperlink" Target="https://na01.safelinks.protection.outlook.com/?url=https://docs.microsoft.com/en-us/azure/sql-database/sql-database-managed-instance-vnet-configuration&amp;data=02|01|bonova@microsoft.com|0ba6bc8aeab84c6d877708d5a9b03d3b|72f988bf86f141af91ab2d7cd011db47|1|0|636601496772853792&amp;sdata=TcgMGT9ypWGiWDTMBPXVv1J5d79DlpGZPxGWthH/FbE%3D&amp;reserved=0" TargetMode="External"/><Relationship Id="rId12" Type="http://schemas.openxmlformats.org/officeDocument/2006/relationships/hyperlink" Target="https://na01.safelinks.protection.outlook.com/?url=https://azure.microsoft.com/en-us/support/plans/&amp;data=02|01|bonova@microsoft.com|0ba6bc8aeab84c6d877708d5a9b03d3b|72f988bf86f141af91ab2d7cd011db47|1|0|636601496772873809&amp;sdata=oEc02rHxMH9AoogNcZu0t2ri%2BEwEOhJDRPt5e1JTV9U%3D&amp;reserved=0" TargetMode="External"/><Relationship Id="rId2" Type="http://schemas.openxmlformats.org/officeDocument/2006/relationships/hyperlink" Target="https://na01.safelinks.protection.outlook.com/?url=https://azure.microsoft.com/en-us/pricing/details/sql-database/managed/&amp;data=02|01|bonova@microsoft.com|0ba6bc8aeab84c6d877708d5a9b03d3b|72f988bf86f141af91ab2d7cd011db47|1|0|636601496772823772&amp;sdata=Xeae5n0rTG31e7Je672jRX13Mik4aE%2BUsYJKNk0dj6U%3D&amp;reserved=0" TargetMode="External"/><Relationship Id="rId1" Type="http://schemas.openxmlformats.org/officeDocument/2006/relationships/slideLayout" Target="../slideLayouts/slideLayout11.xml"/><Relationship Id="rId6" Type="http://schemas.openxmlformats.org/officeDocument/2006/relationships/hyperlink" Target="https://na01.safelinks.protection.outlook.com/?url=https://docs.microsoft.com/en-us/azure/sql-database/sql-database-managed-instance-tutorial-portal&amp;data=02|01|bonova@microsoft.com|0ba6bc8aeab84c6d877708d5a9b03d3b|72f988bf86f141af91ab2d7cd011db47|1|0|636601496772843784&amp;sdata=qFFLvvR4FzhfjN2GKMP7a0mLNXF9b7yWkWtiAC%2BzYwc%3D&amp;reserved=0" TargetMode="External"/><Relationship Id="rId11" Type="http://schemas.openxmlformats.org/officeDocument/2006/relationships/hyperlink" Target="https://docs.microsoft.com/en-us/azure/sql-database/sql-database-managed-instance-resource-limits" TargetMode="External"/><Relationship Id="rId5"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 Id="rId10" Type="http://schemas.openxmlformats.org/officeDocument/2006/relationships/hyperlink" Target="https://na01.safelinks.protection.outlook.com/?url=https://docs.microsoft.com/en-us/azure/sql-database/sql-database-managed-instance-migrate&amp;data=02|01|bonova@microsoft.com|0ba6bc8aeab84c6d877708d5a9b03d3b|72f988bf86f141af91ab2d7cd011db47|1|0|636601496772873809&amp;sdata=CImsT9AazBGMyPaANsgNw9tbPXAcTo7atSwh0K7Vvmk%3D&amp;reserved=0" TargetMode="External"/><Relationship Id="rId4" Type="http://schemas.openxmlformats.org/officeDocument/2006/relationships/hyperlink" Target="https://na01.safelinks.protection.outlook.com/?url=https://docs.microsoft.com/en-us/azure/sql-database/sql-database-features&amp;data=02|01|bonova@microsoft.com|0ba6bc8aeab84c6d877708d5a9b03d3b|72f988bf86f141af91ab2d7cd011db47|1|0|636601496772833780&amp;sdata=BkpwXZC1LAwYSGg%2BBEK07pj9ro0fl9nGHdJ2Jl6ZmxY%3D&amp;reserved=0" TargetMode="External"/><Relationship Id="rId9" Type="http://schemas.openxmlformats.org/officeDocument/2006/relationships/hyperlink" Target="https://na01.safelinks.protection.outlook.com/?url=https://docs.microsoft.com/en-us/azure/sql-database/sql-database-managed-instance-connect-app&amp;data=02|01|bonova@microsoft.com|0ba6bc8aeab84c6d877708d5a9b03d3b|72f988bf86f141af91ab2d7cd011db47|1|0|636601496772863801&amp;sdata=OOXntH8k3Lhx1GM5ciGGzFSlPvfVHgbcM4h2qUMOVY0%3D&amp;reserved=0"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8" Type="http://schemas.openxmlformats.org/officeDocument/2006/relationships/hyperlink" Target="https://blogs.msdn.microsoft.com/sqlcat/2018/05/04/azure-sql-db-managed-instance-sp_readmierrorlog/" TargetMode="External"/><Relationship Id="rId13" Type="http://schemas.openxmlformats.org/officeDocument/2006/relationships/hyperlink" Target="https://blogs.msdn.microsoft.com/sqlreleaseservices/public-preview-azure-sql-database-managed-instance-management-pack/" TargetMode="External"/><Relationship Id="rId3" Type="http://schemas.openxmlformats.org/officeDocument/2006/relationships/hyperlink" Target="https://blogs.msdn.microsoft.com/sqlserverstorageengine/2018/05/15/creating-azure-sql-managed-instance-using-arm-templates/" TargetMode="External"/><Relationship Id="rId7" Type="http://schemas.openxmlformats.org/officeDocument/2006/relationships/hyperlink" Target="https://blogs.msdn.microsoft.com/sqlcat/2018/07/20/storage-performance-best-practices-and-considerations-for-azure-sql-db-managed-instance-general-purpose/" TargetMode="External"/><Relationship Id="rId12" Type="http://schemas.openxmlformats.org/officeDocument/2006/relationships/hyperlink" Target="https://na01.safelinks.protection.outlook.com/?url=https://blogs.msdn.microsoft.com/sqlserverstorageengine/2018/08/31/sending-emails-in-azure-sql-managed-instance/&amp;data=02|01|colinmu@microsoft.com|3a4fc0cce7c04f67b0a908d6338873f5|72f988bf86f141af91ab2d7cd011db47|1|0|636753058484138981&amp;sdata=yasrBwffl1f77sXZJN5UgoZh4ifWu15Tcn1%2BHjoJLY4%3D&amp;reserved=0" TargetMode="External"/><Relationship Id="rId2" Type="http://schemas.openxmlformats.org/officeDocument/2006/relationships/hyperlink" Target="https://docs.microsoft.com/en-us/azure/templates/microsoft.sql/managedinstances" TargetMode="External"/><Relationship Id="rId1" Type="http://schemas.openxmlformats.org/officeDocument/2006/relationships/slideLayout" Target="../slideLayouts/slideLayout11.xml"/><Relationship Id="rId6" Type="http://schemas.openxmlformats.org/officeDocument/2006/relationships/hyperlink" Target="https://blogs.msdn.microsoft.com/sqlcat/2018/05/04/cpu-and-memory-allocation-on-azure-sql-database-managed-instance/" TargetMode="External"/><Relationship Id="rId11" Type="http://schemas.openxmlformats.org/officeDocument/2006/relationships/hyperlink" Target="https://na01.safelinks.protection.outlook.com/?url=https://www.influxdata.com/time-series-platform/telegraf/&amp;data=02|01|colinmu@microsoft.com|3a4fc0cce7c04f67b0a908d6338873f5|72f988bf86f141af91ab2d7cd011db47|1|0|636753058484138981&amp;sdata=VUMoscSrNwKTBhI8cRM92y4WhB84RLm/Y0seb44M6LQ%3D&amp;reserved=0" TargetMode="External"/><Relationship Id="rId5" Type="http://schemas.openxmlformats.org/officeDocument/2006/relationships/hyperlink" Target="https://blogs.msdn.microsoft.com/sqlserverstorageengine/2018/06/07/cross-instance-point-in-time-restore-in-azure-sql-database-managed-instance/" TargetMode="External"/><Relationship Id="rId10" Type="http://schemas.openxmlformats.org/officeDocument/2006/relationships/hyperlink" Target="https://na01.safelinks.protection.outlook.com/?url=https://blogs.msdn.microsoft.com/sqlcat/2018/09/26/real-time-performance-monitoring-for-azure-sql-database-managed-instance/&amp;data=02|01|colinmu@microsoft.com|3a4fc0cce7c04f67b0a908d6338873f5|72f988bf86f141af91ab2d7cd011db47|1|0|636753058484138981&amp;sdata=8HEpoF/9JeKkxb0RCPDXSowWNuspZlXTuG2wUyvPfKU%3D&amp;reserved=0" TargetMode="External"/><Relationship Id="rId4" Type="http://schemas.openxmlformats.org/officeDocument/2006/relationships/hyperlink" Target="https://blogs.msdn.microsoft.com/sqlserverstorageengine/2018/05/31/change-size-azure-sql-managed-instance-using-powershell/" TargetMode="External"/><Relationship Id="rId9" Type="http://schemas.openxmlformats.org/officeDocument/2006/relationships/hyperlink" Target="https://github.com/dimitri-furman/managed-instance/tree/master/sp_readmierrorlog"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s://azure.microsoft.com/en-us/blog/new-options-to-modernize-your-application-with-azure-sql-database/" TargetMode="External"/><Relationship Id="rId2" Type="http://schemas.openxmlformats.org/officeDocument/2006/relationships/notesSlide" Target="../notesSlides/notesSlide84.xml"/><Relationship Id="rId1" Type="http://schemas.openxmlformats.org/officeDocument/2006/relationships/slideLayout" Target="../slideLayouts/slideLayout19.xml"/><Relationship Id="rId6" Type="http://schemas.openxmlformats.org/officeDocument/2006/relationships/hyperlink" Target="https://aka.ms/sqlmidocs" TargetMode="External"/><Relationship Id="rId5" Type="http://schemas.openxmlformats.org/officeDocument/2006/relationships/hyperlink" Target="https://azure.microsoft.com/en-us/resources/choosing-your-database-migration-path-to-azure/en-us/" TargetMode="External"/><Relationship Id="rId4" Type="http://schemas.openxmlformats.org/officeDocument/2006/relationships/hyperlink" Target="https://azure.microsoft.com/en-us/blog/azure-database-migration-service-announcement-at-build/" TargetMode="Externa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ka.ms/ForresterTEI_SQLDB_ManagedInstance" TargetMode="External"/><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chart" Target="../charts/char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23.xml"/><Relationship Id="rId7" Type="http://schemas.openxmlformats.org/officeDocument/2006/relationships/image" Target="../media/image9.emf"/><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11.emf"/><Relationship Id="rId5" Type="http://schemas.openxmlformats.org/officeDocument/2006/relationships/image" Target="../media/image8.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0.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27.xml"/><Relationship Id="rId7" Type="http://schemas.openxmlformats.org/officeDocument/2006/relationships/image" Target="../media/image9.emf"/><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1.emf"/><Relationship Id="rId5" Type="http://schemas.openxmlformats.org/officeDocument/2006/relationships/image" Target="../media/image8.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0.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33.xml"/><Relationship Id="rId7" Type="http://schemas.openxmlformats.org/officeDocument/2006/relationships/image" Target="../media/image9.emf"/><Relationship Id="rId2" Type="http://schemas.openxmlformats.org/officeDocument/2006/relationships/slideLayout" Target="../slideLayouts/slideLayout18.xml"/><Relationship Id="rId1" Type="http://schemas.openxmlformats.org/officeDocument/2006/relationships/vmlDrawing" Target="../drawings/vmlDrawing3.vml"/><Relationship Id="rId6" Type="http://schemas.openxmlformats.org/officeDocument/2006/relationships/oleObject" Target="../embeddings/oleObject3.bin"/><Relationship Id="rId11" Type="http://schemas.openxmlformats.org/officeDocument/2006/relationships/image" Target="../media/image11.emf"/><Relationship Id="rId5" Type="http://schemas.openxmlformats.org/officeDocument/2006/relationships/image" Target="../media/image8.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0.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36.xml"/><Relationship Id="rId7" Type="http://schemas.openxmlformats.org/officeDocument/2006/relationships/image" Target="../media/image9.emf"/><Relationship Id="rId2" Type="http://schemas.openxmlformats.org/officeDocument/2006/relationships/slideLayout" Target="../slideLayouts/slideLayout18.xml"/><Relationship Id="rId1" Type="http://schemas.openxmlformats.org/officeDocument/2006/relationships/vmlDrawing" Target="../drawings/vmlDrawing4.vml"/><Relationship Id="rId6" Type="http://schemas.openxmlformats.org/officeDocument/2006/relationships/oleObject" Target="../embeddings/oleObject3.bin"/><Relationship Id="rId11" Type="http://schemas.openxmlformats.org/officeDocument/2006/relationships/image" Target="../media/image11.emf"/><Relationship Id="rId5" Type="http://schemas.openxmlformats.org/officeDocument/2006/relationships/image" Target="../media/image8.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0.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www.microsoft.com/handsonlabs/instructorledlabs" TargetMode="External"/><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hyperlink" Target="https://www.microsoft.com/handsonlabs/selfpacedlabs"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hyperlink" Target="https://na01.safelinks.protection.outlook.com/?url=http://tinyurl.com/yddv2yfg&amp;data=02|01|colinmu@microsoft.com|59577df1cb6b4b089de208d65921142d|72f988bf86f141af91ab2d7cd011db47|1|0|636794395938064115&amp;sdata=5njxW2YwpNpwVHhLJ4YcBGcj11zZG3qWy9wcD6ESXpw%3D&amp;reserved=0" TargetMode="External"/><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docs.microsoft.com/en-us/azure/sql-database/sql-database-managed-instance-get-started" TargetMode="External"/></Relationships>
</file>

<file path=ppt/slides/_rels/slide47.xml.rels><?xml version="1.0" encoding="UTF-8" standalone="yes"?>
<Relationships xmlns="http://schemas.openxmlformats.org/package/2006/relationships"><Relationship Id="rId2" Type="http://schemas.openxmlformats.org/officeDocument/2006/relationships/hyperlink" Target="https://docs.microsoft.com/en-us/sql/ssms/download-sql-server-management-studio-ssms?view=sql-server-2017" TargetMode="Externa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vnet-configuration" TargetMode="External"/><Relationship Id="rId2" Type="http://schemas.openxmlformats.org/officeDocument/2006/relationships/hyperlink" Target="https://docs.microsoft.com/en-us/azure/sql-database/sql-database-managed-instance-create-tutorial-portal" TargetMode="External"/><Relationship Id="rId1" Type="http://schemas.openxmlformats.org/officeDocument/2006/relationships/slideLayout" Target="../slideLayouts/slideLayout11.xml"/><Relationship Id="rId5" Type="http://schemas.openxmlformats.org/officeDocument/2006/relationships/hyperlink" Target="https://blogs.msdn.microsoft.com/sqlserverstorageengine/2018/05/15/creating-azure-sql-managed-instance-using-arm-templates/" TargetMode="External"/><Relationship Id="rId4" Type="http://schemas.openxmlformats.org/officeDocument/2006/relationships/hyperlink" Target="https://blogs.msdn.microsoft.com/sqlserverstorageengine/2018/07/02/deploy-azure-sql-managed-instance-network-environment-using-arm/"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chart" Target="../charts/chart4.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emf"/><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s>
</file>

<file path=ppt/slides/_rels/slide5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S6qHjpNbdAhVPCDQIHXqrAGIQjRx6BAgBEAU&amp;url=https://azure.microsoft.com/en-us/services/app-service/&amp;psig=AOvVaw029YkMhb-_Env32IgyxzbZ&amp;ust=1537969439393685" TargetMode="External"/><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vnet-configuration#requirements" TargetMode="External"/><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37.png"/></Relationships>
</file>

<file path=ppt/slides/_rels/slide6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8.png"/><Relationship Id="rId7"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3.png"/><Relationship Id="rId4" Type="http://schemas.openxmlformats.org/officeDocument/2006/relationships/image" Target="../media/image26.png"/><Relationship Id="rId9" Type="http://schemas.openxmlformats.org/officeDocument/2006/relationships/image" Target="../media/image52.png"/></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png"/><Relationship Id="rId7" Type="http://schemas.openxmlformats.org/officeDocument/2006/relationships/image" Target="../media/image58.emf"/><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57.png"/><Relationship Id="rId11" Type="http://schemas.openxmlformats.org/officeDocument/2006/relationships/image" Target="../media/image62.emf"/><Relationship Id="rId5" Type="http://schemas.openxmlformats.org/officeDocument/2006/relationships/image" Target="../media/image56.emf"/><Relationship Id="rId10" Type="http://schemas.openxmlformats.org/officeDocument/2006/relationships/image" Target="../media/image61.emf"/><Relationship Id="rId4" Type="http://schemas.openxmlformats.org/officeDocument/2006/relationships/image" Target="../media/image55.svg"/><Relationship Id="rId9" Type="http://schemas.openxmlformats.org/officeDocument/2006/relationships/image" Target="../media/image60.png"/></Relationships>
</file>

<file path=ppt/slides/_rels/slide75.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performance#premium-storage-disk-sizes"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hyperlink" Target="https://docs.microsoft.com/en-us/azure/service-fabric/service-fabric-overview"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docs.microsoft.com/en-us/azure/sql-database/sql-database-in-memory"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hyperlink" Target="https://docs.microsoft.com/en-us/azure/service-fabric/service-fabric-overview" TargetMode="External"/><Relationship Id="rId5" Type="http://schemas.openxmlformats.org/officeDocument/2006/relationships/hyperlink" Target="https://docs.microsoft.com/sql/database-engine/availability-groups/windows/always-on-availability-groups-sql-server" TargetMode="External"/><Relationship Id="rId4" Type="http://schemas.openxmlformats.org/officeDocument/2006/relationships/hyperlink" Target="https://docs.microsoft.com/en-us/azure/sql-database/sql-database-read-scale-out"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hyperlink" Target="https://docs.microsoft.com/en-us/sql/t-sql/queries/at-time-zone-transact-sql?view=sql-server-2017"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hyperlink" Target="https://docs.microsoft.com/en-us/azure/operations-management-suite/operations-management-suite-overview"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8.xml"/><Relationship Id="rId4" Type="http://schemas.openxmlformats.org/officeDocument/2006/relationships/image" Target="../media/image65.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hyperlink" Target="https://docs.microsoft.com/en-us/azure/operations-management-suite/operations-management-suite-overview" TargetMode="External"/><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10.xml"/><Relationship Id="rId4" Type="http://schemas.openxmlformats.org/officeDocument/2006/relationships/hyperlink" Target="https://azure.microsoft.com/en-us/migration/"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oleObject" Target="../embeddings/oleObject7.bin"/><Relationship Id="rId18" Type="http://schemas.openxmlformats.org/officeDocument/2006/relationships/image" Target="../media/image80.svg"/><Relationship Id="rId26" Type="http://schemas.openxmlformats.org/officeDocument/2006/relationships/image" Target="../media/image86.png"/><Relationship Id="rId3" Type="http://schemas.openxmlformats.org/officeDocument/2006/relationships/notesSlide" Target="../notesSlides/notesSlide69.xml"/><Relationship Id="rId21" Type="http://schemas.openxmlformats.org/officeDocument/2006/relationships/oleObject" Target="../embeddings/oleObject8.bin"/><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79.png"/><Relationship Id="rId25" Type="http://schemas.openxmlformats.org/officeDocument/2006/relationships/image" Target="../media/image85.jpeg"/><Relationship Id="rId2" Type="http://schemas.openxmlformats.org/officeDocument/2006/relationships/slideLayout" Target="../slideLayouts/slideLayout11.xml"/><Relationship Id="rId16" Type="http://schemas.openxmlformats.org/officeDocument/2006/relationships/image" Target="../media/image78.svg"/><Relationship Id="rId20" Type="http://schemas.openxmlformats.org/officeDocument/2006/relationships/image" Target="../media/image82.svg"/><Relationship Id="rId29" Type="http://schemas.openxmlformats.org/officeDocument/2006/relationships/image" Target="../media/image89.png"/><Relationship Id="rId1" Type="http://schemas.openxmlformats.org/officeDocument/2006/relationships/vmlDrawing" Target="../drawings/vmlDrawing5.v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4.png"/><Relationship Id="rId32" Type="http://schemas.openxmlformats.org/officeDocument/2006/relationships/image" Target="../media/image92.png"/><Relationship Id="rId5" Type="http://schemas.openxmlformats.org/officeDocument/2006/relationships/image" Target="../media/image67.wmf"/><Relationship Id="rId15" Type="http://schemas.openxmlformats.org/officeDocument/2006/relationships/image" Target="../media/image77.png"/><Relationship Id="rId23" Type="http://schemas.openxmlformats.org/officeDocument/2006/relationships/image" Target="../media/image83.png"/><Relationship Id="rId28" Type="http://schemas.openxmlformats.org/officeDocument/2006/relationships/image" Target="../media/image88.png"/><Relationship Id="rId10" Type="http://schemas.openxmlformats.org/officeDocument/2006/relationships/image" Target="../media/image74.png"/><Relationship Id="rId19" Type="http://schemas.openxmlformats.org/officeDocument/2006/relationships/image" Target="../media/image81.png"/><Relationship Id="rId31" Type="http://schemas.openxmlformats.org/officeDocument/2006/relationships/image" Target="../media/image91.jpeg"/><Relationship Id="rId4" Type="http://schemas.openxmlformats.org/officeDocument/2006/relationships/oleObject" Target="../embeddings/oleObject6.bin"/><Relationship Id="rId9" Type="http://schemas.openxmlformats.org/officeDocument/2006/relationships/image" Target="../media/image73.png"/><Relationship Id="rId14" Type="http://schemas.openxmlformats.org/officeDocument/2006/relationships/image" Target="../media/image68.wmf"/><Relationship Id="rId22" Type="http://schemas.openxmlformats.org/officeDocument/2006/relationships/image" Target="../media/image69.wmf"/><Relationship Id="rId27" Type="http://schemas.openxmlformats.org/officeDocument/2006/relationships/image" Target="../media/image87.png"/><Relationship Id="rId30"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2" name="Line 3" title="Line separating Speaker and Audience sections"/>
          <p:cNvSpPr>
            <a:spLocks noChangeShapeType="1"/>
          </p:cNvSpPr>
          <p:nvPr/>
        </p:nvSpPr>
        <p:spPr bwMode="white">
          <a:xfrm>
            <a:off x="313455" y="1707812"/>
            <a:ext cx="8942179" cy="0"/>
          </a:xfrm>
          <a:prstGeom prst="line">
            <a:avLst/>
          </a:prstGeom>
          <a:noFill/>
          <a:ln w="12700">
            <a:solidFill>
              <a:srgbClr val="505050"/>
            </a:solidFill>
            <a:round/>
            <a:headEnd type="none" w="sm" len="sm"/>
            <a:tailEnd type="none" w="sm" len="sm"/>
          </a:ln>
        </p:spPr>
        <p:txBody>
          <a:bodyPr lIns="93131" tIns="46560" rIns="93131" bIns="46560"/>
          <a:lstStyle/>
          <a:p>
            <a:pPr defTabSz="931254" fontAlgn="base">
              <a:spcBef>
                <a:spcPct val="0"/>
              </a:spcBef>
              <a:spcAft>
                <a:spcPct val="0"/>
              </a:spcAft>
              <a:defRPr/>
            </a:pPr>
            <a:endParaRPr lang="en-US" sz="1071">
              <a:solidFill>
                <a:srgbClr val="FFFFFF"/>
              </a:solidFill>
              <a:effectLst>
                <a:outerShdw blurRad="38100" dist="38100" dir="2700000" algn="tl">
                  <a:srgbClr val="000000">
                    <a:alpha val="43137"/>
                  </a:srgbClr>
                </a:outerShdw>
              </a:effectLst>
              <a:latin typeface="Segoe UI" pitchFamily="34" charset="0"/>
              <a:ea typeface="ＭＳ Ｐゴシック" pitchFamily="84" charset="-128"/>
              <a:cs typeface="Segoe UI" pitchFamily="34" charset="0"/>
            </a:endParaRPr>
          </a:p>
        </p:txBody>
      </p:sp>
      <p:sp>
        <p:nvSpPr>
          <p:cNvPr id="43" name="Line 6" title="Line separating Speaker and Audience sections"/>
          <p:cNvSpPr>
            <a:spLocks noChangeShapeType="1"/>
          </p:cNvSpPr>
          <p:nvPr/>
        </p:nvSpPr>
        <p:spPr bwMode="white">
          <a:xfrm>
            <a:off x="304386" y="1707812"/>
            <a:ext cx="11843894" cy="0"/>
          </a:xfrm>
          <a:prstGeom prst="line">
            <a:avLst/>
          </a:prstGeom>
          <a:noFill/>
          <a:ln w="12700">
            <a:solidFill>
              <a:srgbClr val="505050"/>
            </a:solidFill>
            <a:round/>
            <a:headEnd type="none" w="sm" len="sm"/>
            <a:tailEnd type="none" w="sm" len="sm"/>
          </a:ln>
        </p:spPr>
        <p:txBody>
          <a:bodyPr lIns="93131" tIns="46560" rIns="93131" bIns="46560"/>
          <a:lstStyle/>
          <a:p>
            <a:pPr defTabSz="931254" fontAlgn="base">
              <a:spcBef>
                <a:spcPct val="0"/>
              </a:spcBef>
              <a:spcAft>
                <a:spcPct val="0"/>
              </a:spcAft>
              <a:defRPr/>
            </a:pPr>
            <a:endParaRPr lang="en-US" sz="1071">
              <a:solidFill>
                <a:srgbClr val="FFFFFF"/>
              </a:solidFill>
              <a:effectLst>
                <a:outerShdw blurRad="38100" dist="38100" dir="2700000" algn="tl">
                  <a:srgbClr val="000000">
                    <a:alpha val="43137"/>
                  </a:srgbClr>
                </a:outerShdw>
              </a:effectLst>
              <a:latin typeface="Segoe UI" pitchFamily="34" charset="0"/>
              <a:ea typeface="ＭＳ Ｐゴシック" pitchFamily="84" charset="-128"/>
              <a:cs typeface="Segoe UI" pitchFamily="34" charset="0"/>
            </a:endParaRPr>
          </a:p>
        </p:txBody>
      </p:sp>
      <p:sp>
        <p:nvSpPr>
          <p:cNvPr id="49" name="Rectangle 24"/>
          <p:cNvSpPr>
            <a:spLocks noChangeArrowheads="1"/>
          </p:cNvSpPr>
          <p:nvPr/>
        </p:nvSpPr>
        <p:spPr bwMode="white">
          <a:xfrm>
            <a:off x="284310" y="1791018"/>
            <a:ext cx="2299403" cy="2963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770" tIns="46883" rIns="93770" bIns="46883" anchor="ctr">
            <a:spAutoFit/>
          </a:bodyPr>
          <a:lstStyle/>
          <a:p>
            <a:pPr marL="344420" indent="-344420" algn="r" defTabSz="931368" eaLnBrk="0" fontAlgn="base" hangingPunct="0">
              <a:lnSpc>
                <a:spcPct val="90000"/>
              </a:lnSpc>
              <a:spcBef>
                <a:spcPct val="30000"/>
              </a:spcBef>
              <a:spcAft>
                <a:spcPct val="0"/>
              </a:spcAft>
              <a:buClr>
                <a:srgbClr val="FFFF99"/>
              </a:buClr>
              <a:buSzPct val="75000"/>
            </a:pPr>
            <a:r>
              <a:rPr lang="en-US" sz="1428">
                <a:solidFill>
                  <a:srgbClr val="FFFFFF"/>
                </a:solidFill>
                <a:latin typeface="Segoe UI" pitchFamily="34" charset="0"/>
                <a:ea typeface="ＭＳ Ｐゴシック" pitchFamily="84" charset="-128"/>
                <a:cs typeface="Segoe UI" pitchFamily="34" charset="0"/>
              </a:rPr>
              <a:t>Audience:</a:t>
            </a:r>
          </a:p>
        </p:txBody>
      </p:sp>
      <p:sp>
        <p:nvSpPr>
          <p:cNvPr id="50" name="Line 25" title="Line separating Audience and Desired Outcomes section"/>
          <p:cNvSpPr>
            <a:spLocks noChangeShapeType="1"/>
          </p:cNvSpPr>
          <p:nvPr/>
        </p:nvSpPr>
        <p:spPr bwMode="white">
          <a:xfrm>
            <a:off x="295974" y="2118656"/>
            <a:ext cx="11843894" cy="0"/>
          </a:xfrm>
          <a:prstGeom prst="line">
            <a:avLst/>
          </a:prstGeom>
          <a:noFill/>
          <a:ln w="12700">
            <a:solidFill>
              <a:srgbClr val="505050"/>
            </a:solidFill>
            <a:round/>
            <a:headEnd type="none" w="sm" len="sm"/>
            <a:tailEnd type="none" w="sm" len="sm"/>
          </a:ln>
        </p:spPr>
        <p:txBody>
          <a:bodyPr lIns="93131" tIns="46560" rIns="93131" bIns="46560"/>
          <a:lstStyle/>
          <a:p>
            <a:pPr defTabSz="931254" fontAlgn="base">
              <a:spcBef>
                <a:spcPct val="0"/>
              </a:spcBef>
              <a:spcAft>
                <a:spcPct val="0"/>
              </a:spcAft>
              <a:defRPr/>
            </a:pPr>
            <a:endParaRPr lang="en-US" sz="1071">
              <a:solidFill>
                <a:srgbClr val="FFFFFF"/>
              </a:solidFill>
              <a:effectLst>
                <a:outerShdw blurRad="38100" dist="38100" dir="2700000" algn="tl">
                  <a:srgbClr val="000000">
                    <a:alpha val="43137"/>
                  </a:srgbClr>
                </a:outerShdw>
              </a:effectLst>
              <a:latin typeface="Segoe UI" pitchFamily="34" charset="0"/>
              <a:ea typeface="ＭＳ Ｐゴシック" pitchFamily="84" charset="-128"/>
              <a:cs typeface="Segoe UI" pitchFamily="34" charset="0"/>
            </a:endParaRPr>
          </a:p>
        </p:txBody>
      </p:sp>
      <p:sp>
        <p:nvSpPr>
          <p:cNvPr id="51" name="Rectangle 19"/>
          <p:cNvSpPr>
            <a:spLocks noChangeArrowheads="1"/>
          </p:cNvSpPr>
          <p:nvPr/>
        </p:nvSpPr>
        <p:spPr bwMode="white">
          <a:xfrm>
            <a:off x="284310" y="1380756"/>
            <a:ext cx="2299403" cy="2963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770" tIns="46883" rIns="93770" bIns="46883" anchor="ctr">
            <a:spAutoFit/>
          </a:bodyPr>
          <a:lstStyle/>
          <a:p>
            <a:pPr marL="344420" indent="-344420" algn="r" defTabSz="931368" eaLnBrk="0" fontAlgn="base" hangingPunct="0">
              <a:lnSpc>
                <a:spcPct val="90000"/>
              </a:lnSpc>
              <a:spcBef>
                <a:spcPct val="30000"/>
              </a:spcBef>
              <a:spcAft>
                <a:spcPct val="0"/>
              </a:spcAft>
              <a:buClr>
                <a:srgbClr val="FFFF99"/>
              </a:buClr>
              <a:buSzPct val="75000"/>
            </a:pPr>
            <a:r>
              <a:rPr lang="en-US" sz="1428">
                <a:solidFill>
                  <a:srgbClr val="FFFFFF"/>
                </a:solidFill>
                <a:latin typeface="Segoe UI" pitchFamily="34" charset="0"/>
                <a:ea typeface="ＭＳ Ｐゴシック" pitchFamily="84" charset="-128"/>
                <a:cs typeface="Segoe UI" pitchFamily="34" charset="0"/>
              </a:rPr>
              <a:t>Speaker:</a:t>
            </a:r>
          </a:p>
        </p:txBody>
      </p:sp>
      <p:sp>
        <p:nvSpPr>
          <p:cNvPr id="52" name="Rectangle 13"/>
          <p:cNvSpPr>
            <a:spLocks noChangeArrowheads="1"/>
          </p:cNvSpPr>
          <p:nvPr/>
        </p:nvSpPr>
        <p:spPr bwMode="white">
          <a:xfrm>
            <a:off x="2625845" y="1803955"/>
            <a:ext cx="9466065" cy="24594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3770" tIns="46883" rIns="93770" bIns="46883" anchor="ctr">
            <a:spAutoFit/>
          </a:bodyPr>
          <a:lstStyle/>
          <a:p>
            <a:pPr defTabSz="931368" eaLnBrk="0" fontAlgn="base" hangingPunct="0">
              <a:lnSpc>
                <a:spcPct val="90000"/>
              </a:lnSpc>
              <a:spcBef>
                <a:spcPct val="30000"/>
              </a:spcBef>
              <a:spcAft>
                <a:spcPct val="0"/>
              </a:spcAft>
              <a:buClr>
                <a:srgbClr val="FFFF99"/>
              </a:buClr>
              <a:buSzPct val="75000"/>
            </a:pPr>
            <a:r>
              <a:rPr lang="en-US" altLang="ja-JP" sz="1071" dirty="0">
                <a:solidFill>
                  <a:srgbClr val="FFFFFF"/>
                </a:solidFill>
                <a:latin typeface="Segoe UI" pitchFamily="34" charset="0"/>
                <a:ea typeface="ＭＳ Ｐゴシック" pitchFamily="84" charset="-128"/>
                <a:cs typeface="Segoe UI" pitchFamily="34" charset="0"/>
              </a:rPr>
              <a:t>Customers, Partners</a:t>
            </a:r>
            <a:endParaRPr lang="en-US" altLang="ja-JP" sz="1071" dirty="0">
              <a:solidFill>
                <a:srgbClr val="FFFFFF"/>
              </a:solidFill>
              <a:latin typeface="Segoe UI" pitchFamily="34" charset="0"/>
              <a:cs typeface="Segoe UI" pitchFamily="34" charset="0"/>
            </a:endParaRPr>
          </a:p>
        </p:txBody>
      </p:sp>
      <p:sp>
        <p:nvSpPr>
          <p:cNvPr id="53" name="Line 25" title="Line separating Speaker and Audience sections"/>
          <p:cNvSpPr>
            <a:spLocks noChangeShapeType="1"/>
          </p:cNvSpPr>
          <p:nvPr/>
        </p:nvSpPr>
        <p:spPr bwMode="white">
          <a:xfrm>
            <a:off x="295974" y="1698722"/>
            <a:ext cx="11843894" cy="0"/>
          </a:xfrm>
          <a:prstGeom prst="line">
            <a:avLst/>
          </a:prstGeom>
          <a:noFill/>
          <a:ln w="12700">
            <a:solidFill>
              <a:srgbClr val="505050"/>
            </a:solidFill>
            <a:round/>
            <a:headEnd type="none" w="sm" len="sm"/>
            <a:tailEnd type="none" w="sm" len="sm"/>
          </a:ln>
        </p:spPr>
        <p:txBody>
          <a:bodyPr lIns="93131" tIns="46560" rIns="93131" bIns="46560"/>
          <a:lstStyle/>
          <a:p>
            <a:pPr defTabSz="931254" fontAlgn="base">
              <a:spcBef>
                <a:spcPct val="0"/>
              </a:spcBef>
              <a:spcAft>
                <a:spcPct val="0"/>
              </a:spcAft>
              <a:defRPr/>
            </a:pPr>
            <a:endParaRPr lang="en-US" sz="1071">
              <a:solidFill>
                <a:srgbClr val="FFFFFF"/>
              </a:solidFill>
              <a:effectLst>
                <a:outerShdw blurRad="38100" dist="38100" dir="2700000" algn="tl">
                  <a:srgbClr val="000000">
                    <a:alpha val="43137"/>
                  </a:srgbClr>
                </a:outerShdw>
              </a:effectLst>
              <a:latin typeface="Segoe UI" pitchFamily="34" charset="0"/>
              <a:ea typeface="ＭＳ Ｐゴシック" pitchFamily="84" charset="-128"/>
              <a:cs typeface="Segoe UI" pitchFamily="34" charset="0"/>
            </a:endParaRPr>
          </a:p>
        </p:txBody>
      </p:sp>
      <p:sp>
        <p:nvSpPr>
          <p:cNvPr id="54" name="Line 25" title="Line separating Desired Outcomes and Length of Presentation sections"/>
          <p:cNvSpPr>
            <a:spLocks noChangeShapeType="1"/>
          </p:cNvSpPr>
          <p:nvPr/>
        </p:nvSpPr>
        <p:spPr bwMode="white">
          <a:xfrm>
            <a:off x="294455" y="3729513"/>
            <a:ext cx="11843894" cy="0"/>
          </a:xfrm>
          <a:prstGeom prst="line">
            <a:avLst/>
          </a:prstGeom>
          <a:noFill/>
          <a:ln w="12700">
            <a:solidFill>
              <a:srgbClr val="505050"/>
            </a:solidFill>
            <a:round/>
            <a:headEnd type="none" w="sm" len="sm"/>
            <a:tailEnd type="none" w="sm" len="sm"/>
          </a:ln>
        </p:spPr>
        <p:txBody>
          <a:bodyPr lIns="93131" tIns="46560" rIns="93131" bIns="46560"/>
          <a:lstStyle/>
          <a:p>
            <a:pPr defTabSz="931254" fontAlgn="base">
              <a:spcBef>
                <a:spcPct val="0"/>
              </a:spcBef>
              <a:spcAft>
                <a:spcPct val="0"/>
              </a:spcAft>
              <a:defRPr/>
            </a:pPr>
            <a:endParaRPr lang="en-US" sz="1071">
              <a:solidFill>
                <a:srgbClr val="FFFFFF"/>
              </a:solidFill>
              <a:effectLst>
                <a:outerShdw blurRad="38100" dist="38100" dir="2700000" algn="tl">
                  <a:srgbClr val="000000">
                    <a:alpha val="43137"/>
                  </a:srgbClr>
                </a:outerShdw>
              </a:effectLst>
              <a:latin typeface="Segoe UI" pitchFamily="34" charset="0"/>
              <a:ea typeface="ＭＳ Ｐゴシック" pitchFamily="84" charset="-128"/>
              <a:cs typeface="Segoe UI" pitchFamily="34" charset="0"/>
            </a:endParaRPr>
          </a:p>
        </p:txBody>
      </p:sp>
      <p:sp>
        <p:nvSpPr>
          <p:cNvPr id="55" name="Rectangle 27"/>
          <p:cNvSpPr>
            <a:spLocks noChangeArrowheads="1"/>
          </p:cNvSpPr>
          <p:nvPr/>
        </p:nvSpPr>
        <p:spPr bwMode="white">
          <a:xfrm>
            <a:off x="284310" y="2280071"/>
            <a:ext cx="2299403" cy="2963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770" tIns="46883" rIns="93770" bIns="46883" anchor="ctr">
            <a:spAutoFit/>
          </a:bodyPr>
          <a:lstStyle/>
          <a:p>
            <a:pPr marL="344420" indent="-344420" algn="r" defTabSz="931368" eaLnBrk="0" fontAlgn="base" hangingPunct="0">
              <a:lnSpc>
                <a:spcPct val="90000"/>
              </a:lnSpc>
              <a:spcBef>
                <a:spcPct val="30000"/>
              </a:spcBef>
              <a:spcAft>
                <a:spcPct val="0"/>
              </a:spcAft>
              <a:buClr>
                <a:srgbClr val="FFFF99"/>
              </a:buClr>
              <a:buSzPct val="75000"/>
            </a:pPr>
            <a:r>
              <a:rPr lang="en-US" sz="1428" dirty="0">
                <a:solidFill>
                  <a:srgbClr val="FFFFFF"/>
                </a:solidFill>
                <a:latin typeface="Segoe UI" pitchFamily="34" charset="0"/>
                <a:ea typeface="ＭＳ Ｐゴシック" pitchFamily="84" charset="-128"/>
                <a:cs typeface="Segoe UI" pitchFamily="34" charset="0"/>
              </a:rPr>
              <a:t>Desired outcomes:</a:t>
            </a:r>
          </a:p>
        </p:txBody>
      </p:sp>
      <p:sp>
        <p:nvSpPr>
          <p:cNvPr id="56" name="Rectangle 13"/>
          <p:cNvSpPr>
            <a:spLocks noChangeArrowheads="1"/>
          </p:cNvSpPr>
          <p:nvPr/>
        </p:nvSpPr>
        <p:spPr bwMode="white">
          <a:xfrm>
            <a:off x="2625843" y="2371191"/>
            <a:ext cx="9466067" cy="132457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3770" tIns="46883" rIns="93770" bIns="46883" anchor="ctr">
            <a:spAutoFit/>
          </a:bodyPr>
          <a:lstStyle/>
          <a:p>
            <a:pPr defTabSz="932597"/>
            <a:r>
              <a:rPr lang="en-US" sz="1100" dirty="0">
                <a:solidFill>
                  <a:prstClr val="white"/>
                </a:solidFill>
                <a:latin typeface="Segoe UI"/>
              </a:rPr>
              <a:t>This presentation is in support of SQL Database Managed Instance</a:t>
            </a:r>
          </a:p>
          <a:p>
            <a:pPr defTabSz="932597"/>
            <a:endParaRPr lang="en-US" sz="1100" dirty="0">
              <a:solidFill>
                <a:prstClr val="white"/>
              </a:solidFill>
              <a:latin typeface="Segoe UI"/>
            </a:endParaRPr>
          </a:p>
          <a:p>
            <a:pPr defTabSz="932597"/>
            <a:r>
              <a:rPr lang="en-US" sz="1100" dirty="0">
                <a:solidFill>
                  <a:prstClr val="white"/>
                </a:solidFill>
                <a:latin typeface="Segoe UI"/>
              </a:rPr>
              <a:t>Objectives for this presentation are for the audience to gain a detailed understanding of:</a:t>
            </a:r>
          </a:p>
          <a:p>
            <a:pPr marL="571450" indent="-571450" defTabSz="932597">
              <a:buFont typeface="Arial" panose="020B0604020202020204" pitchFamily="34" charset="0"/>
              <a:buChar char="•"/>
            </a:pPr>
            <a:r>
              <a:rPr lang="en-US" sz="1100" dirty="0">
                <a:solidFill>
                  <a:prstClr val="white"/>
                </a:solidFill>
                <a:latin typeface="Segoe UI"/>
              </a:rPr>
              <a:t>Azure SQL Database Managed Instance</a:t>
            </a:r>
          </a:p>
          <a:p>
            <a:pPr marL="571450" indent="-571450" defTabSz="932597">
              <a:buFont typeface="Arial" panose="020B0604020202020204" pitchFamily="34" charset="0"/>
              <a:buChar char="•"/>
            </a:pPr>
            <a:r>
              <a:rPr lang="en-US" sz="1100" dirty="0">
                <a:solidFill>
                  <a:prstClr val="white"/>
                </a:solidFill>
                <a:latin typeface="Segoe UI"/>
              </a:rPr>
              <a:t>Th architecture and design consideration deploying to the cloud with Azure SQL Managed Instance</a:t>
            </a:r>
          </a:p>
          <a:p>
            <a:pPr marL="571450" indent="-571450" defTabSz="932597">
              <a:buFont typeface="Arial" panose="020B0604020202020204" pitchFamily="34" charset="0"/>
              <a:buChar char="•"/>
            </a:pPr>
            <a:endParaRPr lang="en-US" sz="1100" dirty="0">
              <a:solidFill>
                <a:prstClr val="white"/>
              </a:solidFill>
              <a:latin typeface="Segoe UI"/>
            </a:endParaRPr>
          </a:p>
          <a:p>
            <a:pPr defTabSz="673550" eaLnBrk="0" fontAlgn="base" hangingPunct="0">
              <a:spcBef>
                <a:spcPct val="30000"/>
              </a:spcBef>
              <a:spcAft>
                <a:spcPct val="0"/>
              </a:spcAft>
              <a:buClr>
                <a:srgbClr val="FFFF99"/>
              </a:buClr>
              <a:buSzPct val="75000"/>
            </a:pPr>
            <a:endParaRPr lang="en-US" altLang="ja-JP" sz="1071" dirty="0">
              <a:solidFill>
                <a:prstClr val="white"/>
              </a:solidFill>
              <a:latin typeface="Segoe UI" pitchFamily="34" charset="0"/>
              <a:cs typeface="Segoe UI" pitchFamily="34" charset="0"/>
            </a:endParaRPr>
          </a:p>
        </p:txBody>
      </p:sp>
      <p:sp>
        <p:nvSpPr>
          <p:cNvPr id="57" name="Text Placeholder 3"/>
          <p:cNvSpPr txBox="1">
            <a:spLocks/>
          </p:cNvSpPr>
          <p:nvPr/>
        </p:nvSpPr>
        <p:spPr>
          <a:xfrm>
            <a:off x="9979134" y="55658"/>
            <a:ext cx="2412307" cy="1210581"/>
          </a:xfrm>
          <a:prstGeom prst="rect">
            <a:avLst/>
          </a:prstGeom>
        </p:spPr>
        <p:txBody>
          <a:bodyPr vert="horz" lIns="93258" tIns="46629" rIns="93258" bIns="46629" rtlCol="0" anchor="ctr">
            <a:normAutofit/>
          </a:bodyPr>
          <a:lstStyle>
            <a:defPPr>
              <a:defRPr lang="en-US"/>
            </a:defPPr>
            <a:lvl1pPr marL="0" algn="l" defTabSz="914400" rtl="0" eaLnBrk="1" latinLnBrk="0" hangingPunct="1">
              <a:defRPr sz="800" kern="1200">
                <a:solidFill>
                  <a:srgbClr val="626161"/>
                </a:solidFill>
                <a:latin typeface="Verdana" pitchFamily="34" charset="0"/>
                <a:ea typeface="Verdana" pitchFamily="34" charset="0"/>
                <a:cs typeface="Verdan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97" fontAlgn="base">
              <a:spcBef>
                <a:spcPct val="0"/>
              </a:spcBef>
              <a:spcAft>
                <a:spcPct val="0"/>
              </a:spcAft>
            </a:pPr>
            <a:r>
              <a:rPr lang="en-US" sz="2448" dirty="0">
                <a:solidFill>
                  <a:prstClr val="white"/>
                </a:solidFill>
                <a:latin typeface="Segoe UI" pitchFamily="34" charset="0"/>
                <a:ea typeface="Segoe UI" pitchFamily="34" charset="0"/>
                <a:cs typeface="Segoe UI" pitchFamily="34" charset="0"/>
              </a:rPr>
              <a:t>Internal Only – </a:t>
            </a:r>
            <a:br>
              <a:rPr lang="en-US" sz="2448" dirty="0">
                <a:solidFill>
                  <a:prstClr val="white"/>
                </a:solidFill>
                <a:latin typeface="Segoe UI" pitchFamily="34" charset="0"/>
                <a:ea typeface="Segoe UI" pitchFamily="34" charset="0"/>
                <a:cs typeface="Segoe UI" pitchFamily="34" charset="0"/>
              </a:rPr>
            </a:br>
            <a:r>
              <a:rPr lang="en-US" sz="2448" dirty="0">
                <a:solidFill>
                  <a:prstClr val="white"/>
                </a:solidFill>
                <a:latin typeface="Segoe UI" pitchFamily="34" charset="0"/>
                <a:ea typeface="Segoe UI" pitchFamily="34" charset="0"/>
                <a:cs typeface="Segoe UI" pitchFamily="34" charset="0"/>
              </a:rPr>
              <a:t>DO NOT SHOW</a:t>
            </a:r>
          </a:p>
        </p:txBody>
      </p:sp>
      <p:sp>
        <p:nvSpPr>
          <p:cNvPr id="58" name="Line 25" title="Line separating Deck Usage and More Information sections"/>
          <p:cNvSpPr>
            <a:spLocks noChangeShapeType="1"/>
          </p:cNvSpPr>
          <p:nvPr/>
        </p:nvSpPr>
        <p:spPr bwMode="white">
          <a:xfrm>
            <a:off x="295974" y="6648008"/>
            <a:ext cx="11843894" cy="0"/>
          </a:xfrm>
          <a:prstGeom prst="line">
            <a:avLst/>
          </a:prstGeom>
          <a:noFill/>
          <a:ln w="12700">
            <a:solidFill>
              <a:srgbClr val="505050"/>
            </a:solidFill>
            <a:round/>
            <a:headEnd type="none" w="sm" len="sm"/>
            <a:tailEnd type="none" w="sm" len="sm"/>
          </a:ln>
        </p:spPr>
        <p:txBody>
          <a:bodyPr lIns="93131" tIns="46560" rIns="93131" bIns="46560"/>
          <a:lstStyle/>
          <a:p>
            <a:pPr defTabSz="931254" fontAlgn="base">
              <a:spcBef>
                <a:spcPct val="0"/>
              </a:spcBef>
              <a:spcAft>
                <a:spcPct val="0"/>
              </a:spcAft>
              <a:defRPr/>
            </a:pPr>
            <a:endParaRPr lang="en-US" sz="1071">
              <a:solidFill>
                <a:srgbClr val="FFFFFF"/>
              </a:solidFill>
              <a:effectLst>
                <a:outerShdw blurRad="38100" dist="38100" dir="2700000" algn="tl">
                  <a:srgbClr val="000000">
                    <a:alpha val="43137"/>
                  </a:srgbClr>
                </a:outerShdw>
              </a:effectLst>
              <a:latin typeface="Segoe UI" pitchFamily="34" charset="0"/>
              <a:ea typeface="ＭＳ Ｐゴシック" pitchFamily="84" charset="-128"/>
              <a:cs typeface="Segoe UI" pitchFamily="34" charset="0"/>
            </a:endParaRPr>
          </a:p>
        </p:txBody>
      </p:sp>
      <p:sp>
        <p:nvSpPr>
          <p:cNvPr id="61" name="Rectangle 27"/>
          <p:cNvSpPr>
            <a:spLocks noChangeArrowheads="1"/>
          </p:cNvSpPr>
          <p:nvPr/>
        </p:nvSpPr>
        <p:spPr bwMode="white">
          <a:xfrm>
            <a:off x="330063" y="3978939"/>
            <a:ext cx="2299403" cy="2963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770" tIns="46883" rIns="93770" bIns="46883" anchor="ctr">
            <a:spAutoFit/>
          </a:bodyPr>
          <a:lstStyle/>
          <a:p>
            <a:pPr marL="344420" indent="-344420" algn="r" defTabSz="931368" eaLnBrk="0" fontAlgn="base" hangingPunct="0">
              <a:lnSpc>
                <a:spcPct val="90000"/>
              </a:lnSpc>
              <a:spcBef>
                <a:spcPct val="30000"/>
              </a:spcBef>
              <a:spcAft>
                <a:spcPct val="0"/>
              </a:spcAft>
              <a:buClr>
                <a:srgbClr val="FFFF99"/>
              </a:buClr>
              <a:buSzPct val="75000"/>
            </a:pPr>
            <a:r>
              <a:rPr lang="en-US" sz="1428">
                <a:solidFill>
                  <a:srgbClr val="FFFFFF"/>
                </a:solidFill>
                <a:latin typeface="Segoe UI" pitchFamily="34" charset="0"/>
                <a:ea typeface="ＭＳ Ｐゴシック" pitchFamily="84" charset="-128"/>
                <a:cs typeface="Segoe UI" pitchFamily="34" charset="0"/>
              </a:rPr>
              <a:t>Deck Usage &amp; Contact(s):</a:t>
            </a:r>
          </a:p>
        </p:txBody>
      </p:sp>
      <p:sp>
        <p:nvSpPr>
          <p:cNvPr id="62" name="Rectangle 13"/>
          <p:cNvSpPr>
            <a:spLocks noChangeArrowheads="1"/>
          </p:cNvSpPr>
          <p:nvPr/>
        </p:nvSpPr>
        <p:spPr bwMode="white">
          <a:xfrm>
            <a:off x="2669920" y="3999908"/>
            <a:ext cx="9478360" cy="201725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3770" tIns="46883" rIns="93770" bIns="46883" anchor="t">
            <a:spAutoFit/>
          </a:bodyPr>
          <a:lstStyle/>
          <a:p>
            <a:pPr defTabSz="931368" eaLnBrk="0" fontAlgn="base" hangingPunct="0">
              <a:spcAft>
                <a:spcPct val="0"/>
              </a:spcAft>
              <a:buClr>
                <a:srgbClr val="FFFF99"/>
              </a:buClr>
              <a:buSzPct val="75000"/>
            </a:pPr>
            <a:r>
              <a:rPr lang="en-US" sz="1428" dirty="0">
                <a:solidFill>
                  <a:prstClr val="white"/>
                </a:solidFill>
                <a:latin typeface="Segoe UI" pitchFamily="34" charset="0"/>
                <a:ea typeface="ＭＳ Ｐゴシック" pitchFamily="84" charset="-128"/>
                <a:cs typeface="Segoe UI" pitchFamily="34" charset="0"/>
              </a:rPr>
              <a:t>This is a Microsoft Confidential presentation intended for internal Microsoft FTEs and Partner under NDA only.  </a:t>
            </a:r>
          </a:p>
          <a:p>
            <a:pPr defTabSz="931368" eaLnBrk="0" fontAlgn="base" hangingPunct="0">
              <a:spcAft>
                <a:spcPct val="0"/>
              </a:spcAft>
              <a:buClr>
                <a:srgbClr val="FFFF99"/>
              </a:buClr>
              <a:buSzPct val="75000"/>
            </a:pPr>
            <a:endParaRPr lang="en-US" sz="1428" dirty="0">
              <a:solidFill>
                <a:prstClr val="white"/>
              </a:solidFill>
              <a:latin typeface="Segoe UI" pitchFamily="34" charset="0"/>
              <a:ea typeface="ＭＳ Ｐゴシック" pitchFamily="84" charset="-128"/>
              <a:cs typeface="Segoe UI" pitchFamily="34" charset="0"/>
            </a:endParaRPr>
          </a:p>
          <a:p>
            <a:pPr defTabSz="931368" eaLnBrk="0" fontAlgn="base" hangingPunct="0">
              <a:spcAft>
                <a:spcPct val="0"/>
              </a:spcAft>
              <a:buClr>
                <a:srgbClr val="FFFF99"/>
              </a:buClr>
              <a:buSzPct val="75000"/>
            </a:pPr>
            <a:endParaRPr lang="en-US" sz="1071" dirty="0">
              <a:solidFill>
                <a:prstClr val="white"/>
              </a:solidFill>
              <a:latin typeface="Segoe UI" pitchFamily="34" charset="0"/>
              <a:ea typeface="ＭＳ Ｐゴシック" pitchFamily="84" charset="-128"/>
              <a:cs typeface="Segoe UI" pitchFamily="34" charset="0"/>
            </a:endParaRPr>
          </a:p>
          <a:p>
            <a:pPr defTabSz="931368" eaLnBrk="0" fontAlgn="base" hangingPunct="0">
              <a:spcAft>
                <a:spcPct val="0"/>
              </a:spcAft>
              <a:buClr>
                <a:srgbClr val="FFFF99"/>
              </a:buClr>
              <a:buSzPct val="75000"/>
            </a:pPr>
            <a:r>
              <a:rPr lang="en-US" sz="1071" dirty="0">
                <a:solidFill>
                  <a:prstClr val="white"/>
                </a:solidFill>
                <a:latin typeface="Segoe UI" pitchFamily="34" charset="0"/>
                <a:ea typeface="ＭＳ Ｐゴシック" pitchFamily="84" charset="-128"/>
                <a:cs typeface="Segoe UI" pitchFamily="34" charset="0"/>
              </a:rPr>
              <a:t>Owner: </a:t>
            </a:r>
            <a:r>
              <a:rPr lang="en-US" sz="1071" dirty="0">
                <a:solidFill>
                  <a:srgbClr val="50E6FF"/>
                </a:solidFill>
                <a:latin typeface="Segoe UI" pitchFamily="34" charset="0"/>
                <a:ea typeface="ＭＳ Ｐゴシック" pitchFamily="84" charset="-128"/>
                <a:cs typeface="Segoe UI" pitchFamily="34" charset="0"/>
              </a:rPr>
              <a:t>Colin Murphy</a:t>
            </a:r>
          </a:p>
          <a:p>
            <a:pPr defTabSz="931368" eaLnBrk="0" fontAlgn="base" hangingPunct="0">
              <a:spcAft>
                <a:spcPct val="0"/>
              </a:spcAft>
              <a:buClr>
                <a:srgbClr val="FFFF99"/>
              </a:buClr>
              <a:buSzPct val="75000"/>
            </a:pPr>
            <a:endParaRPr lang="en-US" sz="1071" dirty="0">
              <a:solidFill>
                <a:prstClr val="white"/>
              </a:solidFill>
              <a:latin typeface="Segoe UI" pitchFamily="34" charset="0"/>
              <a:ea typeface="ＭＳ Ｐゴシック" pitchFamily="84" charset="-128"/>
              <a:cs typeface="Segoe UI" pitchFamily="34" charset="0"/>
            </a:endParaRPr>
          </a:p>
          <a:p>
            <a:pPr defTabSz="931368" eaLnBrk="0" fontAlgn="base" hangingPunct="0">
              <a:spcAft>
                <a:spcPct val="0"/>
              </a:spcAft>
              <a:buClr>
                <a:srgbClr val="FFFF99"/>
              </a:buClr>
              <a:buSzPct val="75000"/>
            </a:pPr>
            <a:r>
              <a:rPr lang="en-US" sz="1071" dirty="0">
                <a:solidFill>
                  <a:prstClr val="white"/>
                </a:solidFill>
                <a:latin typeface="Segoe UI" pitchFamily="34" charset="0"/>
                <a:ea typeface="ＭＳ Ｐゴシック" pitchFamily="84" charset="-128"/>
                <a:cs typeface="Segoe UI" pitchFamily="34" charset="0"/>
              </a:rPr>
              <a:t>Messages and wording have been reviewed by stakeholders.  Please be cautious and thoughtful in any changes you make to this approved messaging in your own content.  </a:t>
            </a:r>
          </a:p>
          <a:p>
            <a:pPr marL="174864" indent="-174864" defTabSz="931368" eaLnBrk="0" fontAlgn="base" hangingPunct="0">
              <a:spcAft>
                <a:spcPct val="0"/>
              </a:spcAft>
              <a:buClr>
                <a:prstClr val="white"/>
              </a:buClr>
              <a:buSzPct val="100000"/>
              <a:buFont typeface="Arial" panose="020B0604020202020204" pitchFamily="34" charset="0"/>
              <a:buChar char="•"/>
            </a:pPr>
            <a:r>
              <a:rPr lang="en-US" sz="1071" dirty="0">
                <a:solidFill>
                  <a:prstClr val="white"/>
                </a:solidFill>
                <a:latin typeface="Segoe UI" pitchFamily="34" charset="0"/>
                <a:ea typeface="ＭＳ Ｐゴシック" pitchFamily="84" charset="-128"/>
                <a:cs typeface="Segoe UI" pitchFamily="34" charset="0"/>
              </a:rPr>
              <a:t>Send any suggested edits or comments to this file to the owner.</a:t>
            </a:r>
          </a:p>
          <a:p>
            <a:pPr marL="174864" indent="-174864" defTabSz="931368" eaLnBrk="0" fontAlgn="base" hangingPunct="0">
              <a:spcAft>
                <a:spcPct val="0"/>
              </a:spcAft>
              <a:buClr>
                <a:prstClr val="white"/>
              </a:buClr>
              <a:buSzPct val="100000"/>
              <a:buFont typeface="Arial" panose="020B0604020202020204" pitchFamily="34" charset="0"/>
              <a:buChar char="•"/>
            </a:pPr>
            <a:r>
              <a:rPr lang="en-US" sz="1071" dirty="0">
                <a:solidFill>
                  <a:prstClr val="white"/>
                </a:solidFill>
                <a:latin typeface="Segoe UI" pitchFamily="34" charset="0"/>
                <a:ea typeface="ＭＳ Ｐゴシック" pitchFamily="84" charset="-128"/>
                <a:cs typeface="Segoe UI" pitchFamily="34" charset="0"/>
              </a:rPr>
              <a:t>Translation of content is allowed.</a:t>
            </a:r>
          </a:p>
          <a:p>
            <a:pPr marL="174864" indent="-174864" defTabSz="931368" eaLnBrk="0" fontAlgn="base" hangingPunct="0">
              <a:spcAft>
                <a:spcPct val="0"/>
              </a:spcAft>
              <a:buClr>
                <a:prstClr val="white"/>
              </a:buClr>
              <a:buSzPct val="100000"/>
              <a:buFont typeface="Arial" panose="020B0604020202020204" pitchFamily="34" charset="0"/>
              <a:buChar char="•"/>
            </a:pPr>
            <a:r>
              <a:rPr lang="en-US" sz="1071" dirty="0">
                <a:solidFill>
                  <a:prstClr val="white"/>
                </a:solidFill>
                <a:latin typeface="Segoe UI" pitchFamily="34" charset="0"/>
                <a:ea typeface="ＭＳ Ｐゴシック" pitchFamily="84" charset="-128"/>
                <a:cs typeface="Segoe UI" pitchFamily="34" charset="0"/>
              </a:rPr>
              <a:t>Content in this file will be reviewed regularly for updates.</a:t>
            </a:r>
          </a:p>
          <a:p>
            <a:pPr marL="174864" indent="-174864" defTabSz="931368" eaLnBrk="0" fontAlgn="base" hangingPunct="0">
              <a:spcAft>
                <a:spcPct val="0"/>
              </a:spcAft>
              <a:buClr>
                <a:prstClr val="white"/>
              </a:buClr>
              <a:buSzPct val="100000"/>
              <a:buFont typeface="Arial" panose="020B0604020202020204" pitchFamily="34" charset="0"/>
              <a:buChar char="•"/>
            </a:pPr>
            <a:r>
              <a:rPr lang="en-US" sz="1071" dirty="0">
                <a:solidFill>
                  <a:prstClr val="white"/>
                </a:solidFill>
                <a:latin typeface="Segoe UI" pitchFamily="34" charset="0"/>
                <a:ea typeface="ＭＳ Ｐゴシック" pitchFamily="84" charset="-128"/>
                <a:cs typeface="Segoe UI" pitchFamily="34" charset="0"/>
              </a:rPr>
              <a:t>Do not remove disclaimers and citations from speaker notes.</a:t>
            </a:r>
          </a:p>
        </p:txBody>
      </p:sp>
      <p:sp>
        <p:nvSpPr>
          <p:cNvPr id="2" name="Title 1"/>
          <p:cNvSpPr>
            <a:spLocks noGrp="1"/>
          </p:cNvSpPr>
          <p:nvPr>
            <p:ph type="title"/>
          </p:nvPr>
        </p:nvSpPr>
        <p:spPr>
          <a:xfrm>
            <a:off x="600855" y="466302"/>
            <a:ext cx="11237870" cy="627481"/>
          </a:xfrm>
        </p:spPr>
        <p:txBody>
          <a:bodyPr/>
          <a:lstStyle/>
          <a:p>
            <a:r>
              <a:rPr lang="en-US" sz="3998" dirty="0">
                <a:solidFill>
                  <a:schemeClr val="bg1"/>
                </a:solidFill>
              </a:rPr>
              <a:t>(v1.1 – December 2018)</a:t>
            </a:r>
          </a:p>
        </p:txBody>
      </p:sp>
      <p:sp>
        <p:nvSpPr>
          <p:cNvPr id="20" name="Rectangle 13">
            <a:extLst>
              <a:ext uri="{FF2B5EF4-FFF2-40B4-BE49-F238E27FC236}">
                <a16:creationId xmlns:a16="http://schemas.microsoft.com/office/drawing/2014/main" id="{61CE1511-81C4-4DBB-BE4C-BF0A6B858D06}"/>
              </a:ext>
            </a:extLst>
          </p:cNvPr>
          <p:cNvSpPr>
            <a:spLocks noChangeArrowheads="1"/>
          </p:cNvSpPr>
          <p:nvPr/>
        </p:nvSpPr>
        <p:spPr bwMode="white">
          <a:xfrm>
            <a:off x="2625845" y="1419145"/>
            <a:ext cx="9466065" cy="24594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3770" tIns="46883" rIns="93770" bIns="46883" anchor="ctr">
            <a:spAutoFit/>
          </a:bodyPr>
          <a:lstStyle/>
          <a:p>
            <a:pPr defTabSz="931368" eaLnBrk="0" fontAlgn="base" hangingPunct="0">
              <a:lnSpc>
                <a:spcPct val="90000"/>
              </a:lnSpc>
              <a:spcBef>
                <a:spcPct val="30000"/>
              </a:spcBef>
              <a:spcAft>
                <a:spcPct val="0"/>
              </a:spcAft>
              <a:buClr>
                <a:srgbClr val="FFFF99"/>
              </a:buClr>
              <a:buSzPct val="75000"/>
            </a:pPr>
            <a:r>
              <a:rPr lang="en-US" altLang="ja-JP" sz="1071" dirty="0">
                <a:solidFill>
                  <a:srgbClr val="FFFFFF"/>
                </a:solidFill>
                <a:latin typeface="Segoe UI" pitchFamily="34" charset="0"/>
                <a:ea typeface="ＭＳ Ｐゴシック" pitchFamily="84" charset="-128"/>
                <a:cs typeface="Segoe UI" pitchFamily="34" charset="0"/>
              </a:rPr>
              <a:t>CSA, TSP, Partner</a:t>
            </a:r>
            <a:endParaRPr lang="en-US" altLang="ja-JP" sz="1071" dirty="0">
              <a:solidFill>
                <a:srgbClr val="FFFFFF"/>
              </a:solidFill>
              <a:latin typeface="Segoe UI" pitchFamily="34" charset="0"/>
              <a:cs typeface="Segoe UI" pitchFamily="34" charset="0"/>
            </a:endParaRPr>
          </a:p>
        </p:txBody>
      </p:sp>
    </p:spTree>
    <p:extLst>
      <p:ext uri="{BB962C8B-B14F-4D97-AF65-F5344CB8AC3E}">
        <p14:creationId xmlns:p14="http://schemas.microsoft.com/office/powerpoint/2010/main" val="152244543"/>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146">
            <a:extLst>
              <a:ext uri="{FF2B5EF4-FFF2-40B4-BE49-F238E27FC236}">
                <a16:creationId xmlns:a16="http://schemas.microsoft.com/office/drawing/2014/main" id="{D72CFC1E-DA9F-414F-AAD7-7501B310B0A4}"/>
              </a:ext>
            </a:extLst>
          </p:cNvPr>
          <p:cNvSpPr>
            <a:spLocks noChangeAspect="1"/>
          </p:cNvSpPr>
          <p:nvPr/>
        </p:nvSpPr>
        <p:spPr bwMode="auto">
          <a:xfrm>
            <a:off x="8076738" y="2109221"/>
            <a:ext cx="2412223" cy="152768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sp>
        <p:nvSpPr>
          <p:cNvPr id="63" name="TextBox 62">
            <a:extLst>
              <a:ext uri="{FF2B5EF4-FFF2-40B4-BE49-F238E27FC236}">
                <a16:creationId xmlns:a16="http://schemas.microsoft.com/office/drawing/2014/main" id="{4F1BE959-1225-4FE6-A894-6414096B46BC}"/>
              </a:ext>
            </a:extLst>
          </p:cNvPr>
          <p:cNvSpPr txBox="1"/>
          <p:nvPr/>
        </p:nvSpPr>
        <p:spPr>
          <a:xfrm>
            <a:off x="9156045" y="3026797"/>
            <a:ext cx="1393790" cy="254262"/>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solidFill>
                  <a:schemeClr val="tx2"/>
                </a:solidFill>
                <a:effectLst/>
                <a:uLnTx/>
                <a:uFillTx/>
                <a:latin typeface="Segoe UI Semilight" panose="020B0402040204020203" pitchFamily="34" charset="0"/>
                <a:cs typeface="Segoe UI Semilight" panose="020B0402040204020203" pitchFamily="34" charset="0"/>
              </a:defRPr>
            </a:lvl1pPr>
          </a:lstStyle>
          <a:p>
            <a:pPr defTabSz="932597">
              <a:defRPr/>
            </a:pPr>
            <a:r>
              <a:rPr lang="en-US" sz="1020" dirty="0">
                <a:solidFill>
                  <a:srgbClr val="0078D7"/>
                </a:solidFill>
                <a:latin typeface="Segoe UI Semibold"/>
              </a:rPr>
              <a:t>Threat detection  </a:t>
            </a:r>
          </a:p>
        </p:txBody>
      </p:sp>
      <p:grpSp>
        <p:nvGrpSpPr>
          <p:cNvPr id="66" name="Graphic 76">
            <a:extLst>
              <a:ext uri="{FF2B5EF4-FFF2-40B4-BE49-F238E27FC236}">
                <a16:creationId xmlns:a16="http://schemas.microsoft.com/office/drawing/2014/main" id="{D73491E6-F451-484E-BB81-B841603D8C61}"/>
              </a:ext>
            </a:extLst>
          </p:cNvPr>
          <p:cNvGrpSpPr/>
          <p:nvPr/>
        </p:nvGrpSpPr>
        <p:grpSpPr>
          <a:xfrm>
            <a:off x="9134712" y="2408019"/>
            <a:ext cx="650042" cy="653942"/>
            <a:chOff x="10542101" y="1972314"/>
            <a:chExt cx="701938" cy="706150"/>
          </a:xfrm>
        </p:grpSpPr>
        <p:sp>
          <p:nvSpPr>
            <p:cNvPr id="69" name="Freeform: Shape 68">
              <a:extLst>
                <a:ext uri="{FF2B5EF4-FFF2-40B4-BE49-F238E27FC236}">
                  <a16:creationId xmlns:a16="http://schemas.microsoft.com/office/drawing/2014/main" id="{DB717E12-0C22-4373-9C9D-4D57CA24F93D}"/>
                </a:ext>
              </a:extLst>
            </p:cNvPr>
            <p:cNvSpPr/>
            <p:nvPr/>
          </p:nvSpPr>
          <p:spPr>
            <a:xfrm>
              <a:off x="10767652" y="1972314"/>
              <a:ext cx="476387" cy="476386"/>
            </a:xfrm>
            <a:custGeom>
              <a:avLst/>
              <a:gdLst>
                <a:gd name="connsiteX0" fmla="*/ 407687 w 476387"/>
                <a:gd name="connsiteY0" fmla="*/ 73483 h 476385"/>
                <a:gd name="connsiteX1" fmla="*/ 73483 w 476387"/>
                <a:gd name="connsiteY1" fmla="*/ 73483 h 476385"/>
                <a:gd name="connsiteX2" fmla="*/ 73483 w 476387"/>
                <a:gd name="connsiteY2" fmla="*/ 407686 h 476385"/>
                <a:gd name="connsiteX3" fmla="*/ 407687 w 476387"/>
                <a:gd name="connsiteY3" fmla="*/ 407686 h 476385"/>
                <a:gd name="connsiteX4" fmla="*/ 407687 w 476387"/>
                <a:gd name="connsiteY4" fmla="*/ 73483 h 476385"/>
                <a:gd name="connsiteX5" fmla="*/ 108663 w 476387"/>
                <a:gd name="connsiteY5" fmla="*/ 373240 h 476385"/>
                <a:gd name="connsiteX6" fmla="*/ 108663 w 476387"/>
                <a:gd name="connsiteY6" fmla="*/ 108662 h 476385"/>
                <a:gd name="connsiteX7" fmla="*/ 373241 w 476387"/>
                <a:gd name="connsiteY7" fmla="*/ 108662 h 476385"/>
                <a:gd name="connsiteX8" fmla="*/ 373241 w 476387"/>
                <a:gd name="connsiteY8" fmla="*/ 373240 h 476385"/>
                <a:gd name="connsiteX9" fmla="*/ 108663 w 476387"/>
                <a:gd name="connsiteY9" fmla="*/ 373240 h 47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387" h="476385">
                  <a:moveTo>
                    <a:pt x="407687" y="73483"/>
                  </a:moveTo>
                  <a:cubicBezTo>
                    <a:pt x="315341" y="-18863"/>
                    <a:pt x="165829" y="-18863"/>
                    <a:pt x="73483" y="73483"/>
                  </a:cubicBezTo>
                  <a:cubicBezTo>
                    <a:pt x="-18863" y="165829"/>
                    <a:pt x="-18863" y="315340"/>
                    <a:pt x="73483" y="407686"/>
                  </a:cubicBezTo>
                  <a:cubicBezTo>
                    <a:pt x="165829" y="500031"/>
                    <a:pt x="315341" y="500031"/>
                    <a:pt x="407687" y="407686"/>
                  </a:cubicBezTo>
                  <a:cubicBezTo>
                    <a:pt x="500033" y="316073"/>
                    <a:pt x="500033" y="165829"/>
                    <a:pt x="407687" y="73483"/>
                  </a:cubicBezTo>
                  <a:moveTo>
                    <a:pt x="108663" y="373240"/>
                  </a:moveTo>
                  <a:cubicBezTo>
                    <a:pt x="35372" y="299949"/>
                    <a:pt x="35372" y="181952"/>
                    <a:pt x="108663" y="108662"/>
                  </a:cubicBezTo>
                  <a:cubicBezTo>
                    <a:pt x="181953" y="35372"/>
                    <a:pt x="299950" y="35372"/>
                    <a:pt x="373241" y="108662"/>
                  </a:cubicBezTo>
                  <a:cubicBezTo>
                    <a:pt x="446531" y="181952"/>
                    <a:pt x="446531" y="299949"/>
                    <a:pt x="373241" y="373240"/>
                  </a:cubicBezTo>
                  <a:cubicBezTo>
                    <a:pt x="299950" y="445797"/>
                    <a:pt x="181953" y="445797"/>
                    <a:pt x="108663" y="373240"/>
                  </a:cubicBezTo>
                </a:path>
              </a:pathLst>
            </a:custGeom>
            <a:solidFill>
              <a:schemeClr val="accent1"/>
            </a:solidFill>
            <a:ln w="7319" cap="flat">
              <a:noFill/>
              <a:prstDash val="solid"/>
              <a:miter/>
            </a:ln>
          </p:spPr>
          <p:txBody>
            <a:bodyPr rtlCol="0" anchor="ctr"/>
            <a:lstStyle/>
            <a:p>
              <a:pPr defTabSz="932597"/>
              <a:endParaRPr lang="en-US" sz="1836">
                <a:solidFill>
                  <a:prstClr val="black"/>
                </a:solidFill>
                <a:latin typeface="Segoe UI"/>
              </a:endParaRPr>
            </a:p>
          </p:txBody>
        </p:sp>
        <p:sp>
          <p:nvSpPr>
            <p:cNvPr id="70" name="Freeform: Shape 69">
              <a:extLst>
                <a:ext uri="{FF2B5EF4-FFF2-40B4-BE49-F238E27FC236}">
                  <a16:creationId xmlns:a16="http://schemas.microsoft.com/office/drawing/2014/main" id="{4D624155-0E94-41B8-BDAD-AC6FA8178A9D}"/>
                </a:ext>
              </a:extLst>
            </p:cNvPr>
            <p:cNvSpPr/>
            <p:nvPr/>
          </p:nvSpPr>
          <p:spPr>
            <a:xfrm>
              <a:off x="10739236" y="2331594"/>
              <a:ext cx="146581" cy="146580"/>
            </a:xfrm>
            <a:custGeom>
              <a:avLst/>
              <a:gdLst>
                <a:gd name="connsiteX0" fmla="*/ 5973 w 146580"/>
                <a:gd name="connsiteY0" fmla="*/ 107547 h 146580"/>
                <a:gd name="connsiteX1" fmla="*/ 107548 w 146580"/>
                <a:gd name="connsiteY1" fmla="*/ 5973 h 146580"/>
                <a:gd name="connsiteX2" fmla="*/ 145379 w 146580"/>
                <a:gd name="connsiteY2" fmla="*/ 43804 h 146580"/>
                <a:gd name="connsiteX3" fmla="*/ 43805 w 146580"/>
                <a:gd name="connsiteY3" fmla="*/ 145378 h 146580"/>
              </a:gdLst>
              <a:ahLst/>
              <a:cxnLst>
                <a:cxn ang="0">
                  <a:pos x="connsiteX0" y="connsiteY0"/>
                </a:cxn>
                <a:cxn ang="0">
                  <a:pos x="connsiteX1" y="connsiteY1"/>
                </a:cxn>
                <a:cxn ang="0">
                  <a:pos x="connsiteX2" y="connsiteY2"/>
                </a:cxn>
                <a:cxn ang="0">
                  <a:pos x="connsiteX3" y="connsiteY3"/>
                </a:cxn>
              </a:cxnLst>
              <a:rect l="l" t="t" r="r" b="b"/>
              <a:pathLst>
                <a:path w="146580" h="146580">
                  <a:moveTo>
                    <a:pt x="5973" y="107547"/>
                  </a:moveTo>
                  <a:lnTo>
                    <a:pt x="107548" y="5973"/>
                  </a:lnTo>
                  <a:lnTo>
                    <a:pt x="145379" y="43804"/>
                  </a:lnTo>
                  <a:lnTo>
                    <a:pt x="43805" y="145378"/>
                  </a:lnTo>
                  <a:close/>
                </a:path>
              </a:pathLst>
            </a:custGeom>
            <a:solidFill>
              <a:schemeClr val="accent1"/>
            </a:solidFill>
            <a:ln w="7319" cap="flat">
              <a:noFill/>
              <a:prstDash val="solid"/>
              <a:miter/>
            </a:ln>
          </p:spPr>
          <p:txBody>
            <a:bodyPr rtlCol="0" anchor="ctr"/>
            <a:lstStyle/>
            <a:p>
              <a:pPr defTabSz="932597"/>
              <a:endParaRPr lang="en-US" sz="1836">
                <a:solidFill>
                  <a:prstClr val="black"/>
                </a:solidFill>
                <a:latin typeface="Segoe UI"/>
              </a:endParaRPr>
            </a:p>
          </p:txBody>
        </p:sp>
        <p:sp>
          <p:nvSpPr>
            <p:cNvPr id="77" name="Freeform: Shape 76">
              <a:extLst>
                <a:ext uri="{FF2B5EF4-FFF2-40B4-BE49-F238E27FC236}">
                  <a16:creationId xmlns:a16="http://schemas.microsoft.com/office/drawing/2014/main" id="{44F7A064-2392-4A06-B6D1-A8E66DFE5B17}"/>
                </a:ext>
              </a:extLst>
            </p:cNvPr>
            <p:cNvSpPr/>
            <p:nvPr/>
          </p:nvSpPr>
          <p:spPr>
            <a:xfrm>
              <a:off x="10542101" y="2389518"/>
              <a:ext cx="285832" cy="285831"/>
            </a:xfrm>
            <a:custGeom>
              <a:avLst/>
              <a:gdLst>
                <a:gd name="connsiteX0" fmla="*/ 64505 w 285832"/>
                <a:gd name="connsiteY0" fmla="*/ 281444 h 285831"/>
                <a:gd name="connsiteX1" fmla="*/ 8072 w 285832"/>
                <a:gd name="connsiteY1" fmla="*/ 225010 h 285831"/>
                <a:gd name="connsiteX2" fmla="*/ 8072 w 285832"/>
                <a:gd name="connsiteY2" fmla="*/ 207421 h 285831"/>
                <a:gd name="connsiteX3" fmla="*/ 207421 w 285832"/>
                <a:gd name="connsiteY3" fmla="*/ 8072 h 285831"/>
                <a:gd name="connsiteX4" fmla="*/ 225011 w 285832"/>
                <a:gd name="connsiteY4" fmla="*/ 8072 h 285831"/>
                <a:gd name="connsiteX5" fmla="*/ 281444 w 285832"/>
                <a:gd name="connsiteY5" fmla="*/ 64505 h 285831"/>
                <a:gd name="connsiteX6" fmla="*/ 281444 w 285832"/>
                <a:gd name="connsiteY6" fmla="*/ 82095 h 285831"/>
                <a:gd name="connsiteX7" fmla="*/ 82095 w 285832"/>
                <a:gd name="connsiteY7" fmla="*/ 281444 h 285831"/>
                <a:gd name="connsiteX8" fmla="*/ 64505 w 285832"/>
                <a:gd name="connsiteY8" fmla="*/ 281444 h 2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832" h="285831">
                  <a:moveTo>
                    <a:pt x="64505" y="281444"/>
                  </a:moveTo>
                  <a:lnTo>
                    <a:pt x="8072" y="225010"/>
                  </a:lnTo>
                  <a:cubicBezTo>
                    <a:pt x="2941" y="219880"/>
                    <a:pt x="2941" y="212551"/>
                    <a:pt x="8072" y="207421"/>
                  </a:cubicBezTo>
                  <a:lnTo>
                    <a:pt x="207421" y="8072"/>
                  </a:lnTo>
                  <a:cubicBezTo>
                    <a:pt x="212552" y="2941"/>
                    <a:pt x="219881" y="2941"/>
                    <a:pt x="225011" y="8072"/>
                  </a:cubicBezTo>
                  <a:lnTo>
                    <a:pt x="281444" y="64505"/>
                  </a:lnTo>
                  <a:cubicBezTo>
                    <a:pt x="286575" y="69635"/>
                    <a:pt x="286575" y="76964"/>
                    <a:pt x="281444" y="82095"/>
                  </a:cubicBezTo>
                  <a:lnTo>
                    <a:pt x="82095" y="281444"/>
                  </a:lnTo>
                  <a:cubicBezTo>
                    <a:pt x="76964" y="286574"/>
                    <a:pt x="69635" y="286574"/>
                    <a:pt x="64505" y="281444"/>
                  </a:cubicBezTo>
                </a:path>
              </a:pathLst>
            </a:custGeom>
            <a:solidFill>
              <a:srgbClr val="B3B3B3"/>
            </a:solidFill>
            <a:ln w="7319" cap="flat">
              <a:noFill/>
              <a:prstDash val="solid"/>
              <a:miter/>
            </a:ln>
          </p:spPr>
          <p:txBody>
            <a:bodyPr rtlCol="0" anchor="ctr"/>
            <a:lstStyle/>
            <a:p>
              <a:pPr defTabSz="932597"/>
              <a:endParaRPr lang="en-US" sz="1836">
                <a:solidFill>
                  <a:prstClr val="black"/>
                </a:solidFill>
                <a:latin typeface="Segoe UI"/>
              </a:endParaRPr>
            </a:p>
          </p:txBody>
        </p:sp>
        <p:sp>
          <p:nvSpPr>
            <p:cNvPr id="78" name="Freeform: Shape 77">
              <a:extLst>
                <a:ext uri="{FF2B5EF4-FFF2-40B4-BE49-F238E27FC236}">
                  <a16:creationId xmlns:a16="http://schemas.microsoft.com/office/drawing/2014/main" id="{92A077A2-D6AF-4134-B97E-449DBC32E108}"/>
                </a:ext>
              </a:extLst>
            </p:cNvPr>
            <p:cNvSpPr/>
            <p:nvPr/>
          </p:nvSpPr>
          <p:spPr>
            <a:xfrm>
              <a:off x="10956741" y="2061728"/>
              <a:ext cx="102606" cy="102606"/>
            </a:xfrm>
            <a:custGeom>
              <a:avLst/>
              <a:gdLst>
                <a:gd name="connsiteX0" fmla="*/ 88141 w 102606"/>
                <a:gd name="connsiteY0" fmla="*/ 88141 h 102606"/>
                <a:gd name="connsiteX1" fmla="*/ 18515 w 102606"/>
                <a:gd name="connsiteY1" fmla="*/ 88141 h 102606"/>
                <a:gd name="connsiteX2" fmla="*/ 18515 w 102606"/>
                <a:gd name="connsiteY2" fmla="*/ 18515 h 102606"/>
                <a:gd name="connsiteX3" fmla="*/ 88141 w 102606"/>
                <a:gd name="connsiteY3" fmla="*/ 18515 h 102606"/>
                <a:gd name="connsiteX4" fmla="*/ 88141 w 102606"/>
                <a:gd name="connsiteY4" fmla="*/ 88141 h 102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06" h="102606">
                  <a:moveTo>
                    <a:pt x="88141" y="88141"/>
                  </a:moveTo>
                  <a:cubicBezTo>
                    <a:pt x="69086" y="107196"/>
                    <a:pt x="37571" y="107196"/>
                    <a:pt x="18515" y="88141"/>
                  </a:cubicBezTo>
                  <a:cubicBezTo>
                    <a:pt x="-540" y="69086"/>
                    <a:pt x="-540" y="37571"/>
                    <a:pt x="18515" y="18515"/>
                  </a:cubicBezTo>
                  <a:cubicBezTo>
                    <a:pt x="37571" y="-540"/>
                    <a:pt x="69086" y="-540"/>
                    <a:pt x="88141" y="18515"/>
                  </a:cubicBezTo>
                  <a:cubicBezTo>
                    <a:pt x="107197" y="37571"/>
                    <a:pt x="107197" y="69086"/>
                    <a:pt x="88141" y="88141"/>
                  </a:cubicBezTo>
                </a:path>
              </a:pathLst>
            </a:custGeom>
            <a:solidFill>
              <a:schemeClr val="accent2"/>
            </a:solidFill>
            <a:ln w="7319" cap="flat">
              <a:noFill/>
              <a:prstDash val="solid"/>
              <a:miter/>
            </a:ln>
          </p:spPr>
          <p:txBody>
            <a:bodyPr rtlCol="0" anchor="ctr"/>
            <a:lstStyle/>
            <a:p>
              <a:pPr defTabSz="932597"/>
              <a:endParaRPr lang="en-US" sz="1836">
                <a:solidFill>
                  <a:prstClr val="black"/>
                </a:solidFill>
                <a:latin typeface="Segoe UI"/>
              </a:endParaRPr>
            </a:p>
          </p:txBody>
        </p:sp>
        <p:sp>
          <p:nvSpPr>
            <p:cNvPr id="81" name="Freeform: Shape 80">
              <a:extLst>
                <a:ext uri="{FF2B5EF4-FFF2-40B4-BE49-F238E27FC236}">
                  <a16:creationId xmlns:a16="http://schemas.microsoft.com/office/drawing/2014/main" id="{55D2D588-38A9-45EC-AC5F-171B7A1E11A7}"/>
                </a:ext>
              </a:extLst>
            </p:cNvPr>
            <p:cNvSpPr/>
            <p:nvPr/>
          </p:nvSpPr>
          <p:spPr>
            <a:xfrm>
              <a:off x="10542651" y="2421949"/>
              <a:ext cx="285832" cy="256515"/>
            </a:xfrm>
            <a:custGeom>
              <a:avLst/>
              <a:gdLst>
                <a:gd name="connsiteX0" fmla="*/ 280895 w 285832"/>
                <a:gd name="connsiteY0" fmla="*/ 32074 h 256515"/>
                <a:gd name="connsiteX1" fmla="*/ 253044 w 285832"/>
                <a:gd name="connsiteY1" fmla="*/ 4224 h 256515"/>
                <a:gd name="connsiteX2" fmla="*/ 58092 w 285832"/>
                <a:gd name="connsiteY2" fmla="*/ 199176 h 256515"/>
                <a:gd name="connsiteX3" fmla="*/ 50763 w 285832"/>
                <a:gd name="connsiteY3" fmla="*/ 199176 h 256515"/>
                <a:gd name="connsiteX4" fmla="*/ 17783 w 285832"/>
                <a:gd name="connsiteY4" fmla="*/ 166195 h 256515"/>
                <a:gd name="connsiteX5" fmla="*/ 7522 w 285832"/>
                <a:gd name="connsiteY5" fmla="*/ 176456 h 256515"/>
                <a:gd name="connsiteX6" fmla="*/ 7522 w 285832"/>
                <a:gd name="connsiteY6" fmla="*/ 192579 h 256515"/>
                <a:gd name="connsiteX7" fmla="*/ 64688 w 285832"/>
                <a:gd name="connsiteY7" fmla="*/ 249746 h 256515"/>
                <a:gd name="connsiteX8" fmla="*/ 80812 w 285832"/>
                <a:gd name="connsiteY8" fmla="*/ 249746 h 256515"/>
                <a:gd name="connsiteX9" fmla="*/ 280895 w 285832"/>
                <a:gd name="connsiteY9" fmla="*/ 49664 h 256515"/>
                <a:gd name="connsiteX10" fmla="*/ 280895 w 285832"/>
                <a:gd name="connsiteY10" fmla="*/ 32074 h 25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832" h="256515">
                  <a:moveTo>
                    <a:pt x="280895" y="32074"/>
                  </a:moveTo>
                  <a:lnTo>
                    <a:pt x="253044" y="4224"/>
                  </a:lnTo>
                  <a:lnTo>
                    <a:pt x="58092" y="199176"/>
                  </a:lnTo>
                  <a:cubicBezTo>
                    <a:pt x="55894" y="201374"/>
                    <a:pt x="52962" y="201374"/>
                    <a:pt x="50763" y="199176"/>
                  </a:cubicBezTo>
                  <a:lnTo>
                    <a:pt x="17783" y="166195"/>
                  </a:lnTo>
                  <a:lnTo>
                    <a:pt x="7522" y="176456"/>
                  </a:lnTo>
                  <a:cubicBezTo>
                    <a:pt x="3124" y="180853"/>
                    <a:pt x="3124" y="188182"/>
                    <a:pt x="7522" y="192579"/>
                  </a:cubicBezTo>
                  <a:lnTo>
                    <a:pt x="64688" y="249746"/>
                  </a:lnTo>
                  <a:cubicBezTo>
                    <a:pt x="69086" y="254143"/>
                    <a:pt x="76415" y="254143"/>
                    <a:pt x="80812" y="249746"/>
                  </a:cubicBezTo>
                  <a:lnTo>
                    <a:pt x="280895" y="49664"/>
                  </a:lnTo>
                  <a:cubicBezTo>
                    <a:pt x="286025" y="45266"/>
                    <a:pt x="286025" y="37204"/>
                    <a:pt x="280895" y="32074"/>
                  </a:cubicBezTo>
                </a:path>
              </a:pathLst>
            </a:custGeom>
            <a:solidFill>
              <a:schemeClr val="accent4"/>
            </a:solidFill>
            <a:ln w="7319" cap="flat">
              <a:noFill/>
              <a:prstDash val="solid"/>
              <a:miter/>
            </a:ln>
          </p:spPr>
          <p:txBody>
            <a:bodyPr rtlCol="0" anchor="ctr"/>
            <a:lstStyle/>
            <a:p>
              <a:pPr defTabSz="932597"/>
              <a:endParaRPr lang="en-US" sz="1836">
                <a:solidFill>
                  <a:prstClr val="black"/>
                </a:solidFill>
                <a:latin typeface="Segoe UI"/>
              </a:endParaRPr>
            </a:p>
          </p:txBody>
        </p:sp>
      </p:grpSp>
      <p:sp>
        <p:nvSpPr>
          <p:cNvPr id="58" name="Freeform 146">
            <a:extLst>
              <a:ext uri="{FF2B5EF4-FFF2-40B4-BE49-F238E27FC236}">
                <a16:creationId xmlns:a16="http://schemas.microsoft.com/office/drawing/2014/main" id="{6227828D-8313-4FAF-8D61-AAFB8398F81A}"/>
              </a:ext>
            </a:extLst>
          </p:cNvPr>
          <p:cNvSpPr>
            <a:spLocks noChangeAspect="1"/>
          </p:cNvSpPr>
          <p:nvPr/>
        </p:nvSpPr>
        <p:spPr bwMode="auto">
          <a:xfrm>
            <a:off x="6461024" y="2605414"/>
            <a:ext cx="3050416" cy="19318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sp>
        <p:nvSpPr>
          <p:cNvPr id="42" name="Freeform 188">
            <a:extLst>
              <a:ext uri="{FF2B5EF4-FFF2-40B4-BE49-F238E27FC236}">
                <a16:creationId xmlns:a16="http://schemas.microsoft.com/office/drawing/2014/main" id="{899B91D5-7191-4D4E-A33E-3AFD4F5F3943}"/>
              </a:ext>
            </a:extLst>
          </p:cNvPr>
          <p:cNvSpPr/>
          <p:nvPr/>
        </p:nvSpPr>
        <p:spPr bwMode="auto">
          <a:xfrm>
            <a:off x="6854989" y="3482236"/>
            <a:ext cx="635575" cy="81099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99">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 name="Group 1">
            <a:extLst>
              <a:ext uri="{FF2B5EF4-FFF2-40B4-BE49-F238E27FC236}">
                <a16:creationId xmlns:a16="http://schemas.microsoft.com/office/drawing/2014/main" id="{76263DBC-38C4-40EA-B0D0-C4FC2F4A0DC0}"/>
              </a:ext>
            </a:extLst>
          </p:cNvPr>
          <p:cNvGrpSpPr/>
          <p:nvPr/>
        </p:nvGrpSpPr>
        <p:grpSpPr>
          <a:xfrm>
            <a:off x="2336497" y="3678027"/>
            <a:ext cx="970189" cy="652958"/>
            <a:chOff x="6320690" y="3357194"/>
            <a:chExt cx="951252" cy="640213"/>
          </a:xfrm>
        </p:grpSpPr>
        <p:sp>
          <p:nvSpPr>
            <p:cNvPr id="95" name="Rectangle 9">
              <a:extLst>
                <a:ext uri="{FF2B5EF4-FFF2-40B4-BE49-F238E27FC236}">
                  <a16:creationId xmlns:a16="http://schemas.microsoft.com/office/drawing/2014/main" id="{05954505-FCDB-49B3-BCB8-4CC242A87950}"/>
                </a:ext>
              </a:extLst>
            </p:cNvPr>
            <p:cNvSpPr>
              <a:spLocks noChangeArrowheads="1"/>
            </p:cNvSpPr>
            <p:nvPr/>
          </p:nvSpPr>
          <p:spPr bwMode="auto">
            <a:xfrm>
              <a:off x="6461975" y="3543155"/>
              <a:ext cx="668682" cy="313932"/>
            </a:xfrm>
            <a:prstGeom prst="rect">
              <a:avLst/>
            </a:prstGeom>
            <a:noFill/>
            <a:ln w="1270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ctr" anchorCtr="0" compatLnSpc="1">
              <a:prstTxWarp prst="textNoShape">
                <a:avLst/>
              </a:prstTxWarp>
              <a:spAutoFit/>
            </a:bodyPr>
            <a:lstStyle/>
            <a:p>
              <a:pPr algn="ctr" defTabSz="949859">
                <a:defRPr/>
              </a:pPr>
              <a:r>
                <a:rPr lang="en-US" sz="1020" kern="0">
                  <a:solidFill>
                    <a:srgbClr val="0078D7"/>
                  </a:solidFill>
                  <a:latin typeface="Segoe UI"/>
                  <a:cs typeface="Segoe UI Semilight" panose="020B0402040204020203" pitchFamily="34" charset="0"/>
                </a:rPr>
                <a:t>No app changes</a:t>
              </a:r>
            </a:p>
          </p:txBody>
        </p:sp>
        <p:sp>
          <p:nvSpPr>
            <p:cNvPr id="39" name="Freeform 261">
              <a:extLst>
                <a:ext uri="{FF2B5EF4-FFF2-40B4-BE49-F238E27FC236}">
                  <a16:creationId xmlns:a16="http://schemas.microsoft.com/office/drawing/2014/main" id="{C32F9863-96B6-4BD4-9A65-4C1E86766203}"/>
                </a:ext>
              </a:extLst>
            </p:cNvPr>
            <p:cNvSpPr/>
            <p:nvPr/>
          </p:nvSpPr>
          <p:spPr>
            <a:xfrm>
              <a:off x="6320690" y="3357194"/>
              <a:ext cx="951252" cy="640213"/>
            </a:xfrm>
            <a:custGeom>
              <a:avLst/>
              <a:gdLst>
                <a:gd name="connsiteX0" fmla="*/ 283040 w 8416894"/>
                <a:gd name="connsiteY0" fmla="*/ 677567 h 5664750"/>
                <a:gd name="connsiteX1" fmla="*/ 189138 w 8416894"/>
                <a:gd name="connsiteY1" fmla="*/ 771469 h 5664750"/>
                <a:gd name="connsiteX2" fmla="*/ 189138 w 8416894"/>
                <a:gd name="connsiteY2" fmla="*/ 5362417 h 5664750"/>
                <a:gd name="connsiteX3" fmla="*/ 283040 w 8416894"/>
                <a:gd name="connsiteY3" fmla="*/ 5456319 h 5664750"/>
                <a:gd name="connsiteX4" fmla="*/ 8133852 w 8416894"/>
                <a:gd name="connsiteY4" fmla="*/ 5456319 h 5664750"/>
                <a:gd name="connsiteX5" fmla="*/ 8227754 w 8416894"/>
                <a:gd name="connsiteY5" fmla="*/ 5362417 h 5664750"/>
                <a:gd name="connsiteX6" fmla="*/ 8227754 w 8416894"/>
                <a:gd name="connsiteY6" fmla="*/ 771469 h 5664750"/>
                <a:gd name="connsiteX7" fmla="*/ 8133852 w 8416894"/>
                <a:gd name="connsiteY7" fmla="*/ 677567 h 5664750"/>
                <a:gd name="connsiteX8" fmla="*/ 0 w 8416894"/>
                <a:gd name="connsiteY8" fmla="*/ 469138 h 5664750"/>
                <a:gd name="connsiteX9" fmla="*/ 8416894 w 8416894"/>
                <a:gd name="connsiteY9" fmla="*/ 469138 h 5664750"/>
                <a:gd name="connsiteX10" fmla="*/ 8416894 w 8416894"/>
                <a:gd name="connsiteY10" fmla="*/ 5664750 h 5664750"/>
                <a:gd name="connsiteX11" fmla="*/ 0 w 8416894"/>
                <a:gd name="connsiteY11" fmla="*/ 5664750 h 5664750"/>
                <a:gd name="connsiteX12" fmla="*/ 7308566 w 8416894"/>
                <a:gd name="connsiteY12" fmla="*/ 245178 h 5664750"/>
                <a:gd name="connsiteX13" fmla="*/ 7308566 w 8416894"/>
                <a:gd name="connsiteY13" fmla="*/ 303997 h 5664750"/>
                <a:gd name="connsiteX14" fmla="*/ 7526376 w 8416894"/>
                <a:gd name="connsiteY14" fmla="*/ 303997 h 5664750"/>
                <a:gd name="connsiteX15" fmla="*/ 7526376 w 8416894"/>
                <a:gd name="connsiteY15" fmla="*/ 245178 h 5664750"/>
                <a:gd name="connsiteX16" fmla="*/ 7700761 w 8416894"/>
                <a:gd name="connsiteY16" fmla="*/ 163794 h 5664750"/>
                <a:gd name="connsiteX17" fmla="*/ 7878725 w 8416894"/>
                <a:gd name="connsiteY17" fmla="*/ 163794 h 5664750"/>
                <a:gd name="connsiteX18" fmla="*/ 7878725 w 8416894"/>
                <a:gd name="connsiteY18" fmla="*/ 273706 h 5664750"/>
                <a:gd name="connsiteX19" fmla="*/ 7700761 w 8416894"/>
                <a:gd name="connsiteY19" fmla="*/ 273706 h 5664750"/>
                <a:gd name="connsiteX20" fmla="*/ 7669845 w 8416894"/>
                <a:gd name="connsiteY20" fmla="*/ 103616 h 5664750"/>
                <a:gd name="connsiteX21" fmla="*/ 7669845 w 8416894"/>
                <a:gd name="connsiteY21" fmla="*/ 303998 h 5664750"/>
                <a:gd name="connsiteX22" fmla="*/ 7909641 w 8416894"/>
                <a:gd name="connsiteY22" fmla="*/ 303998 h 5664750"/>
                <a:gd name="connsiteX23" fmla="*/ 7909641 w 8416894"/>
                <a:gd name="connsiteY23" fmla="*/ 103616 h 5664750"/>
                <a:gd name="connsiteX24" fmla="*/ 8114889 w 8416894"/>
                <a:gd name="connsiteY24" fmla="*/ 102909 h 5664750"/>
                <a:gd name="connsiteX25" fmla="*/ 8085103 w 8416894"/>
                <a:gd name="connsiteY25" fmla="*/ 132695 h 5664750"/>
                <a:gd name="connsiteX26" fmla="*/ 8156894 w 8416894"/>
                <a:gd name="connsiteY26" fmla="*/ 204486 h 5664750"/>
                <a:gd name="connsiteX27" fmla="*/ 8085103 w 8416894"/>
                <a:gd name="connsiteY27" fmla="*/ 276277 h 5664750"/>
                <a:gd name="connsiteX28" fmla="*/ 8114889 w 8416894"/>
                <a:gd name="connsiteY28" fmla="*/ 306063 h 5664750"/>
                <a:gd name="connsiteX29" fmla="*/ 8186680 w 8416894"/>
                <a:gd name="connsiteY29" fmla="*/ 234272 h 5664750"/>
                <a:gd name="connsiteX30" fmla="*/ 8258471 w 8416894"/>
                <a:gd name="connsiteY30" fmla="*/ 306063 h 5664750"/>
                <a:gd name="connsiteX31" fmla="*/ 8288257 w 8416894"/>
                <a:gd name="connsiteY31" fmla="*/ 276277 h 5664750"/>
                <a:gd name="connsiteX32" fmla="*/ 8216466 w 8416894"/>
                <a:gd name="connsiteY32" fmla="*/ 204486 h 5664750"/>
                <a:gd name="connsiteX33" fmla="*/ 8288257 w 8416894"/>
                <a:gd name="connsiteY33" fmla="*/ 132695 h 5664750"/>
                <a:gd name="connsiteX34" fmla="*/ 8258471 w 8416894"/>
                <a:gd name="connsiteY34" fmla="*/ 102909 h 5664750"/>
                <a:gd name="connsiteX35" fmla="*/ 8186680 w 8416894"/>
                <a:gd name="connsiteY35" fmla="*/ 174700 h 5664750"/>
                <a:gd name="connsiteX36" fmla="*/ 0 w 8416894"/>
                <a:gd name="connsiteY36" fmla="*/ 0 h 5664750"/>
                <a:gd name="connsiteX37" fmla="*/ 8416894 w 8416894"/>
                <a:gd name="connsiteY37" fmla="*/ 0 h 5664750"/>
                <a:gd name="connsiteX38" fmla="*/ 8416894 w 8416894"/>
                <a:gd name="connsiteY38" fmla="*/ 408972 h 5664750"/>
                <a:gd name="connsiteX39" fmla="*/ 0 w 8416894"/>
                <a:gd name="connsiteY39" fmla="*/ 408972 h 566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416894" h="5664750">
                  <a:moveTo>
                    <a:pt x="283040" y="677567"/>
                  </a:moveTo>
                  <a:cubicBezTo>
                    <a:pt x="231179" y="677567"/>
                    <a:pt x="189138" y="719608"/>
                    <a:pt x="189138" y="771469"/>
                  </a:cubicBezTo>
                  <a:lnTo>
                    <a:pt x="189138" y="5362417"/>
                  </a:lnTo>
                  <a:cubicBezTo>
                    <a:pt x="189138" y="5414278"/>
                    <a:pt x="231179" y="5456319"/>
                    <a:pt x="283040" y="5456319"/>
                  </a:cubicBezTo>
                  <a:lnTo>
                    <a:pt x="8133852" y="5456319"/>
                  </a:lnTo>
                  <a:cubicBezTo>
                    <a:pt x="8185713" y="5456319"/>
                    <a:pt x="8227754" y="5414278"/>
                    <a:pt x="8227754" y="5362417"/>
                  </a:cubicBezTo>
                  <a:lnTo>
                    <a:pt x="8227754" y="771469"/>
                  </a:lnTo>
                  <a:cubicBezTo>
                    <a:pt x="8227754" y="719608"/>
                    <a:pt x="8185713" y="677567"/>
                    <a:pt x="8133852" y="677567"/>
                  </a:cubicBezTo>
                  <a:close/>
                  <a:moveTo>
                    <a:pt x="0" y="469138"/>
                  </a:moveTo>
                  <a:lnTo>
                    <a:pt x="8416894" y="469138"/>
                  </a:lnTo>
                  <a:lnTo>
                    <a:pt x="8416894" y="5664750"/>
                  </a:lnTo>
                  <a:lnTo>
                    <a:pt x="0" y="5664750"/>
                  </a:lnTo>
                  <a:close/>
                  <a:moveTo>
                    <a:pt x="7308566" y="245178"/>
                  </a:moveTo>
                  <a:lnTo>
                    <a:pt x="7308566" y="303997"/>
                  </a:lnTo>
                  <a:lnTo>
                    <a:pt x="7526376" y="303997"/>
                  </a:lnTo>
                  <a:lnTo>
                    <a:pt x="7526376" y="245178"/>
                  </a:lnTo>
                  <a:close/>
                  <a:moveTo>
                    <a:pt x="7700761" y="163794"/>
                  </a:moveTo>
                  <a:lnTo>
                    <a:pt x="7878725" y="163794"/>
                  </a:lnTo>
                  <a:lnTo>
                    <a:pt x="7878725" y="273706"/>
                  </a:lnTo>
                  <a:lnTo>
                    <a:pt x="7700761" y="273706"/>
                  </a:lnTo>
                  <a:close/>
                  <a:moveTo>
                    <a:pt x="7669845" y="103616"/>
                  </a:moveTo>
                  <a:lnTo>
                    <a:pt x="7669845" y="303998"/>
                  </a:lnTo>
                  <a:lnTo>
                    <a:pt x="7909641" y="303998"/>
                  </a:lnTo>
                  <a:lnTo>
                    <a:pt x="7909641" y="103616"/>
                  </a:lnTo>
                  <a:close/>
                  <a:moveTo>
                    <a:pt x="8114889" y="102909"/>
                  </a:moveTo>
                  <a:lnTo>
                    <a:pt x="8085103" y="132695"/>
                  </a:lnTo>
                  <a:lnTo>
                    <a:pt x="8156894" y="204486"/>
                  </a:lnTo>
                  <a:lnTo>
                    <a:pt x="8085103" y="276277"/>
                  </a:lnTo>
                  <a:lnTo>
                    <a:pt x="8114889" y="306063"/>
                  </a:lnTo>
                  <a:lnTo>
                    <a:pt x="8186680" y="234272"/>
                  </a:lnTo>
                  <a:lnTo>
                    <a:pt x="8258471" y="306063"/>
                  </a:lnTo>
                  <a:lnTo>
                    <a:pt x="8288257" y="276277"/>
                  </a:lnTo>
                  <a:lnTo>
                    <a:pt x="8216466" y="204486"/>
                  </a:lnTo>
                  <a:lnTo>
                    <a:pt x="8288257" y="132695"/>
                  </a:lnTo>
                  <a:lnTo>
                    <a:pt x="8258471" y="102909"/>
                  </a:lnTo>
                  <a:lnTo>
                    <a:pt x="8186680" y="174700"/>
                  </a:lnTo>
                  <a:close/>
                  <a:moveTo>
                    <a:pt x="0" y="0"/>
                  </a:moveTo>
                  <a:lnTo>
                    <a:pt x="8416894" y="0"/>
                  </a:lnTo>
                  <a:lnTo>
                    <a:pt x="8416894" y="408972"/>
                  </a:lnTo>
                  <a:lnTo>
                    <a:pt x="0" y="40897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endParaRPr lang="en-US" sz="1836">
                <a:solidFill>
                  <a:srgbClr val="FFFFFF"/>
                </a:solidFill>
                <a:latin typeface="Segoe UI"/>
              </a:endParaRPr>
            </a:p>
          </p:txBody>
        </p:sp>
      </p:grpSp>
      <p:sp>
        <p:nvSpPr>
          <p:cNvPr id="4" name="Text Placeholder 3">
            <a:extLst>
              <a:ext uri="{FF2B5EF4-FFF2-40B4-BE49-F238E27FC236}">
                <a16:creationId xmlns:a16="http://schemas.microsoft.com/office/drawing/2014/main" id="{B657C5C3-3EF4-4847-A4DC-B5D2E4C033AE}"/>
              </a:ext>
            </a:extLst>
          </p:cNvPr>
          <p:cNvSpPr>
            <a:spLocks noGrp="1"/>
          </p:cNvSpPr>
          <p:nvPr>
            <p:ph type="body" sz="quarter" idx="10"/>
          </p:nvPr>
        </p:nvSpPr>
        <p:spPr>
          <a:xfrm>
            <a:off x="4166849" y="1744112"/>
            <a:ext cx="2487951" cy="325988"/>
          </a:xfrm>
        </p:spPr>
        <p:txBody>
          <a:bodyPr/>
          <a:lstStyle/>
          <a:p>
            <a:pPr lvl="0"/>
            <a:r>
              <a:rPr lang="en-US" dirty="0"/>
              <a:t>Always Encrypted</a:t>
            </a:r>
          </a:p>
        </p:txBody>
      </p:sp>
      <p:sp>
        <p:nvSpPr>
          <p:cNvPr id="6" name="Title 5">
            <a:extLst>
              <a:ext uri="{FF2B5EF4-FFF2-40B4-BE49-F238E27FC236}">
                <a16:creationId xmlns:a16="http://schemas.microsoft.com/office/drawing/2014/main" id="{F71F55FD-C728-4DB9-B51A-3984A3000715}"/>
              </a:ext>
            </a:extLst>
          </p:cNvPr>
          <p:cNvSpPr>
            <a:spLocks noGrp="1"/>
          </p:cNvSpPr>
          <p:nvPr>
            <p:ph type="title"/>
          </p:nvPr>
        </p:nvSpPr>
        <p:spPr>
          <a:xfrm>
            <a:off x="600855" y="466301"/>
            <a:ext cx="11237870" cy="615553"/>
          </a:xfrm>
        </p:spPr>
        <p:txBody>
          <a:bodyPr/>
          <a:lstStyle/>
          <a:p>
            <a:r>
              <a:rPr lang="en-US" sz="4000" b="1" dirty="0">
                <a:solidFill>
                  <a:prstClr val="black"/>
                </a:solidFill>
                <a:latin typeface="Segoe UI Semibold" panose="020B0702040204020203" pitchFamily="34" charset="0"/>
                <a:cs typeface="Segoe UI Semibold" panose="020B0702040204020203" pitchFamily="34" charset="0"/>
              </a:rPr>
              <a:t>Industry-leading security </a:t>
            </a:r>
            <a:endParaRPr lang="en-US" dirty="0"/>
          </a:p>
        </p:txBody>
      </p:sp>
      <p:cxnSp>
        <p:nvCxnSpPr>
          <p:cNvPr id="62" name="Straight Connector 61">
            <a:extLst>
              <a:ext uri="{FF2B5EF4-FFF2-40B4-BE49-F238E27FC236}">
                <a16:creationId xmlns:a16="http://schemas.microsoft.com/office/drawing/2014/main" id="{A4A6E2F1-CBE2-4174-A1E1-E342C3036E28}"/>
              </a:ext>
            </a:extLst>
          </p:cNvPr>
          <p:cNvCxnSpPr>
            <a:cxnSpLocks/>
          </p:cNvCxnSpPr>
          <p:nvPr/>
        </p:nvCxnSpPr>
        <p:spPr>
          <a:xfrm>
            <a:off x="5041576" y="2349101"/>
            <a:ext cx="0" cy="2743599"/>
          </a:xfrm>
          <a:prstGeom prst="line">
            <a:avLst/>
          </a:prstGeom>
          <a:noFill/>
          <a:ln w="12700" cap="flat" cmpd="sng" algn="ctr">
            <a:solidFill>
              <a:srgbClr val="FFFFFF">
                <a:lumMod val="85000"/>
              </a:srgbClr>
            </a:solidFill>
            <a:prstDash val="solid"/>
            <a:headEnd type="none" w="med" len="med"/>
            <a:tailEnd type="none" w="med" len="med"/>
          </a:ln>
          <a:effectLst/>
        </p:spPr>
      </p:cxnSp>
      <p:sp>
        <p:nvSpPr>
          <p:cNvPr id="67" name="TextBox 66">
            <a:extLst>
              <a:ext uri="{FF2B5EF4-FFF2-40B4-BE49-F238E27FC236}">
                <a16:creationId xmlns:a16="http://schemas.microsoft.com/office/drawing/2014/main" id="{BC1E6064-1094-4F7E-BD7C-D813E2AED410}"/>
              </a:ext>
            </a:extLst>
          </p:cNvPr>
          <p:cNvSpPr txBox="1"/>
          <p:nvPr/>
        </p:nvSpPr>
        <p:spPr>
          <a:xfrm>
            <a:off x="3691310" y="2420872"/>
            <a:ext cx="943766" cy="16009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srgbClr val="0078D7"/>
                </a:solidFill>
                <a:effectLst/>
                <a:uLnTx/>
                <a:uFillTx/>
                <a:latin typeface="Segoe UI Semibold" charset="0"/>
                <a:ea typeface="Segoe UI Semibold" charset="0"/>
                <a:cs typeface="Segoe UI Semibold" charset="0"/>
              </a:defRPr>
            </a:lvl1pPr>
          </a:lstStyle>
          <a:p>
            <a:pPr algn="r" defTabSz="932597"/>
            <a:r>
              <a:rPr lang="en-US" sz="1020"/>
              <a:t>Client side</a:t>
            </a:r>
          </a:p>
        </p:txBody>
      </p:sp>
      <p:sp>
        <p:nvSpPr>
          <p:cNvPr id="68" name="TextBox 67">
            <a:extLst>
              <a:ext uri="{FF2B5EF4-FFF2-40B4-BE49-F238E27FC236}">
                <a16:creationId xmlns:a16="http://schemas.microsoft.com/office/drawing/2014/main" id="{F0838817-6F68-495D-9B22-8D17EC597686}"/>
              </a:ext>
            </a:extLst>
          </p:cNvPr>
          <p:cNvSpPr txBox="1"/>
          <p:nvPr/>
        </p:nvSpPr>
        <p:spPr>
          <a:xfrm>
            <a:off x="5469874" y="2420872"/>
            <a:ext cx="970236" cy="16009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srgbClr val="0078D7"/>
                </a:solidFill>
                <a:effectLst/>
                <a:uLnTx/>
                <a:uFillTx/>
                <a:latin typeface="Segoe UI Semibold" charset="0"/>
                <a:ea typeface="Segoe UI Semibold" charset="0"/>
                <a:cs typeface="Segoe UI Semibold" charset="0"/>
              </a:defRPr>
            </a:lvl1pPr>
          </a:lstStyle>
          <a:p>
            <a:pPr algn="l" defTabSz="932597"/>
            <a:r>
              <a:rPr lang="en-US" sz="1020" dirty="0"/>
              <a:t>Server side</a:t>
            </a:r>
          </a:p>
        </p:txBody>
      </p:sp>
      <p:grpSp>
        <p:nvGrpSpPr>
          <p:cNvPr id="71" name="Group 70">
            <a:extLst>
              <a:ext uri="{FF2B5EF4-FFF2-40B4-BE49-F238E27FC236}">
                <a16:creationId xmlns:a16="http://schemas.microsoft.com/office/drawing/2014/main" id="{EB9D70B4-FEA2-47A4-BE58-90B406A65254}"/>
              </a:ext>
            </a:extLst>
          </p:cNvPr>
          <p:cNvGrpSpPr/>
          <p:nvPr/>
        </p:nvGrpSpPr>
        <p:grpSpPr>
          <a:xfrm>
            <a:off x="4564481" y="3443593"/>
            <a:ext cx="976702" cy="1071383"/>
            <a:chOff x="3008738" y="2952750"/>
            <a:chExt cx="917575" cy="1050471"/>
          </a:xfrm>
          <a:solidFill>
            <a:srgbClr val="F3F3F3"/>
          </a:solidFill>
        </p:grpSpPr>
        <p:sp>
          <p:nvSpPr>
            <p:cNvPr id="72" name="Rectangle 71">
              <a:extLst>
                <a:ext uri="{FF2B5EF4-FFF2-40B4-BE49-F238E27FC236}">
                  <a16:creationId xmlns:a16="http://schemas.microsoft.com/office/drawing/2014/main" id="{CAB867C3-4F4F-4005-BBDB-ADC85B9B8754}"/>
                </a:ext>
              </a:extLst>
            </p:cNvPr>
            <p:cNvSpPr/>
            <p:nvPr/>
          </p:nvSpPr>
          <p:spPr bwMode="auto">
            <a:xfrm>
              <a:off x="3008738" y="3607182"/>
              <a:ext cx="917391" cy="396039"/>
            </a:xfrm>
            <a:prstGeom prst="rect">
              <a:avLst/>
            </a:pr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86441" tIns="149153" rIns="186441" bIns="149153" numCol="1" spcCol="0" rtlCol="0" fromWordArt="0" anchor="t" anchorCtr="0" forceAA="0" compatLnSpc="1">
              <a:prstTxWarp prst="textNoShape">
                <a:avLst/>
              </a:prstTxWarp>
              <a:noAutofit/>
            </a:bodyPr>
            <a:lstStyle/>
            <a:p>
              <a:pPr marL="349522" indent="-349522" algn="ctr" defTabSz="950481">
                <a:lnSpc>
                  <a:spcPct val="90000"/>
                </a:lnSpc>
                <a:buFont typeface="Wingdings 3" panose="05040102010807070707" pitchFamily="18" charset="2"/>
                <a:buChar char="Æ"/>
                <a:defRPr/>
              </a:pPr>
              <a:endParaRPr lang="en-IN" sz="2040" b="1" kern="0">
                <a:solidFill>
                  <a:srgbClr val="FFFFFF"/>
                </a:solidFill>
                <a:latin typeface="Segoe UI Light"/>
                <a:ea typeface="Segoe UI" pitchFamily="34" charset="0"/>
                <a:cs typeface="Segoe UI" pitchFamily="34" charset="0"/>
              </a:endParaRPr>
            </a:p>
          </p:txBody>
        </p:sp>
        <p:sp>
          <p:nvSpPr>
            <p:cNvPr id="73" name="Freeform 24">
              <a:extLst>
                <a:ext uri="{FF2B5EF4-FFF2-40B4-BE49-F238E27FC236}">
                  <a16:creationId xmlns:a16="http://schemas.microsoft.com/office/drawing/2014/main" id="{B411C479-4198-4E19-A2CF-44366EF54BE3}"/>
                </a:ext>
              </a:extLst>
            </p:cNvPr>
            <p:cNvSpPr/>
            <p:nvPr/>
          </p:nvSpPr>
          <p:spPr bwMode="auto">
            <a:xfrm>
              <a:off x="3008740" y="2952750"/>
              <a:ext cx="917573" cy="654434"/>
            </a:xfrm>
            <a:prstGeom prst="round2SameRect">
              <a:avLst>
                <a:gd name="adj1" fmla="val 10798"/>
                <a:gd name="adj2" fmla="val 0"/>
              </a:avLst>
            </a:prstGeom>
            <a:solidFill>
              <a:schemeClr val="accent1"/>
            </a:solidFill>
            <a:ln w="12700" cap="flat" cmpd="sng" algn="ctr">
              <a:noFill/>
              <a:prstDash val="solid"/>
              <a:headEnd type="none" w="med" len="med"/>
              <a:tailEnd type="none" w="med" len="med"/>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49859">
                <a:defRPr/>
              </a:pPr>
              <a:r>
                <a:rPr lang="en-IN" sz="1020" kern="0">
                  <a:solidFill>
                    <a:prstClr val="white"/>
                  </a:solidFill>
                  <a:latin typeface="Segoe UI Semibold"/>
                  <a:cs typeface="Segoe UI Semilight" panose="020B0402040204020203" pitchFamily="34" charset="0"/>
                </a:rPr>
                <a:t>TCE-enabled ADO .NET library</a:t>
              </a:r>
            </a:p>
          </p:txBody>
        </p:sp>
        <p:grpSp>
          <p:nvGrpSpPr>
            <p:cNvPr id="74" name="Group 73">
              <a:extLst>
                <a:ext uri="{FF2B5EF4-FFF2-40B4-BE49-F238E27FC236}">
                  <a16:creationId xmlns:a16="http://schemas.microsoft.com/office/drawing/2014/main" id="{60C8AF78-99BA-40A8-ADC4-7843C9001CD8}"/>
                </a:ext>
              </a:extLst>
            </p:cNvPr>
            <p:cNvGrpSpPr/>
            <p:nvPr/>
          </p:nvGrpSpPr>
          <p:grpSpPr>
            <a:xfrm>
              <a:off x="3402455" y="3574160"/>
              <a:ext cx="130120" cy="192176"/>
              <a:chOff x="4643645" y="4990741"/>
              <a:chExt cx="191668" cy="320334"/>
            </a:xfrm>
            <a:grpFill/>
          </p:grpSpPr>
          <p:sp>
            <p:nvSpPr>
              <p:cNvPr id="75" name="Rounded Rectangle 27">
                <a:extLst>
                  <a:ext uri="{FF2B5EF4-FFF2-40B4-BE49-F238E27FC236}">
                    <a16:creationId xmlns:a16="http://schemas.microsoft.com/office/drawing/2014/main" id="{9AEF909E-5EDE-48C9-AAC2-3ABFC65F03F2}"/>
                  </a:ext>
                </a:extLst>
              </p:cNvPr>
              <p:cNvSpPr/>
              <p:nvPr/>
            </p:nvSpPr>
            <p:spPr bwMode="auto">
              <a:xfrm>
                <a:off x="4643645" y="4990741"/>
                <a:ext cx="191668" cy="320334"/>
              </a:xfrm>
              <a:prstGeom prst="roundRect">
                <a:avLst/>
              </a:prstGeom>
              <a:solidFill>
                <a:schemeClr val="bg1">
                  <a:lumMod val="85000"/>
                </a:schemeClr>
              </a:solidFill>
              <a:ln w="12700" cap="flat" cmpd="sng" algn="ctr">
                <a:noFill/>
                <a:prstDash val="solid"/>
                <a:headEnd type="none" w="med" len="med"/>
                <a:tailEnd type="none" w="med" len="med"/>
              </a:ln>
              <a:effectLst/>
            </p:spPr>
            <p:txBody>
              <a:bodyPr rot="0" spcFirstLastPara="0" vertOverflow="overflow" horzOverflow="overflow" vert="horz" wrap="square" lIns="186441" tIns="149153" rIns="186441" bIns="149153" numCol="1" spcCol="0" rtlCol="0" fromWordArt="0" anchor="t" anchorCtr="0" forceAA="0" compatLnSpc="1">
                <a:prstTxWarp prst="textNoShape">
                  <a:avLst/>
                </a:prstTxWarp>
                <a:noAutofit/>
              </a:bodyPr>
              <a:lstStyle/>
              <a:p>
                <a:pPr marL="349522" indent="-349522" algn="ctr" defTabSz="950481">
                  <a:lnSpc>
                    <a:spcPct val="90000"/>
                  </a:lnSpc>
                  <a:buFont typeface="Wingdings 3" panose="05040102010807070707" pitchFamily="18" charset="2"/>
                  <a:buChar char="Æ"/>
                  <a:defRPr/>
                </a:pPr>
                <a:endParaRPr lang="en-IN" sz="2040" b="1" kern="0">
                  <a:solidFill>
                    <a:srgbClr val="FFFFFF"/>
                  </a:solidFill>
                  <a:latin typeface="Segoe UI Light"/>
                  <a:ea typeface="Segoe UI" pitchFamily="34" charset="0"/>
                  <a:cs typeface="Segoe UI" pitchFamily="34" charset="0"/>
                </a:endParaRPr>
              </a:p>
            </p:txBody>
          </p:sp>
          <p:sp>
            <p:nvSpPr>
              <p:cNvPr id="76" name="Rounded Rectangle 28">
                <a:extLst>
                  <a:ext uri="{FF2B5EF4-FFF2-40B4-BE49-F238E27FC236}">
                    <a16:creationId xmlns:a16="http://schemas.microsoft.com/office/drawing/2014/main" id="{6B351232-E453-4E14-B16F-6BED238A15BC}"/>
                  </a:ext>
                </a:extLst>
              </p:cNvPr>
              <p:cNvSpPr/>
              <p:nvPr/>
            </p:nvSpPr>
            <p:spPr bwMode="auto">
              <a:xfrm>
                <a:off x="4691753" y="5109314"/>
                <a:ext cx="95448" cy="150479"/>
              </a:xfrm>
              <a:prstGeom prst="roundRect">
                <a:avLst/>
              </a:pr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86441" tIns="149153" rIns="186441" bIns="149153" numCol="1" spcCol="0" rtlCol="0" fromWordArt="0" anchor="t" anchorCtr="0" forceAA="0" compatLnSpc="1">
                <a:prstTxWarp prst="textNoShape">
                  <a:avLst/>
                </a:prstTxWarp>
                <a:noAutofit/>
              </a:bodyPr>
              <a:lstStyle/>
              <a:p>
                <a:pPr marL="349522" indent="-349522" algn="ctr" defTabSz="950481">
                  <a:lnSpc>
                    <a:spcPct val="90000"/>
                  </a:lnSpc>
                  <a:buFont typeface="Wingdings 3" panose="05040102010807070707" pitchFamily="18" charset="2"/>
                  <a:buChar char="Æ"/>
                  <a:defRPr/>
                </a:pPr>
                <a:endParaRPr lang="en-IN" sz="2040" b="1" kern="0">
                  <a:solidFill>
                    <a:srgbClr val="FFFFFF"/>
                  </a:solidFill>
                  <a:latin typeface="Segoe UI Light"/>
                  <a:ea typeface="Segoe UI" pitchFamily="34" charset="0"/>
                  <a:cs typeface="Segoe UI" pitchFamily="34" charset="0"/>
                </a:endParaRPr>
              </a:p>
            </p:txBody>
          </p:sp>
        </p:grpSp>
      </p:grpSp>
      <p:sp>
        <p:nvSpPr>
          <p:cNvPr id="79" name="TextBox 78">
            <a:extLst>
              <a:ext uri="{FF2B5EF4-FFF2-40B4-BE49-F238E27FC236}">
                <a16:creationId xmlns:a16="http://schemas.microsoft.com/office/drawing/2014/main" id="{05EAA832-D5D0-41E7-B42A-C591D0268392}"/>
              </a:ext>
            </a:extLst>
          </p:cNvPr>
          <p:cNvSpPr txBox="1"/>
          <p:nvPr/>
        </p:nvSpPr>
        <p:spPr>
          <a:xfrm>
            <a:off x="2268295" y="2668131"/>
            <a:ext cx="802328" cy="16009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srgbClr val="0078D7"/>
                </a:solidFill>
                <a:effectLst/>
                <a:uLnTx/>
                <a:uFillTx/>
                <a:latin typeface="Segoe UI Semibold" charset="0"/>
                <a:ea typeface="Segoe UI Semibold" charset="0"/>
                <a:cs typeface="Segoe UI Semibold" charset="0"/>
              </a:defRPr>
            </a:lvl1pPr>
          </a:lstStyle>
          <a:p>
            <a:pPr algn="l" defTabSz="932597"/>
            <a:r>
              <a:rPr lang="en-US" sz="1020"/>
              <a:t>Master key</a:t>
            </a:r>
          </a:p>
        </p:txBody>
      </p:sp>
      <p:sp>
        <p:nvSpPr>
          <p:cNvPr id="80" name="TextBox 79">
            <a:extLst>
              <a:ext uri="{FF2B5EF4-FFF2-40B4-BE49-F238E27FC236}">
                <a16:creationId xmlns:a16="http://schemas.microsoft.com/office/drawing/2014/main" id="{CEED8BA7-BA54-4B87-8A79-A834AE57ED70}"/>
              </a:ext>
            </a:extLst>
          </p:cNvPr>
          <p:cNvSpPr txBox="1"/>
          <p:nvPr/>
        </p:nvSpPr>
        <p:spPr>
          <a:xfrm>
            <a:off x="6526948" y="2668131"/>
            <a:ext cx="854078" cy="320182"/>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srgbClr val="0078D7"/>
                </a:solidFill>
                <a:effectLst/>
                <a:uLnTx/>
                <a:uFillTx/>
                <a:latin typeface="Segoe UI Semibold" charset="0"/>
                <a:ea typeface="Segoe UI Semibold" charset="0"/>
                <a:cs typeface="Segoe UI Semibold" charset="0"/>
              </a:defRPr>
            </a:lvl1pPr>
          </a:lstStyle>
          <a:p>
            <a:pPr algn="r" defTabSz="932597"/>
            <a:r>
              <a:rPr lang="en-US" sz="1020"/>
              <a:t>Encrypted columnar key</a:t>
            </a:r>
          </a:p>
        </p:txBody>
      </p:sp>
      <p:sp>
        <p:nvSpPr>
          <p:cNvPr id="98" name="key">
            <a:extLst>
              <a:ext uri="{FF2B5EF4-FFF2-40B4-BE49-F238E27FC236}">
                <a16:creationId xmlns:a16="http://schemas.microsoft.com/office/drawing/2014/main" id="{460733A9-00B8-40F1-8DC6-9C6ED21D6160}"/>
              </a:ext>
            </a:extLst>
          </p:cNvPr>
          <p:cNvSpPr>
            <a:spLocks noChangeAspect="1" noEditPoints="1"/>
          </p:cNvSpPr>
          <p:nvPr/>
        </p:nvSpPr>
        <p:spPr bwMode="auto">
          <a:xfrm>
            <a:off x="2268295" y="2210001"/>
            <a:ext cx="415948" cy="413813"/>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4"/>
          </a:solidFill>
          <a:ln w="12700" cap="rnd">
            <a:no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99" name="key">
            <a:extLst>
              <a:ext uri="{FF2B5EF4-FFF2-40B4-BE49-F238E27FC236}">
                <a16:creationId xmlns:a16="http://schemas.microsoft.com/office/drawing/2014/main" id="{E9713842-E1C8-4ECF-9D25-F844953B8CF0}"/>
              </a:ext>
            </a:extLst>
          </p:cNvPr>
          <p:cNvSpPr>
            <a:spLocks noChangeAspect="1" noEditPoints="1"/>
          </p:cNvSpPr>
          <p:nvPr/>
        </p:nvSpPr>
        <p:spPr bwMode="auto">
          <a:xfrm>
            <a:off x="6965078" y="2210001"/>
            <a:ext cx="415948" cy="413813"/>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4"/>
          </a:solidFill>
          <a:ln w="12700" cap="rnd">
            <a:no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505050"/>
              </a:solidFill>
              <a:latin typeface="Segoe UI Semilight"/>
            </a:endParaRPr>
          </a:p>
        </p:txBody>
      </p:sp>
      <p:sp>
        <p:nvSpPr>
          <p:cNvPr id="100" name="TextBox 99">
            <a:extLst>
              <a:ext uri="{FF2B5EF4-FFF2-40B4-BE49-F238E27FC236}">
                <a16:creationId xmlns:a16="http://schemas.microsoft.com/office/drawing/2014/main" id="{202C2B45-FABA-461F-BF7A-04A3CAF9310C}"/>
              </a:ext>
            </a:extLst>
          </p:cNvPr>
          <p:cNvSpPr txBox="1"/>
          <p:nvPr/>
        </p:nvSpPr>
        <p:spPr>
          <a:xfrm>
            <a:off x="2494062" y="3443474"/>
            <a:ext cx="656451" cy="16009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srgbClr val="0078D7"/>
                </a:solidFill>
                <a:effectLst/>
                <a:uLnTx/>
                <a:uFillTx/>
                <a:latin typeface="Segoe UI Semibold" charset="0"/>
                <a:ea typeface="Segoe UI Semibold" charset="0"/>
                <a:cs typeface="Segoe UI Semibold" charset="0"/>
              </a:defRPr>
            </a:lvl1pPr>
          </a:lstStyle>
          <a:p>
            <a:pPr defTabSz="932597"/>
            <a:r>
              <a:rPr lang="en-US" sz="1020" dirty="0"/>
              <a:t>Apps</a:t>
            </a:r>
          </a:p>
        </p:txBody>
      </p:sp>
      <p:cxnSp>
        <p:nvCxnSpPr>
          <p:cNvPr id="8" name="Connector: Elbow 7">
            <a:extLst>
              <a:ext uri="{FF2B5EF4-FFF2-40B4-BE49-F238E27FC236}">
                <a16:creationId xmlns:a16="http://schemas.microsoft.com/office/drawing/2014/main" id="{01EF66D3-EA2C-49A0-B7C0-2AF001701CAE}"/>
              </a:ext>
            </a:extLst>
          </p:cNvPr>
          <p:cNvCxnSpPr>
            <a:cxnSpLocks/>
          </p:cNvCxnSpPr>
          <p:nvPr/>
        </p:nvCxnSpPr>
        <p:spPr>
          <a:xfrm flipH="1">
            <a:off x="5595793" y="3777324"/>
            <a:ext cx="196" cy="535691"/>
          </a:xfrm>
          <a:prstGeom prst="bentConnector3">
            <a:avLst>
              <a:gd name="adj1" fmla="val -36869375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2313F34-735A-4730-B807-1E473C187837}"/>
              </a:ext>
            </a:extLst>
          </p:cNvPr>
          <p:cNvCxnSpPr/>
          <p:nvPr/>
        </p:nvCxnSpPr>
        <p:spPr>
          <a:xfrm>
            <a:off x="3574212" y="3777324"/>
            <a:ext cx="820668"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0CF1B66-5321-4862-8293-A9C617DB1840}"/>
              </a:ext>
            </a:extLst>
          </p:cNvPr>
          <p:cNvCxnSpPr>
            <a:cxnSpLocks/>
          </p:cNvCxnSpPr>
          <p:nvPr/>
        </p:nvCxnSpPr>
        <p:spPr>
          <a:xfrm flipH="1">
            <a:off x="3574212" y="4260282"/>
            <a:ext cx="820668"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BB6924E3-3D43-419F-A506-AF61673972C2}"/>
              </a:ext>
            </a:extLst>
          </p:cNvPr>
          <p:cNvSpPr txBox="1"/>
          <p:nvPr/>
        </p:nvSpPr>
        <p:spPr>
          <a:xfrm>
            <a:off x="3530357" y="3318333"/>
            <a:ext cx="908378" cy="320182"/>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srgbClr val="0078D7"/>
                </a:solidFill>
                <a:effectLst/>
                <a:uLnTx/>
                <a:uFillTx/>
                <a:latin typeface="Segoe UI Semibold" charset="0"/>
                <a:ea typeface="Segoe UI Semibold" charset="0"/>
                <a:cs typeface="Segoe UI Semibold" charset="0"/>
              </a:defRPr>
            </a:lvl1pPr>
          </a:lstStyle>
          <a:p>
            <a:pPr defTabSz="932597"/>
            <a:r>
              <a:rPr lang="en-US" sz="1020"/>
              <a:t>Encrypted query</a:t>
            </a:r>
          </a:p>
        </p:txBody>
      </p:sp>
      <p:sp>
        <p:nvSpPr>
          <p:cNvPr id="43" name="Freeform 272">
            <a:extLst>
              <a:ext uri="{FF2B5EF4-FFF2-40B4-BE49-F238E27FC236}">
                <a16:creationId xmlns:a16="http://schemas.microsoft.com/office/drawing/2014/main" id="{18A7AAFF-6892-42D0-A9C0-C61ECA4CAE82}"/>
              </a:ext>
            </a:extLst>
          </p:cNvPr>
          <p:cNvSpPr>
            <a:spLocks/>
          </p:cNvSpPr>
          <p:nvPr/>
        </p:nvSpPr>
        <p:spPr bwMode="auto">
          <a:xfrm>
            <a:off x="3228197" y="3970181"/>
            <a:ext cx="243068" cy="394249"/>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solidFill>
            <a:schemeClr val="accent4"/>
          </a:solidFill>
          <a:ln>
            <a:noFill/>
          </a:ln>
          <a:extLst/>
        </p:spPr>
        <p:txBody>
          <a:bodyPr vert="horz" wrap="square" lIns="93260" tIns="46630" rIns="93260" bIns="46630" numCol="1" anchor="t" anchorCtr="0" compatLnSpc="1">
            <a:prstTxWarp prst="textNoShape">
              <a:avLst/>
            </a:prstTxWarp>
            <a:noAutofit/>
          </a:bodyPr>
          <a:lstStyle/>
          <a:p>
            <a:pPr defTabSz="932597"/>
            <a:endParaRPr lang="en-US" sz="1836">
              <a:solidFill>
                <a:prstClr val="black"/>
              </a:solidFill>
              <a:latin typeface="Segoe UI"/>
            </a:endParaRPr>
          </a:p>
        </p:txBody>
      </p:sp>
      <p:sp>
        <p:nvSpPr>
          <p:cNvPr id="44" name="Freeform 272">
            <a:extLst>
              <a:ext uri="{FF2B5EF4-FFF2-40B4-BE49-F238E27FC236}">
                <a16:creationId xmlns:a16="http://schemas.microsoft.com/office/drawing/2014/main" id="{7F0874F0-6AB2-4110-A864-B3F53550B153}"/>
              </a:ext>
            </a:extLst>
          </p:cNvPr>
          <p:cNvSpPr>
            <a:spLocks/>
          </p:cNvSpPr>
          <p:nvPr/>
        </p:nvSpPr>
        <p:spPr bwMode="auto">
          <a:xfrm>
            <a:off x="7427191" y="3261765"/>
            <a:ext cx="243068" cy="394249"/>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solidFill>
            <a:schemeClr val="accent4"/>
          </a:solidFill>
          <a:ln>
            <a:noFill/>
          </a:ln>
          <a:extLst/>
        </p:spPr>
        <p:txBody>
          <a:bodyPr vert="horz" wrap="square" lIns="93260" tIns="46630" rIns="93260" bIns="46630" numCol="1" anchor="t" anchorCtr="0" compatLnSpc="1">
            <a:prstTxWarp prst="textNoShape">
              <a:avLst/>
            </a:prstTxWarp>
            <a:noAutofit/>
          </a:bodyPr>
          <a:lstStyle/>
          <a:p>
            <a:pPr defTabSz="932597"/>
            <a:endParaRPr lang="en-US" sz="1836">
              <a:solidFill>
                <a:prstClr val="black"/>
              </a:solidFill>
              <a:latin typeface="Segoe UI"/>
            </a:endParaRPr>
          </a:p>
        </p:txBody>
      </p:sp>
      <p:grpSp>
        <p:nvGrpSpPr>
          <p:cNvPr id="46" name="Graphic 76">
            <a:extLst>
              <a:ext uri="{FF2B5EF4-FFF2-40B4-BE49-F238E27FC236}">
                <a16:creationId xmlns:a16="http://schemas.microsoft.com/office/drawing/2014/main" id="{607FEF53-B839-427F-9CAD-37CE38F1DD9B}"/>
              </a:ext>
            </a:extLst>
          </p:cNvPr>
          <p:cNvGrpSpPr/>
          <p:nvPr/>
        </p:nvGrpSpPr>
        <p:grpSpPr>
          <a:xfrm>
            <a:off x="5862136" y="3875891"/>
            <a:ext cx="336537" cy="338556"/>
            <a:chOff x="10542101" y="1972314"/>
            <a:chExt cx="701938" cy="706150"/>
          </a:xfrm>
        </p:grpSpPr>
        <p:sp>
          <p:nvSpPr>
            <p:cNvPr id="48" name="Freeform: Shape 47">
              <a:extLst>
                <a:ext uri="{FF2B5EF4-FFF2-40B4-BE49-F238E27FC236}">
                  <a16:creationId xmlns:a16="http://schemas.microsoft.com/office/drawing/2014/main" id="{A4E47C0E-0880-4761-BA05-046C7AA8937E}"/>
                </a:ext>
              </a:extLst>
            </p:cNvPr>
            <p:cNvSpPr/>
            <p:nvPr/>
          </p:nvSpPr>
          <p:spPr>
            <a:xfrm>
              <a:off x="10767652" y="1972314"/>
              <a:ext cx="476387" cy="476386"/>
            </a:xfrm>
            <a:custGeom>
              <a:avLst/>
              <a:gdLst>
                <a:gd name="connsiteX0" fmla="*/ 407687 w 476387"/>
                <a:gd name="connsiteY0" fmla="*/ 73483 h 476385"/>
                <a:gd name="connsiteX1" fmla="*/ 73483 w 476387"/>
                <a:gd name="connsiteY1" fmla="*/ 73483 h 476385"/>
                <a:gd name="connsiteX2" fmla="*/ 73483 w 476387"/>
                <a:gd name="connsiteY2" fmla="*/ 407686 h 476385"/>
                <a:gd name="connsiteX3" fmla="*/ 407687 w 476387"/>
                <a:gd name="connsiteY3" fmla="*/ 407686 h 476385"/>
                <a:gd name="connsiteX4" fmla="*/ 407687 w 476387"/>
                <a:gd name="connsiteY4" fmla="*/ 73483 h 476385"/>
                <a:gd name="connsiteX5" fmla="*/ 108663 w 476387"/>
                <a:gd name="connsiteY5" fmla="*/ 373240 h 476385"/>
                <a:gd name="connsiteX6" fmla="*/ 108663 w 476387"/>
                <a:gd name="connsiteY6" fmla="*/ 108662 h 476385"/>
                <a:gd name="connsiteX7" fmla="*/ 373241 w 476387"/>
                <a:gd name="connsiteY7" fmla="*/ 108662 h 476385"/>
                <a:gd name="connsiteX8" fmla="*/ 373241 w 476387"/>
                <a:gd name="connsiteY8" fmla="*/ 373240 h 476385"/>
                <a:gd name="connsiteX9" fmla="*/ 108663 w 476387"/>
                <a:gd name="connsiteY9" fmla="*/ 373240 h 47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387" h="476385">
                  <a:moveTo>
                    <a:pt x="407687" y="73483"/>
                  </a:moveTo>
                  <a:cubicBezTo>
                    <a:pt x="315341" y="-18863"/>
                    <a:pt x="165829" y="-18863"/>
                    <a:pt x="73483" y="73483"/>
                  </a:cubicBezTo>
                  <a:cubicBezTo>
                    <a:pt x="-18863" y="165829"/>
                    <a:pt x="-18863" y="315340"/>
                    <a:pt x="73483" y="407686"/>
                  </a:cubicBezTo>
                  <a:cubicBezTo>
                    <a:pt x="165829" y="500031"/>
                    <a:pt x="315341" y="500031"/>
                    <a:pt x="407687" y="407686"/>
                  </a:cubicBezTo>
                  <a:cubicBezTo>
                    <a:pt x="500033" y="316073"/>
                    <a:pt x="500033" y="165829"/>
                    <a:pt x="407687" y="73483"/>
                  </a:cubicBezTo>
                  <a:moveTo>
                    <a:pt x="108663" y="373240"/>
                  </a:moveTo>
                  <a:cubicBezTo>
                    <a:pt x="35372" y="299949"/>
                    <a:pt x="35372" y="181952"/>
                    <a:pt x="108663" y="108662"/>
                  </a:cubicBezTo>
                  <a:cubicBezTo>
                    <a:pt x="181953" y="35372"/>
                    <a:pt x="299950" y="35372"/>
                    <a:pt x="373241" y="108662"/>
                  </a:cubicBezTo>
                  <a:cubicBezTo>
                    <a:pt x="446531" y="181952"/>
                    <a:pt x="446531" y="299949"/>
                    <a:pt x="373241" y="373240"/>
                  </a:cubicBezTo>
                  <a:cubicBezTo>
                    <a:pt x="299950" y="445797"/>
                    <a:pt x="181953" y="445797"/>
                    <a:pt x="108663" y="373240"/>
                  </a:cubicBezTo>
                </a:path>
              </a:pathLst>
            </a:custGeom>
            <a:solidFill>
              <a:schemeClr val="accent1"/>
            </a:solidFill>
            <a:ln w="7319" cap="flat">
              <a:noFill/>
              <a:prstDash val="solid"/>
              <a:miter/>
            </a:ln>
          </p:spPr>
          <p:txBody>
            <a:bodyPr rtlCol="0" anchor="ctr"/>
            <a:lstStyle/>
            <a:p>
              <a:pPr defTabSz="932597"/>
              <a:endParaRPr lang="en-US" sz="1836">
                <a:solidFill>
                  <a:prstClr val="black"/>
                </a:solidFill>
                <a:latin typeface="Segoe UI"/>
              </a:endParaRPr>
            </a:p>
          </p:txBody>
        </p:sp>
        <p:sp>
          <p:nvSpPr>
            <p:cNvPr id="49" name="Freeform: Shape 48">
              <a:extLst>
                <a:ext uri="{FF2B5EF4-FFF2-40B4-BE49-F238E27FC236}">
                  <a16:creationId xmlns:a16="http://schemas.microsoft.com/office/drawing/2014/main" id="{CEB9EEF3-B3DF-4EEB-AC8D-B17D5DFE613C}"/>
                </a:ext>
              </a:extLst>
            </p:cNvPr>
            <p:cNvSpPr/>
            <p:nvPr/>
          </p:nvSpPr>
          <p:spPr>
            <a:xfrm>
              <a:off x="10739236" y="2331594"/>
              <a:ext cx="146581" cy="146580"/>
            </a:xfrm>
            <a:custGeom>
              <a:avLst/>
              <a:gdLst>
                <a:gd name="connsiteX0" fmla="*/ 5973 w 146580"/>
                <a:gd name="connsiteY0" fmla="*/ 107547 h 146580"/>
                <a:gd name="connsiteX1" fmla="*/ 107548 w 146580"/>
                <a:gd name="connsiteY1" fmla="*/ 5973 h 146580"/>
                <a:gd name="connsiteX2" fmla="*/ 145379 w 146580"/>
                <a:gd name="connsiteY2" fmla="*/ 43804 h 146580"/>
                <a:gd name="connsiteX3" fmla="*/ 43805 w 146580"/>
                <a:gd name="connsiteY3" fmla="*/ 145378 h 146580"/>
              </a:gdLst>
              <a:ahLst/>
              <a:cxnLst>
                <a:cxn ang="0">
                  <a:pos x="connsiteX0" y="connsiteY0"/>
                </a:cxn>
                <a:cxn ang="0">
                  <a:pos x="connsiteX1" y="connsiteY1"/>
                </a:cxn>
                <a:cxn ang="0">
                  <a:pos x="connsiteX2" y="connsiteY2"/>
                </a:cxn>
                <a:cxn ang="0">
                  <a:pos x="connsiteX3" y="connsiteY3"/>
                </a:cxn>
              </a:cxnLst>
              <a:rect l="l" t="t" r="r" b="b"/>
              <a:pathLst>
                <a:path w="146580" h="146580">
                  <a:moveTo>
                    <a:pt x="5973" y="107547"/>
                  </a:moveTo>
                  <a:lnTo>
                    <a:pt x="107548" y="5973"/>
                  </a:lnTo>
                  <a:lnTo>
                    <a:pt x="145379" y="43804"/>
                  </a:lnTo>
                  <a:lnTo>
                    <a:pt x="43805" y="145378"/>
                  </a:lnTo>
                  <a:close/>
                </a:path>
              </a:pathLst>
            </a:custGeom>
            <a:solidFill>
              <a:schemeClr val="accent1"/>
            </a:solidFill>
            <a:ln w="7319" cap="flat">
              <a:noFill/>
              <a:prstDash val="solid"/>
              <a:miter/>
            </a:ln>
          </p:spPr>
          <p:txBody>
            <a:bodyPr rtlCol="0" anchor="ctr"/>
            <a:lstStyle/>
            <a:p>
              <a:pPr defTabSz="932597"/>
              <a:endParaRPr lang="en-US" sz="1836">
                <a:solidFill>
                  <a:prstClr val="black"/>
                </a:solidFill>
                <a:latin typeface="Segoe UI"/>
              </a:endParaRPr>
            </a:p>
          </p:txBody>
        </p:sp>
        <p:sp>
          <p:nvSpPr>
            <p:cNvPr id="50" name="Freeform: Shape 49">
              <a:extLst>
                <a:ext uri="{FF2B5EF4-FFF2-40B4-BE49-F238E27FC236}">
                  <a16:creationId xmlns:a16="http://schemas.microsoft.com/office/drawing/2014/main" id="{6AA5D231-30C1-4D32-BF79-41E7B8CE6130}"/>
                </a:ext>
              </a:extLst>
            </p:cNvPr>
            <p:cNvSpPr/>
            <p:nvPr/>
          </p:nvSpPr>
          <p:spPr>
            <a:xfrm>
              <a:off x="10542101" y="2389518"/>
              <a:ext cx="285832" cy="285831"/>
            </a:xfrm>
            <a:custGeom>
              <a:avLst/>
              <a:gdLst>
                <a:gd name="connsiteX0" fmla="*/ 64505 w 285832"/>
                <a:gd name="connsiteY0" fmla="*/ 281444 h 285831"/>
                <a:gd name="connsiteX1" fmla="*/ 8072 w 285832"/>
                <a:gd name="connsiteY1" fmla="*/ 225010 h 285831"/>
                <a:gd name="connsiteX2" fmla="*/ 8072 w 285832"/>
                <a:gd name="connsiteY2" fmla="*/ 207421 h 285831"/>
                <a:gd name="connsiteX3" fmla="*/ 207421 w 285832"/>
                <a:gd name="connsiteY3" fmla="*/ 8072 h 285831"/>
                <a:gd name="connsiteX4" fmla="*/ 225011 w 285832"/>
                <a:gd name="connsiteY4" fmla="*/ 8072 h 285831"/>
                <a:gd name="connsiteX5" fmla="*/ 281444 w 285832"/>
                <a:gd name="connsiteY5" fmla="*/ 64505 h 285831"/>
                <a:gd name="connsiteX6" fmla="*/ 281444 w 285832"/>
                <a:gd name="connsiteY6" fmla="*/ 82095 h 285831"/>
                <a:gd name="connsiteX7" fmla="*/ 82095 w 285832"/>
                <a:gd name="connsiteY7" fmla="*/ 281444 h 285831"/>
                <a:gd name="connsiteX8" fmla="*/ 64505 w 285832"/>
                <a:gd name="connsiteY8" fmla="*/ 281444 h 28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832" h="285831">
                  <a:moveTo>
                    <a:pt x="64505" y="281444"/>
                  </a:moveTo>
                  <a:lnTo>
                    <a:pt x="8072" y="225010"/>
                  </a:lnTo>
                  <a:cubicBezTo>
                    <a:pt x="2941" y="219880"/>
                    <a:pt x="2941" y="212551"/>
                    <a:pt x="8072" y="207421"/>
                  </a:cubicBezTo>
                  <a:lnTo>
                    <a:pt x="207421" y="8072"/>
                  </a:lnTo>
                  <a:cubicBezTo>
                    <a:pt x="212552" y="2941"/>
                    <a:pt x="219881" y="2941"/>
                    <a:pt x="225011" y="8072"/>
                  </a:cubicBezTo>
                  <a:lnTo>
                    <a:pt x="281444" y="64505"/>
                  </a:lnTo>
                  <a:cubicBezTo>
                    <a:pt x="286575" y="69635"/>
                    <a:pt x="286575" y="76964"/>
                    <a:pt x="281444" y="82095"/>
                  </a:cubicBezTo>
                  <a:lnTo>
                    <a:pt x="82095" y="281444"/>
                  </a:lnTo>
                  <a:cubicBezTo>
                    <a:pt x="76964" y="286574"/>
                    <a:pt x="69635" y="286574"/>
                    <a:pt x="64505" y="281444"/>
                  </a:cubicBezTo>
                </a:path>
              </a:pathLst>
            </a:custGeom>
            <a:solidFill>
              <a:srgbClr val="B3B3B3"/>
            </a:solidFill>
            <a:ln w="7319" cap="flat">
              <a:noFill/>
              <a:prstDash val="solid"/>
              <a:miter/>
            </a:ln>
          </p:spPr>
          <p:txBody>
            <a:bodyPr rtlCol="0" anchor="ctr"/>
            <a:lstStyle/>
            <a:p>
              <a:pPr defTabSz="932597"/>
              <a:endParaRPr lang="en-US" sz="1836">
                <a:solidFill>
                  <a:prstClr val="black"/>
                </a:solidFill>
                <a:latin typeface="Segoe UI"/>
              </a:endParaRPr>
            </a:p>
          </p:txBody>
        </p:sp>
        <p:sp>
          <p:nvSpPr>
            <p:cNvPr id="51" name="Freeform: Shape 50">
              <a:extLst>
                <a:ext uri="{FF2B5EF4-FFF2-40B4-BE49-F238E27FC236}">
                  <a16:creationId xmlns:a16="http://schemas.microsoft.com/office/drawing/2014/main" id="{1C89E08E-5F21-48A1-9129-A8F800984D62}"/>
                </a:ext>
              </a:extLst>
            </p:cNvPr>
            <p:cNvSpPr/>
            <p:nvPr/>
          </p:nvSpPr>
          <p:spPr>
            <a:xfrm>
              <a:off x="10956741" y="2061728"/>
              <a:ext cx="102606" cy="102606"/>
            </a:xfrm>
            <a:custGeom>
              <a:avLst/>
              <a:gdLst>
                <a:gd name="connsiteX0" fmla="*/ 88141 w 102606"/>
                <a:gd name="connsiteY0" fmla="*/ 88141 h 102606"/>
                <a:gd name="connsiteX1" fmla="*/ 18515 w 102606"/>
                <a:gd name="connsiteY1" fmla="*/ 88141 h 102606"/>
                <a:gd name="connsiteX2" fmla="*/ 18515 w 102606"/>
                <a:gd name="connsiteY2" fmla="*/ 18515 h 102606"/>
                <a:gd name="connsiteX3" fmla="*/ 88141 w 102606"/>
                <a:gd name="connsiteY3" fmla="*/ 18515 h 102606"/>
                <a:gd name="connsiteX4" fmla="*/ 88141 w 102606"/>
                <a:gd name="connsiteY4" fmla="*/ 88141 h 102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06" h="102606">
                  <a:moveTo>
                    <a:pt x="88141" y="88141"/>
                  </a:moveTo>
                  <a:cubicBezTo>
                    <a:pt x="69086" y="107196"/>
                    <a:pt x="37571" y="107196"/>
                    <a:pt x="18515" y="88141"/>
                  </a:cubicBezTo>
                  <a:cubicBezTo>
                    <a:pt x="-540" y="69086"/>
                    <a:pt x="-540" y="37571"/>
                    <a:pt x="18515" y="18515"/>
                  </a:cubicBezTo>
                  <a:cubicBezTo>
                    <a:pt x="37571" y="-540"/>
                    <a:pt x="69086" y="-540"/>
                    <a:pt x="88141" y="18515"/>
                  </a:cubicBezTo>
                  <a:cubicBezTo>
                    <a:pt x="107197" y="37571"/>
                    <a:pt x="107197" y="69086"/>
                    <a:pt x="88141" y="88141"/>
                  </a:cubicBezTo>
                </a:path>
              </a:pathLst>
            </a:custGeom>
            <a:solidFill>
              <a:schemeClr val="accent2"/>
            </a:solidFill>
            <a:ln w="7319" cap="flat">
              <a:noFill/>
              <a:prstDash val="solid"/>
              <a:miter/>
            </a:ln>
          </p:spPr>
          <p:txBody>
            <a:bodyPr rtlCol="0" anchor="ctr"/>
            <a:lstStyle/>
            <a:p>
              <a:pPr defTabSz="932597"/>
              <a:endParaRPr lang="en-US" sz="1836">
                <a:solidFill>
                  <a:prstClr val="black"/>
                </a:solidFill>
                <a:latin typeface="Segoe UI"/>
              </a:endParaRPr>
            </a:p>
          </p:txBody>
        </p:sp>
        <p:sp>
          <p:nvSpPr>
            <p:cNvPr id="52" name="Freeform: Shape 51">
              <a:extLst>
                <a:ext uri="{FF2B5EF4-FFF2-40B4-BE49-F238E27FC236}">
                  <a16:creationId xmlns:a16="http://schemas.microsoft.com/office/drawing/2014/main" id="{0C044163-31DD-46A1-B1A6-93AE4DFCB32B}"/>
                </a:ext>
              </a:extLst>
            </p:cNvPr>
            <p:cNvSpPr/>
            <p:nvPr/>
          </p:nvSpPr>
          <p:spPr>
            <a:xfrm>
              <a:off x="10542651" y="2421949"/>
              <a:ext cx="285832" cy="256515"/>
            </a:xfrm>
            <a:custGeom>
              <a:avLst/>
              <a:gdLst>
                <a:gd name="connsiteX0" fmla="*/ 280895 w 285832"/>
                <a:gd name="connsiteY0" fmla="*/ 32074 h 256515"/>
                <a:gd name="connsiteX1" fmla="*/ 253044 w 285832"/>
                <a:gd name="connsiteY1" fmla="*/ 4224 h 256515"/>
                <a:gd name="connsiteX2" fmla="*/ 58092 w 285832"/>
                <a:gd name="connsiteY2" fmla="*/ 199176 h 256515"/>
                <a:gd name="connsiteX3" fmla="*/ 50763 w 285832"/>
                <a:gd name="connsiteY3" fmla="*/ 199176 h 256515"/>
                <a:gd name="connsiteX4" fmla="*/ 17783 w 285832"/>
                <a:gd name="connsiteY4" fmla="*/ 166195 h 256515"/>
                <a:gd name="connsiteX5" fmla="*/ 7522 w 285832"/>
                <a:gd name="connsiteY5" fmla="*/ 176456 h 256515"/>
                <a:gd name="connsiteX6" fmla="*/ 7522 w 285832"/>
                <a:gd name="connsiteY6" fmla="*/ 192579 h 256515"/>
                <a:gd name="connsiteX7" fmla="*/ 64688 w 285832"/>
                <a:gd name="connsiteY7" fmla="*/ 249746 h 256515"/>
                <a:gd name="connsiteX8" fmla="*/ 80812 w 285832"/>
                <a:gd name="connsiteY8" fmla="*/ 249746 h 256515"/>
                <a:gd name="connsiteX9" fmla="*/ 280895 w 285832"/>
                <a:gd name="connsiteY9" fmla="*/ 49664 h 256515"/>
                <a:gd name="connsiteX10" fmla="*/ 280895 w 285832"/>
                <a:gd name="connsiteY10" fmla="*/ 32074 h 256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5832" h="256515">
                  <a:moveTo>
                    <a:pt x="280895" y="32074"/>
                  </a:moveTo>
                  <a:lnTo>
                    <a:pt x="253044" y="4224"/>
                  </a:lnTo>
                  <a:lnTo>
                    <a:pt x="58092" y="199176"/>
                  </a:lnTo>
                  <a:cubicBezTo>
                    <a:pt x="55894" y="201374"/>
                    <a:pt x="52962" y="201374"/>
                    <a:pt x="50763" y="199176"/>
                  </a:cubicBezTo>
                  <a:lnTo>
                    <a:pt x="17783" y="166195"/>
                  </a:lnTo>
                  <a:lnTo>
                    <a:pt x="7522" y="176456"/>
                  </a:lnTo>
                  <a:cubicBezTo>
                    <a:pt x="3124" y="180853"/>
                    <a:pt x="3124" y="188182"/>
                    <a:pt x="7522" y="192579"/>
                  </a:cubicBezTo>
                  <a:lnTo>
                    <a:pt x="64688" y="249746"/>
                  </a:lnTo>
                  <a:cubicBezTo>
                    <a:pt x="69086" y="254143"/>
                    <a:pt x="76415" y="254143"/>
                    <a:pt x="80812" y="249746"/>
                  </a:cubicBezTo>
                  <a:lnTo>
                    <a:pt x="280895" y="49664"/>
                  </a:lnTo>
                  <a:cubicBezTo>
                    <a:pt x="286025" y="45266"/>
                    <a:pt x="286025" y="37204"/>
                    <a:pt x="280895" y="32074"/>
                  </a:cubicBezTo>
                </a:path>
              </a:pathLst>
            </a:custGeom>
            <a:solidFill>
              <a:schemeClr val="accent4"/>
            </a:solidFill>
            <a:ln w="7319" cap="flat">
              <a:noFill/>
              <a:prstDash val="solid"/>
              <a:miter/>
            </a:ln>
          </p:spPr>
          <p:txBody>
            <a:bodyPr rtlCol="0" anchor="ctr"/>
            <a:lstStyle/>
            <a:p>
              <a:pPr defTabSz="932597"/>
              <a:endParaRPr lang="en-US" sz="1836">
                <a:solidFill>
                  <a:prstClr val="black"/>
                </a:solidFill>
                <a:latin typeface="Segoe UI"/>
              </a:endParaRPr>
            </a:p>
          </p:txBody>
        </p:sp>
      </p:grpSp>
      <p:sp>
        <p:nvSpPr>
          <p:cNvPr id="34" name="TextBox 33">
            <a:extLst>
              <a:ext uri="{FF2B5EF4-FFF2-40B4-BE49-F238E27FC236}">
                <a16:creationId xmlns:a16="http://schemas.microsoft.com/office/drawing/2014/main" id="{F0AFEB7F-9EA8-4C4B-B58E-18B5DEBEE930}"/>
              </a:ext>
            </a:extLst>
          </p:cNvPr>
          <p:cNvSpPr txBox="1"/>
          <p:nvPr/>
        </p:nvSpPr>
        <p:spPr>
          <a:xfrm>
            <a:off x="4419452" y="5219954"/>
            <a:ext cx="1593343" cy="406265"/>
          </a:xfrm>
          <a:prstGeom prst="rect">
            <a:avLst/>
          </a:prstGeom>
          <a:noFill/>
          <a:ln>
            <a:noFill/>
          </a:ln>
        </p:spPr>
        <p:txBody>
          <a:bodyPr wrap="square" rtlCol="0">
            <a:spAutoFit/>
          </a:bodyPr>
          <a:lstStyle/>
          <a:p>
            <a:pPr defTabSz="951304">
              <a:defRPr/>
            </a:pPr>
            <a:r>
              <a:rPr lang="en-US" sz="1020" kern="0" dirty="0">
                <a:solidFill>
                  <a:srgbClr val="0078D7"/>
                </a:solidFill>
                <a:latin typeface="Segoe UI"/>
                <a:cs typeface="Segoe UI Semilight" panose="020B0402040204020203" pitchFamily="34" charset="0"/>
              </a:rPr>
              <a:t>Real-time data masking, partial masking.</a:t>
            </a:r>
          </a:p>
        </p:txBody>
      </p:sp>
      <p:grpSp>
        <p:nvGrpSpPr>
          <p:cNvPr id="35" name="Group 34">
            <a:extLst>
              <a:ext uri="{FF2B5EF4-FFF2-40B4-BE49-F238E27FC236}">
                <a16:creationId xmlns:a16="http://schemas.microsoft.com/office/drawing/2014/main" id="{DAB82DCA-D0DE-4264-8895-C6C8E07EBDE0}"/>
              </a:ext>
            </a:extLst>
          </p:cNvPr>
          <p:cNvGrpSpPr/>
          <p:nvPr/>
        </p:nvGrpSpPr>
        <p:grpSpPr>
          <a:xfrm>
            <a:off x="1152215" y="4182730"/>
            <a:ext cx="1435783" cy="778706"/>
            <a:chOff x="9297446" y="4711241"/>
            <a:chExt cx="1407758" cy="763507"/>
          </a:xfrm>
        </p:grpSpPr>
        <p:sp>
          <p:nvSpPr>
            <p:cNvPr id="45" name="Rectangle 327">
              <a:extLst>
                <a:ext uri="{FF2B5EF4-FFF2-40B4-BE49-F238E27FC236}">
                  <a16:creationId xmlns:a16="http://schemas.microsoft.com/office/drawing/2014/main" id="{F2BA3A0F-0474-40C3-A731-4FA5B197A7C3}"/>
                </a:ext>
              </a:extLst>
            </p:cNvPr>
            <p:cNvSpPr>
              <a:spLocks noChangeArrowheads="1"/>
            </p:cNvSpPr>
            <p:nvPr/>
          </p:nvSpPr>
          <p:spPr bwMode="auto">
            <a:xfrm>
              <a:off x="9297446" y="4711241"/>
              <a:ext cx="1382110" cy="763507"/>
            </a:xfrm>
            <a:prstGeom prst="roundRect">
              <a:avLst>
                <a:gd name="adj" fmla="val 1412"/>
              </a:avLst>
            </a:prstGeom>
            <a:solidFill>
              <a:schemeClr val="bg1"/>
            </a:solidFill>
            <a:ln w="3175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020" dirty="0">
                <a:solidFill>
                  <a:srgbClr val="000000"/>
                </a:solidFill>
                <a:latin typeface="Segoe UI"/>
              </a:endParaRPr>
            </a:p>
          </p:txBody>
        </p:sp>
        <p:sp>
          <p:nvSpPr>
            <p:cNvPr id="36" name="TextBox 35">
              <a:extLst>
                <a:ext uri="{FF2B5EF4-FFF2-40B4-BE49-F238E27FC236}">
                  <a16:creationId xmlns:a16="http://schemas.microsoft.com/office/drawing/2014/main" id="{B56A0B6E-A417-411B-B6F2-D98D5BD2D149}"/>
                </a:ext>
              </a:extLst>
            </p:cNvPr>
            <p:cNvSpPr txBox="1"/>
            <p:nvPr/>
          </p:nvSpPr>
          <p:spPr>
            <a:xfrm>
              <a:off x="9297446" y="4744707"/>
              <a:ext cx="896399" cy="219484"/>
            </a:xfrm>
            <a:prstGeom prst="rect">
              <a:avLst/>
            </a:prstGeom>
            <a:noFill/>
          </p:spPr>
          <p:txBody>
            <a:bodyPr wrap="none" lIns="93260" tIns="46630" rIns="93260" bIns="46630" rtlCol="0">
              <a:spAutoFit/>
            </a:bodyPr>
            <a:lstStyle/>
            <a:p>
              <a:pPr defTabSz="932597">
                <a:lnSpc>
                  <a:spcPct val="90000"/>
                </a:lnSpc>
                <a:spcAft>
                  <a:spcPts val="612"/>
                </a:spcAft>
                <a:defRPr/>
              </a:pPr>
              <a:r>
                <a:rPr lang="en-US" sz="918" err="1">
                  <a:solidFill>
                    <a:srgbClr val="0078D7"/>
                  </a:solidFill>
                  <a:latin typeface="Segoe UI"/>
                </a:rPr>
                <a:t>CreditCardNo</a:t>
              </a:r>
              <a:endParaRPr lang="en-US" sz="918">
                <a:solidFill>
                  <a:srgbClr val="0078D7"/>
                </a:solidFill>
                <a:latin typeface="Segoe UI"/>
              </a:endParaRPr>
            </a:p>
          </p:txBody>
        </p:sp>
        <p:sp>
          <p:nvSpPr>
            <p:cNvPr id="37" name="TextBox 36">
              <a:extLst>
                <a:ext uri="{FF2B5EF4-FFF2-40B4-BE49-F238E27FC236}">
                  <a16:creationId xmlns:a16="http://schemas.microsoft.com/office/drawing/2014/main" id="{25B12F2B-DB91-48A4-9D6F-3AF62A5F026D}"/>
                </a:ext>
              </a:extLst>
            </p:cNvPr>
            <p:cNvSpPr txBox="1"/>
            <p:nvPr/>
          </p:nvSpPr>
          <p:spPr>
            <a:xfrm>
              <a:off x="9297446" y="4998223"/>
              <a:ext cx="1407758" cy="219484"/>
            </a:xfrm>
            <a:prstGeom prst="rect">
              <a:avLst/>
            </a:prstGeom>
            <a:noFill/>
          </p:spPr>
          <p:txBody>
            <a:bodyPr wrap="none" lIns="93260" tIns="46630" rIns="93260" bIns="46630" rtlCol="0">
              <a:spAutoFit/>
            </a:bodyPr>
            <a:lstStyle/>
            <a:p>
              <a:pPr defTabSz="932597">
                <a:lnSpc>
                  <a:spcPct val="90000"/>
                </a:lnSpc>
                <a:spcAft>
                  <a:spcPts val="612"/>
                </a:spcAft>
                <a:defRPr/>
              </a:pPr>
              <a:r>
                <a:rPr lang="en-US" sz="918">
                  <a:solidFill>
                    <a:srgbClr val="0078D7"/>
                  </a:solidFill>
                  <a:latin typeface="Segoe UI"/>
                </a:rPr>
                <a:t>XXXX-XXXX-XXXX-5796</a:t>
              </a:r>
            </a:p>
          </p:txBody>
        </p:sp>
        <p:sp>
          <p:nvSpPr>
            <p:cNvPr id="38" name="TextBox 37">
              <a:extLst>
                <a:ext uri="{FF2B5EF4-FFF2-40B4-BE49-F238E27FC236}">
                  <a16:creationId xmlns:a16="http://schemas.microsoft.com/office/drawing/2014/main" id="{F110D9F1-B7A2-401E-B261-E85048873555}"/>
                </a:ext>
              </a:extLst>
            </p:cNvPr>
            <p:cNvSpPr txBox="1"/>
            <p:nvPr/>
          </p:nvSpPr>
          <p:spPr>
            <a:xfrm>
              <a:off x="9297446" y="5251739"/>
              <a:ext cx="1407758" cy="219484"/>
            </a:xfrm>
            <a:prstGeom prst="rect">
              <a:avLst/>
            </a:prstGeom>
            <a:noFill/>
          </p:spPr>
          <p:txBody>
            <a:bodyPr wrap="none" lIns="93260" tIns="46630" rIns="93260" bIns="46630" rtlCol="0">
              <a:spAutoFit/>
            </a:bodyPr>
            <a:lstStyle/>
            <a:p>
              <a:pPr defTabSz="932597">
                <a:lnSpc>
                  <a:spcPct val="90000"/>
                </a:lnSpc>
                <a:spcAft>
                  <a:spcPts val="612"/>
                </a:spcAft>
                <a:defRPr/>
              </a:pPr>
              <a:r>
                <a:rPr lang="en-US" sz="918">
                  <a:solidFill>
                    <a:srgbClr val="0078D7"/>
                  </a:solidFill>
                  <a:latin typeface="Segoe UI"/>
                </a:rPr>
                <a:t>XXXX-XXXX-XXXX-1978</a:t>
              </a:r>
            </a:p>
          </p:txBody>
        </p:sp>
        <p:cxnSp>
          <p:nvCxnSpPr>
            <p:cNvPr id="40" name="Straight Connector 39">
              <a:extLst>
                <a:ext uri="{FF2B5EF4-FFF2-40B4-BE49-F238E27FC236}">
                  <a16:creationId xmlns:a16="http://schemas.microsoft.com/office/drawing/2014/main" id="{7EB0A560-D1D5-40AF-BCD6-C5E3DB3BC896}"/>
                </a:ext>
              </a:extLst>
            </p:cNvPr>
            <p:cNvCxnSpPr>
              <a:cxnSpLocks/>
            </p:cNvCxnSpPr>
            <p:nvPr/>
          </p:nvCxnSpPr>
          <p:spPr>
            <a:xfrm>
              <a:off x="9297446" y="4964757"/>
              <a:ext cx="1382110" cy="0"/>
            </a:xfrm>
            <a:prstGeom prst="line">
              <a:avLst/>
            </a:prstGeom>
            <a:ln w="95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12DB58-DACF-48F8-B792-A5C1FFAF0AE2}"/>
                </a:ext>
              </a:extLst>
            </p:cNvPr>
            <p:cNvCxnSpPr>
              <a:cxnSpLocks/>
            </p:cNvCxnSpPr>
            <p:nvPr/>
          </p:nvCxnSpPr>
          <p:spPr>
            <a:xfrm>
              <a:off x="9297446" y="5218272"/>
              <a:ext cx="1370554" cy="0"/>
            </a:xfrm>
            <a:prstGeom prst="line">
              <a:avLst/>
            </a:prstGeom>
            <a:ln w="95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D4804F8B-75F7-4238-B011-B3DB6E31002C}"/>
              </a:ext>
            </a:extLst>
          </p:cNvPr>
          <p:cNvSpPr txBox="1"/>
          <p:nvPr/>
        </p:nvSpPr>
        <p:spPr>
          <a:xfrm>
            <a:off x="5830469" y="4582677"/>
            <a:ext cx="1112257" cy="16009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srgbClr val="0078D7"/>
                </a:solidFill>
                <a:effectLst/>
                <a:uLnTx/>
                <a:uFillTx/>
                <a:latin typeface="Segoe UI Semibold" charset="0"/>
                <a:ea typeface="Segoe UI Semibold" charset="0"/>
                <a:cs typeface="Segoe UI Semibold" charset="0"/>
              </a:defRPr>
            </a:lvl1pPr>
          </a:lstStyle>
          <a:p>
            <a:pPr defTabSz="932597"/>
            <a:r>
              <a:rPr lang="en-US" sz="1020" dirty="0"/>
              <a:t>SQL Database</a:t>
            </a:r>
          </a:p>
        </p:txBody>
      </p:sp>
      <p:cxnSp>
        <p:nvCxnSpPr>
          <p:cNvPr id="54" name="Connector: Elbow 53">
            <a:extLst>
              <a:ext uri="{FF2B5EF4-FFF2-40B4-BE49-F238E27FC236}">
                <a16:creationId xmlns:a16="http://schemas.microsoft.com/office/drawing/2014/main" id="{AF9AF027-FE5B-48B8-A64E-D93EC10D29C7}"/>
              </a:ext>
            </a:extLst>
          </p:cNvPr>
          <p:cNvCxnSpPr>
            <a:cxnSpLocks/>
            <a:stCxn id="47" idx="2"/>
            <a:endCxn id="45" idx="2"/>
          </p:cNvCxnSpPr>
          <p:nvPr/>
        </p:nvCxnSpPr>
        <p:spPr>
          <a:xfrm rot="5400000">
            <a:off x="4012479" y="2587317"/>
            <a:ext cx="218668" cy="4529571"/>
          </a:xfrm>
          <a:prstGeom prst="bentConnector3">
            <a:avLst>
              <a:gd name="adj1" fmla="val 204542"/>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Freeform: Shape 56">
            <a:extLst>
              <a:ext uri="{FF2B5EF4-FFF2-40B4-BE49-F238E27FC236}">
                <a16:creationId xmlns:a16="http://schemas.microsoft.com/office/drawing/2014/main" id="{B005B77F-A40C-43F9-A645-C72FFE269607}"/>
              </a:ext>
            </a:extLst>
          </p:cNvPr>
          <p:cNvSpPr>
            <a:spLocks/>
          </p:cNvSpPr>
          <p:nvPr/>
        </p:nvSpPr>
        <p:spPr bwMode="auto">
          <a:xfrm>
            <a:off x="472663" y="4373166"/>
            <a:ext cx="484969" cy="603924"/>
          </a:xfrm>
          <a:custGeom>
            <a:avLst/>
            <a:gdLst>
              <a:gd name="connsiteX0" fmla="*/ 126207 w 252413"/>
              <a:gd name="connsiteY0" fmla="*/ 188913 h 314326"/>
              <a:gd name="connsiteX1" fmla="*/ 252413 w 252413"/>
              <a:gd name="connsiteY1" fmla="*/ 314326 h 314326"/>
              <a:gd name="connsiteX2" fmla="*/ 0 w 252413"/>
              <a:gd name="connsiteY2" fmla="*/ 314326 h 314326"/>
              <a:gd name="connsiteX3" fmla="*/ 126207 w 252413"/>
              <a:gd name="connsiteY3" fmla="*/ 188913 h 314326"/>
              <a:gd name="connsiteX4" fmla="*/ 125413 w 252413"/>
              <a:gd name="connsiteY4" fmla="*/ 0 h 314326"/>
              <a:gd name="connsiteX5" fmla="*/ 160057 w 252413"/>
              <a:gd name="connsiteY5" fmla="*/ 6929 h 314326"/>
              <a:gd name="connsiteX6" fmla="*/ 209550 w 252413"/>
              <a:gd name="connsiteY6" fmla="*/ 84138 h 314326"/>
              <a:gd name="connsiteX7" fmla="*/ 125413 w 252413"/>
              <a:gd name="connsiteY7" fmla="*/ 168275 h 314326"/>
              <a:gd name="connsiteX8" fmla="*/ 41275 w 252413"/>
              <a:gd name="connsiteY8" fmla="*/ 84138 h 314326"/>
              <a:gd name="connsiteX9" fmla="*/ 90768 w 252413"/>
              <a:gd name="connsiteY9" fmla="*/ 6929 h 314326"/>
              <a:gd name="connsiteX10" fmla="*/ 125413 w 252413"/>
              <a:gd name="connsiteY10" fmla="*/ 0 h 3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413" h="314326">
                <a:moveTo>
                  <a:pt x="126207" y="188913"/>
                </a:moveTo>
                <a:cubicBezTo>
                  <a:pt x="196212" y="188913"/>
                  <a:pt x="252413" y="244761"/>
                  <a:pt x="252413" y="314326"/>
                </a:cubicBezTo>
                <a:lnTo>
                  <a:pt x="0" y="314326"/>
                </a:lnTo>
                <a:cubicBezTo>
                  <a:pt x="0" y="244761"/>
                  <a:pt x="56201" y="188913"/>
                  <a:pt x="126207" y="188913"/>
                </a:cubicBezTo>
                <a:close/>
                <a:moveTo>
                  <a:pt x="125413" y="0"/>
                </a:moveTo>
                <a:cubicBezTo>
                  <a:pt x="138281" y="0"/>
                  <a:pt x="150159" y="1980"/>
                  <a:pt x="160057" y="6929"/>
                </a:cubicBezTo>
                <a:cubicBezTo>
                  <a:pt x="189753" y="20787"/>
                  <a:pt x="209550" y="49493"/>
                  <a:pt x="209550" y="84138"/>
                </a:cubicBezTo>
                <a:cubicBezTo>
                  <a:pt x="209550" y="130661"/>
                  <a:pt x="171936" y="168275"/>
                  <a:pt x="125413" y="168275"/>
                </a:cubicBezTo>
                <a:cubicBezTo>
                  <a:pt x="78890" y="168275"/>
                  <a:pt x="41275" y="130661"/>
                  <a:pt x="41275" y="84138"/>
                </a:cubicBezTo>
                <a:cubicBezTo>
                  <a:pt x="41275" y="49493"/>
                  <a:pt x="61072" y="20787"/>
                  <a:pt x="90768" y="6929"/>
                </a:cubicBezTo>
                <a:cubicBezTo>
                  <a:pt x="100666" y="1980"/>
                  <a:pt x="112545" y="0"/>
                  <a:pt x="125413"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prstClr val="black"/>
              </a:solidFill>
              <a:latin typeface="Segoe UI"/>
            </a:endParaRPr>
          </a:p>
        </p:txBody>
      </p:sp>
      <p:graphicFrame>
        <p:nvGraphicFramePr>
          <p:cNvPr id="59" name="Table 58">
            <a:extLst>
              <a:ext uri="{FF2B5EF4-FFF2-40B4-BE49-F238E27FC236}">
                <a16:creationId xmlns:a16="http://schemas.microsoft.com/office/drawing/2014/main" id="{359F31D4-9D0F-43F5-AC50-BB846024FD62}"/>
              </a:ext>
            </a:extLst>
          </p:cNvPr>
          <p:cNvGraphicFramePr>
            <a:graphicFrameLocks noGrp="1"/>
          </p:cNvGraphicFramePr>
          <p:nvPr>
            <p:extLst>
              <p:ext uri="{D42A27DB-BD31-4B8C-83A1-F6EECF244321}">
                <p14:modId xmlns:p14="http://schemas.microsoft.com/office/powerpoint/2010/main" val="3925414394"/>
              </p:ext>
            </p:extLst>
          </p:nvPr>
        </p:nvGraphicFramePr>
        <p:xfrm>
          <a:off x="6861804" y="4347212"/>
          <a:ext cx="1347189" cy="932604"/>
        </p:xfrm>
        <a:graphic>
          <a:graphicData uri="http://schemas.openxmlformats.org/drawingml/2006/table">
            <a:tbl>
              <a:tblPr firstRow="1" bandRow="1">
                <a:tableStyleId>{5940675A-B579-460E-94D1-54222C63F5DA}</a:tableStyleId>
              </a:tblPr>
              <a:tblGrid>
                <a:gridCol w="1347189">
                  <a:extLst>
                    <a:ext uri="{9D8B030D-6E8A-4147-A177-3AD203B41FA5}">
                      <a16:colId xmlns:a16="http://schemas.microsoft.com/office/drawing/2014/main" val="20000"/>
                    </a:ext>
                  </a:extLst>
                </a:gridCol>
              </a:tblGrid>
              <a:tr h="233151">
                <a:tc>
                  <a:txBody>
                    <a:bodyPr/>
                    <a:lstStyle/>
                    <a:p>
                      <a:r>
                        <a:rPr lang="en-US" sz="900" dirty="0" err="1">
                          <a:solidFill>
                            <a:schemeClr val="bg1"/>
                          </a:solidFill>
                          <a:latin typeface="Segoe UI Semibold" panose="020B0702040204020203" pitchFamily="34" charset="0"/>
                          <a:cs typeface="Segoe UI Semibold" panose="020B0702040204020203" pitchFamily="34" charset="0"/>
                        </a:rPr>
                        <a:t>Table.CreditCardNo</a:t>
                      </a:r>
                      <a:endParaRPr lang="en-US" sz="900" dirty="0">
                        <a:solidFill>
                          <a:schemeClr val="bg1"/>
                        </a:solidFill>
                        <a:latin typeface="Segoe UI Semibold" panose="020B0702040204020203" pitchFamily="34" charset="0"/>
                        <a:cs typeface="Segoe UI Semibold" panose="020B0702040204020203" pitchFamily="34" charset="0"/>
                      </a:endParaRPr>
                    </a:p>
                  </a:txBody>
                  <a:tcPr marL="93260" marR="93260" marT="46630" marB="4663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33151">
                <a:tc>
                  <a:txBody>
                    <a:bodyPr/>
                    <a:lstStyle/>
                    <a:p>
                      <a:r>
                        <a:rPr lang="en-US" sz="900" dirty="0"/>
                        <a:t>4465-6571-7868-5796</a:t>
                      </a:r>
                      <a:endParaRPr lang="en-US" sz="900" dirty="0">
                        <a:solidFill>
                          <a:schemeClr val="bg2">
                            <a:lumMod val="50000"/>
                          </a:schemeClr>
                        </a:solidFill>
                        <a:latin typeface="+mj-lt"/>
                      </a:endParaRPr>
                    </a:p>
                  </a:txBody>
                  <a:tcPr marL="93260" marR="93260" marT="46630" marB="4663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33151">
                <a:tc>
                  <a:txBody>
                    <a:bodyPr/>
                    <a:lstStyle/>
                    <a:p>
                      <a:r>
                        <a:rPr lang="en-US" sz="900" dirty="0"/>
                        <a:t>4468-7746-3848-1978</a:t>
                      </a:r>
                      <a:endParaRPr lang="en-US" sz="900" dirty="0">
                        <a:solidFill>
                          <a:schemeClr val="bg2">
                            <a:lumMod val="50000"/>
                          </a:schemeClr>
                        </a:solidFill>
                        <a:latin typeface="+mj-lt"/>
                      </a:endParaRPr>
                    </a:p>
                  </a:txBody>
                  <a:tcPr marL="93260" marR="93260" marT="46630" marB="4663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33151">
                <a:tc>
                  <a:txBody>
                    <a:bodyPr/>
                    <a:lstStyle/>
                    <a:p>
                      <a:r>
                        <a:rPr lang="en-US" sz="900" dirty="0"/>
                        <a:t>4484-5434-6858-6550</a:t>
                      </a:r>
                      <a:endParaRPr lang="en-US" sz="900" dirty="0">
                        <a:solidFill>
                          <a:schemeClr val="bg2">
                            <a:lumMod val="50000"/>
                          </a:schemeClr>
                        </a:solidFill>
                        <a:latin typeface="+mj-lt"/>
                      </a:endParaRPr>
                    </a:p>
                  </a:txBody>
                  <a:tcPr marL="93260" marR="93260" marT="46630" marB="4663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60" name="Text Placeholder 3">
            <a:extLst>
              <a:ext uri="{FF2B5EF4-FFF2-40B4-BE49-F238E27FC236}">
                <a16:creationId xmlns:a16="http://schemas.microsoft.com/office/drawing/2014/main" id="{3CAB11E2-9B81-4746-B174-0777BB88E526}"/>
              </a:ext>
            </a:extLst>
          </p:cNvPr>
          <p:cNvSpPr txBox="1">
            <a:spLocks/>
          </p:cNvSpPr>
          <p:nvPr/>
        </p:nvSpPr>
        <p:spPr>
          <a:xfrm>
            <a:off x="3811249" y="6036712"/>
            <a:ext cx="2487951" cy="286489"/>
          </a:xfrm>
          <a:prstGeom prst="rect">
            <a:avLst/>
          </a:prstGeom>
        </p:spPr>
        <p:txBody>
          <a:bodyPr vert="horz" wrap="square" lIns="0" tIns="0" rIns="0" bIns="0" rtlCol="0">
            <a:spAutoFit/>
          </a:bodyPr>
          <a:lstStyle>
            <a:lvl1pPr marL="0" marR="0" indent="0" algn="l" defTabSz="951304" rtl="0" eaLnBrk="1" fontAlgn="auto" latinLnBrk="0" hangingPunct="1">
              <a:lnSpc>
                <a:spcPct val="110000"/>
              </a:lnSpc>
              <a:spcBef>
                <a:spcPts val="1224"/>
              </a:spcBef>
              <a:spcAft>
                <a:spcPts val="0"/>
              </a:spcAft>
              <a:buClrTx/>
              <a:buSzPct val="90000"/>
              <a:buFont typeface="Wingdings" panose="05000000000000000000" pitchFamily="2" charset="2"/>
              <a:buNone/>
              <a:tabLst/>
              <a:defRPr sz="1836"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224" kern="1200" spc="0" baseline="0">
                <a:gradFill>
                  <a:gsLst>
                    <a:gs pos="1250">
                      <a:schemeClr val="tx1"/>
                    </a:gs>
                    <a:gs pos="100000">
                      <a:schemeClr val="tx1"/>
                    </a:gs>
                  </a:gsLst>
                  <a:lin ang="5400000" scaled="0"/>
                </a:gra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122"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122"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Dynamic Data Masking</a:t>
            </a:r>
          </a:p>
        </p:txBody>
      </p:sp>
      <p:sp>
        <p:nvSpPr>
          <p:cNvPr id="64" name="TextBox 63">
            <a:extLst>
              <a:ext uri="{FF2B5EF4-FFF2-40B4-BE49-F238E27FC236}">
                <a16:creationId xmlns:a16="http://schemas.microsoft.com/office/drawing/2014/main" id="{67FC7E86-0E31-40F1-8104-17723D4F074A}"/>
              </a:ext>
            </a:extLst>
          </p:cNvPr>
          <p:cNvSpPr txBox="1"/>
          <p:nvPr/>
        </p:nvSpPr>
        <p:spPr>
          <a:xfrm>
            <a:off x="10715837" y="3022701"/>
            <a:ext cx="1250313" cy="254262"/>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srgbClr val="0078D7"/>
                </a:solidFill>
                <a:effectLst/>
                <a:uLnTx/>
                <a:uFillTx/>
                <a:latin typeface="+mj-lt"/>
                <a:cs typeface="Segoe UI Semilight" panose="020B0402040204020203" pitchFamily="34" charset="0"/>
              </a:defRPr>
            </a:lvl1pPr>
          </a:lstStyle>
          <a:p>
            <a:pPr defTabSz="932597"/>
            <a:r>
              <a:rPr lang="en-US" sz="1020" dirty="0">
                <a:latin typeface="Segoe UI Semibold"/>
              </a:rPr>
              <a:t>Alert</a:t>
            </a:r>
          </a:p>
        </p:txBody>
      </p:sp>
      <p:cxnSp>
        <p:nvCxnSpPr>
          <p:cNvPr id="65" name="Straight Arrow Connector 64">
            <a:extLst>
              <a:ext uri="{FF2B5EF4-FFF2-40B4-BE49-F238E27FC236}">
                <a16:creationId xmlns:a16="http://schemas.microsoft.com/office/drawing/2014/main" id="{485B87D5-ADA7-4EA0-B261-1B05F3E1AC19}"/>
              </a:ext>
            </a:extLst>
          </p:cNvPr>
          <p:cNvCxnSpPr>
            <a:cxnSpLocks/>
          </p:cNvCxnSpPr>
          <p:nvPr/>
        </p:nvCxnSpPr>
        <p:spPr>
          <a:xfrm flipV="1">
            <a:off x="9840416" y="2579604"/>
            <a:ext cx="706500" cy="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D92D19DE-04CA-4C18-B1A6-06BF78FDBCF2}"/>
              </a:ext>
            </a:extLst>
          </p:cNvPr>
          <p:cNvGrpSpPr/>
          <p:nvPr/>
        </p:nvGrpSpPr>
        <p:grpSpPr>
          <a:xfrm>
            <a:off x="10726301" y="2122154"/>
            <a:ext cx="1089441" cy="854221"/>
            <a:chOff x="8676220" y="4585847"/>
            <a:chExt cx="1362435" cy="1068275"/>
          </a:xfrm>
        </p:grpSpPr>
        <p:sp>
          <p:nvSpPr>
            <p:cNvPr id="83" name="Freeform 5">
              <a:extLst>
                <a:ext uri="{FF2B5EF4-FFF2-40B4-BE49-F238E27FC236}">
                  <a16:creationId xmlns:a16="http://schemas.microsoft.com/office/drawing/2014/main" id="{39CC6428-910C-4295-A631-9226BA037F8D}"/>
                </a:ext>
              </a:extLst>
            </p:cNvPr>
            <p:cNvSpPr>
              <a:spLocks/>
            </p:cNvSpPr>
            <p:nvPr/>
          </p:nvSpPr>
          <p:spPr bwMode="auto">
            <a:xfrm>
              <a:off x="8676220" y="4585847"/>
              <a:ext cx="1362435" cy="106827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84" name="Rectangle 83">
              <a:extLst>
                <a:ext uri="{FF2B5EF4-FFF2-40B4-BE49-F238E27FC236}">
                  <a16:creationId xmlns:a16="http://schemas.microsoft.com/office/drawing/2014/main" id="{C59E954D-B4C6-48F3-AACF-3BC10F966D0F}"/>
                </a:ext>
              </a:extLst>
            </p:cNvPr>
            <p:cNvSpPr/>
            <p:nvPr/>
          </p:nvSpPr>
          <p:spPr bwMode="auto">
            <a:xfrm>
              <a:off x="8741229" y="4652282"/>
              <a:ext cx="1230278" cy="7268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7DBA2B8A-E915-48E9-BEC7-2CA7698112A1}"/>
                </a:ext>
              </a:extLst>
            </p:cNvPr>
            <p:cNvGrpSpPr/>
            <p:nvPr/>
          </p:nvGrpSpPr>
          <p:grpSpPr>
            <a:xfrm>
              <a:off x="9148185" y="4823818"/>
              <a:ext cx="415106" cy="365914"/>
              <a:chOff x="10888627" y="4504791"/>
              <a:chExt cx="821490" cy="724138"/>
            </a:xfrm>
            <a:solidFill>
              <a:schemeClr val="accent2"/>
            </a:solidFill>
          </p:grpSpPr>
          <p:sp>
            <p:nvSpPr>
              <p:cNvPr id="86" name="Freeform: Shape 85">
                <a:extLst>
                  <a:ext uri="{FF2B5EF4-FFF2-40B4-BE49-F238E27FC236}">
                    <a16:creationId xmlns:a16="http://schemas.microsoft.com/office/drawing/2014/main" id="{16F02B9E-BCCB-4EF2-95F4-C08A504843AB}"/>
                  </a:ext>
                </a:extLst>
              </p:cNvPr>
              <p:cNvSpPr/>
              <p:nvPr/>
            </p:nvSpPr>
            <p:spPr bwMode="auto">
              <a:xfrm>
                <a:off x="10888627" y="4504791"/>
                <a:ext cx="821490" cy="724138"/>
              </a:xfrm>
              <a:custGeom>
                <a:avLst/>
                <a:gdLst>
                  <a:gd name="connsiteX0" fmla="*/ 411222 w 821490"/>
                  <a:gd name="connsiteY0" fmla="*/ 0 h 724138"/>
                  <a:gd name="connsiteX1" fmla="*/ 444083 w 821490"/>
                  <a:gd name="connsiteY1" fmla="*/ 19288 h 724138"/>
                  <a:gd name="connsiteX2" fmla="*/ 816510 w 821490"/>
                  <a:gd name="connsiteY2" fmla="*/ 666988 h 724138"/>
                  <a:gd name="connsiteX3" fmla="*/ 783173 w 821490"/>
                  <a:gd name="connsiteY3" fmla="*/ 724138 h 724138"/>
                  <a:gd name="connsiteX4" fmla="*/ 410745 w 821490"/>
                  <a:gd name="connsiteY4" fmla="*/ 724138 h 724138"/>
                  <a:gd name="connsiteX5" fmla="*/ 38318 w 821490"/>
                  <a:gd name="connsiteY5" fmla="*/ 724138 h 724138"/>
                  <a:gd name="connsiteX6" fmla="*/ 4980 w 821490"/>
                  <a:gd name="connsiteY6" fmla="*/ 666988 h 724138"/>
                  <a:gd name="connsiteX7" fmla="*/ 378360 w 821490"/>
                  <a:gd name="connsiteY7" fmla="*/ 19288 h 724138"/>
                  <a:gd name="connsiteX8" fmla="*/ 411222 w 821490"/>
                  <a:gd name="connsiteY8" fmla="*/ 0 h 724138"/>
                  <a:gd name="connsiteX0" fmla="*/ 411222 w 821490"/>
                  <a:gd name="connsiteY0" fmla="*/ 0 h 724138"/>
                  <a:gd name="connsiteX1" fmla="*/ 444083 w 821490"/>
                  <a:gd name="connsiteY1" fmla="*/ 19288 h 724138"/>
                  <a:gd name="connsiteX2" fmla="*/ 816510 w 821490"/>
                  <a:gd name="connsiteY2" fmla="*/ 666988 h 724138"/>
                  <a:gd name="connsiteX3" fmla="*/ 783173 w 821490"/>
                  <a:gd name="connsiteY3" fmla="*/ 724138 h 724138"/>
                  <a:gd name="connsiteX4" fmla="*/ 38318 w 821490"/>
                  <a:gd name="connsiteY4" fmla="*/ 724138 h 724138"/>
                  <a:gd name="connsiteX5" fmla="*/ 4980 w 821490"/>
                  <a:gd name="connsiteY5" fmla="*/ 666988 h 724138"/>
                  <a:gd name="connsiteX6" fmla="*/ 378360 w 821490"/>
                  <a:gd name="connsiteY6" fmla="*/ 19288 h 724138"/>
                  <a:gd name="connsiteX7" fmla="*/ 411222 w 821490"/>
                  <a:gd name="connsiteY7" fmla="*/ 0 h 72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490" h="724138">
                    <a:moveTo>
                      <a:pt x="411222" y="0"/>
                    </a:moveTo>
                    <a:cubicBezTo>
                      <a:pt x="424080" y="0"/>
                      <a:pt x="436939" y="6429"/>
                      <a:pt x="444083" y="19288"/>
                    </a:cubicBezTo>
                    <a:lnTo>
                      <a:pt x="816510" y="666988"/>
                    </a:lnTo>
                    <a:cubicBezTo>
                      <a:pt x="830798" y="692705"/>
                      <a:pt x="812700" y="724138"/>
                      <a:pt x="783173" y="724138"/>
                    </a:cubicBezTo>
                    <a:lnTo>
                      <a:pt x="38318" y="724138"/>
                    </a:lnTo>
                    <a:cubicBezTo>
                      <a:pt x="8790" y="724138"/>
                      <a:pt x="-9307" y="692705"/>
                      <a:pt x="4980" y="666988"/>
                    </a:cubicBezTo>
                    <a:lnTo>
                      <a:pt x="378360" y="19288"/>
                    </a:lnTo>
                    <a:cubicBezTo>
                      <a:pt x="385504" y="6429"/>
                      <a:pt x="398363" y="0"/>
                      <a:pt x="411222" y="0"/>
                    </a:cubicBezTo>
                    <a:close/>
                  </a:path>
                </a:pathLst>
              </a:custGeom>
              <a:solidFill>
                <a:schemeClr val="accent1"/>
              </a:solidFill>
              <a:ln w="9525" cap="flat">
                <a:noFill/>
                <a:prstDash val="solid"/>
                <a:miter/>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Segoe UI"/>
                </a:endParaRPr>
              </a:p>
            </p:txBody>
          </p:sp>
          <p:sp>
            <p:nvSpPr>
              <p:cNvPr id="87" name="Freeform: Shape 86" descr="Warning">
                <a:extLst>
                  <a:ext uri="{FF2B5EF4-FFF2-40B4-BE49-F238E27FC236}">
                    <a16:creationId xmlns:a16="http://schemas.microsoft.com/office/drawing/2014/main" id="{2A0FC925-8F70-4C43-A55A-4BCBA421793E}"/>
                  </a:ext>
                </a:extLst>
              </p:cNvPr>
              <p:cNvSpPr/>
              <p:nvPr/>
            </p:nvSpPr>
            <p:spPr>
              <a:xfrm>
                <a:off x="11270797" y="4676480"/>
                <a:ext cx="57150" cy="333375"/>
              </a:xfrm>
              <a:custGeom>
                <a:avLst/>
                <a:gdLst>
                  <a:gd name="connsiteX0" fmla="*/ 0 w 57150"/>
                  <a:gd name="connsiteY0" fmla="*/ 0 h 333375"/>
                  <a:gd name="connsiteX1" fmla="*/ 57150 w 57150"/>
                  <a:gd name="connsiteY1" fmla="*/ 0 h 333375"/>
                  <a:gd name="connsiteX2" fmla="*/ 57150 w 57150"/>
                  <a:gd name="connsiteY2" fmla="*/ 333375 h 333375"/>
                  <a:gd name="connsiteX3" fmla="*/ 0 w 57150"/>
                  <a:gd name="connsiteY3" fmla="*/ 333375 h 333375"/>
                  <a:gd name="connsiteX4" fmla="*/ 0 w 57150"/>
                  <a:gd name="connsiteY4" fmla="*/ 0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333375">
                    <a:moveTo>
                      <a:pt x="0" y="0"/>
                    </a:moveTo>
                    <a:lnTo>
                      <a:pt x="57150" y="0"/>
                    </a:lnTo>
                    <a:lnTo>
                      <a:pt x="57150" y="333375"/>
                    </a:lnTo>
                    <a:lnTo>
                      <a:pt x="0" y="333375"/>
                    </a:lnTo>
                    <a:lnTo>
                      <a:pt x="0" y="0"/>
                    </a:lnTo>
                    <a:close/>
                  </a:path>
                </a:pathLst>
              </a:custGeom>
              <a:grpFill/>
              <a:ln w="9525" cap="flat">
                <a:noFill/>
                <a:prstDash val="solid"/>
                <a:miter/>
              </a:ln>
            </p:spPr>
            <p:txBody>
              <a:bodyPr rtlCol="0" anchor="ctr"/>
              <a:lstStyle/>
              <a:p>
                <a:pPr defTabSz="932597">
                  <a:defRPr/>
                </a:pPr>
                <a:endParaRPr lang="en-US" sz="1836">
                  <a:solidFill>
                    <a:prstClr val="black"/>
                  </a:solidFill>
                  <a:latin typeface="Segoe UI"/>
                </a:endParaRPr>
              </a:p>
            </p:txBody>
          </p:sp>
          <p:sp>
            <p:nvSpPr>
              <p:cNvPr id="88" name="Freeform: Shape 87" descr="Warning">
                <a:extLst>
                  <a:ext uri="{FF2B5EF4-FFF2-40B4-BE49-F238E27FC236}">
                    <a16:creationId xmlns:a16="http://schemas.microsoft.com/office/drawing/2014/main" id="{F708C1BE-108B-4D08-83C9-385731D25103}"/>
                  </a:ext>
                </a:extLst>
              </p:cNvPr>
              <p:cNvSpPr/>
              <p:nvPr/>
            </p:nvSpPr>
            <p:spPr>
              <a:xfrm>
                <a:off x="11251747" y="5047955"/>
                <a:ext cx="95250" cy="95250"/>
              </a:xfrm>
              <a:custGeom>
                <a:avLst/>
                <a:gdLst>
                  <a:gd name="connsiteX0" fmla="*/ 47625 w 95250"/>
                  <a:gd name="connsiteY0" fmla="*/ 0 h 95250"/>
                  <a:gd name="connsiteX1" fmla="*/ 95250 w 95250"/>
                  <a:gd name="connsiteY1" fmla="*/ 47625 h 95250"/>
                  <a:gd name="connsiteX2" fmla="*/ 47625 w 95250"/>
                  <a:gd name="connsiteY2" fmla="*/ 95250 h 95250"/>
                  <a:gd name="connsiteX3" fmla="*/ 0 w 95250"/>
                  <a:gd name="connsiteY3" fmla="*/ 47625 h 95250"/>
                  <a:gd name="connsiteX4" fmla="*/ 47625 w 95250"/>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7625" y="0"/>
                    </a:moveTo>
                    <a:cubicBezTo>
                      <a:pt x="74295" y="0"/>
                      <a:pt x="95250" y="20955"/>
                      <a:pt x="95250" y="47625"/>
                    </a:cubicBezTo>
                    <a:cubicBezTo>
                      <a:pt x="95250" y="74295"/>
                      <a:pt x="74295" y="95250"/>
                      <a:pt x="47625" y="95250"/>
                    </a:cubicBezTo>
                    <a:cubicBezTo>
                      <a:pt x="20955" y="95250"/>
                      <a:pt x="0" y="74295"/>
                      <a:pt x="0" y="47625"/>
                    </a:cubicBezTo>
                    <a:cubicBezTo>
                      <a:pt x="0" y="20955"/>
                      <a:pt x="20955" y="0"/>
                      <a:pt x="47625" y="0"/>
                    </a:cubicBezTo>
                    <a:close/>
                  </a:path>
                </a:pathLst>
              </a:custGeom>
              <a:grpFill/>
              <a:ln w="9525" cap="flat">
                <a:noFill/>
                <a:prstDash val="solid"/>
                <a:miter/>
              </a:ln>
            </p:spPr>
            <p:txBody>
              <a:bodyPr rtlCol="0" anchor="ctr"/>
              <a:lstStyle/>
              <a:p>
                <a:pPr defTabSz="932597">
                  <a:defRPr/>
                </a:pPr>
                <a:endParaRPr lang="en-US" sz="1836">
                  <a:solidFill>
                    <a:prstClr val="black"/>
                  </a:solidFill>
                  <a:latin typeface="Segoe UI"/>
                </a:endParaRPr>
              </a:p>
            </p:txBody>
          </p:sp>
        </p:grpSp>
      </p:grpSp>
      <p:sp>
        <p:nvSpPr>
          <p:cNvPr id="89" name="Text Placeholder 3">
            <a:extLst>
              <a:ext uri="{FF2B5EF4-FFF2-40B4-BE49-F238E27FC236}">
                <a16:creationId xmlns:a16="http://schemas.microsoft.com/office/drawing/2014/main" id="{DB3F53ED-7D47-460B-8DDD-FDC123B4F4C7}"/>
              </a:ext>
            </a:extLst>
          </p:cNvPr>
          <p:cNvSpPr txBox="1">
            <a:spLocks/>
          </p:cNvSpPr>
          <p:nvPr/>
        </p:nvSpPr>
        <p:spPr>
          <a:xfrm>
            <a:off x="10492841" y="1644948"/>
            <a:ext cx="2487951" cy="286489"/>
          </a:xfrm>
          <a:prstGeom prst="rect">
            <a:avLst/>
          </a:prstGeom>
        </p:spPr>
        <p:txBody>
          <a:bodyPr vert="horz" wrap="square" lIns="0" tIns="0" rIns="0" bIns="0" rtlCol="0">
            <a:spAutoFit/>
          </a:bodyPr>
          <a:lstStyle>
            <a:lvl1pPr marL="0" marR="0" indent="0" algn="l" defTabSz="951304" rtl="0" eaLnBrk="1" fontAlgn="auto" latinLnBrk="0" hangingPunct="1">
              <a:lnSpc>
                <a:spcPct val="110000"/>
              </a:lnSpc>
              <a:spcBef>
                <a:spcPts val="1224"/>
              </a:spcBef>
              <a:spcAft>
                <a:spcPts val="0"/>
              </a:spcAft>
              <a:buClrTx/>
              <a:buSzPct val="90000"/>
              <a:buFont typeface="Wingdings" panose="05000000000000000000" pitchFamily="2" charset="2"/>
              <a:buNone/>
              <a:tabLst/>
              <a:defRPr sz="1836"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224" kern="1200" spc="0" baseline="0">
                <a:gradFill>
                  <a:gsLst>
                    <a:gs pos="1250">
                      <a:schemeClr val="tx1"/>
                    </a:gs>
                    <a:gs pos="100000">
                      <a:schemeClr val="tx1"/>
                    </a:gs>
                  </a:gsLst>
                  <a:lin ang="5400000" scaled="0"/>
                </a:gra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122"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122"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Threat Detection</a:t>
            </a:r>
          </a:p>
        </p:txBody>
      </p:sp>
      <p:cxnSp>
        <p:nvCxnSpPr>
          <p:cNvPr id="90" name="Connector: Elbow 89">
            <a:extLst>
              <a:ext uri="{FF2B5EF4-FFF2-40B4-BE49-F238E27FC236}">
                <a16:creationId xmlns:a16="http://schemas.microsoft.com/office/drawing/2014/main" id="{0089A1C9-3A4D-4318-95D7-9336C11D50A5}"/>
              </a:ext>
            </a:extLst>
          </p:cNvPr>
          <p:cNvCxnSpPr>
            <a:cxnSpLocks/>
          </p:cNvCxnSpPr>
          <p:nvPr/>
        </p:nvCxnSpPr>
        <p:spPr>
          <a:xfrm>
            <a:off x="7631988" y="4154069"/>
            <a:ext cx="1293587" cy="1827565"/>
          </a:xfrm>
          <a:prstGeom prst="bentConnector3">
            <a:avLst>
              <a:gd name="adj1" fmla="val 99692"/>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4CAC6EA7-13F0-4AB5-B177-1DBA8304098F}"/>
              </a:ext>
            </a:extLst>
          </p:cNvPr>
          <p:cNvCxnSpPr>
            <a:cxnSpLocks/>
          </p:cNvCxnSpPr>
          <p:nvPr/>
        </p:nvCxnSpPr>
        <p:spPr>
          <a:xfrm>
            <a:off x="7631988" y="3935673"/>
            <a:ext cx="2170765" cy="2045961"/>
          </a:xfrm>
          <a:prstGeom prst="bentConnector3">
            <a:avLst>
              <a:gd name="adj1" fmla="val 99987"/>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74CA5129-BC12-46E2-A44D-D9044C5B6777}"/>
              </a:ext>
            </a:extLst>
          </p:cNvPr>
          <p:cNvCxnSpPr>
            <a:cxnSpLocks/>
          </p:cNvCxnSpPr>
          <p:nvPr/>
        </p:nvCxnSpPr>
        <p:spPr>
          <a:xfrm>
            <a:off x="7631988" y="3709930"/>
            <a:ext cx="3053726" cy="2271703"/>
          </a:xfrm>
          <a:prstGeom prst="bentConnector3">
            <a:avLst>
              <a:gd name="adj1" fmla="val 99869"/>
            </a:avLst>
          </a:prstGeom>
          <a:ln w="127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279BE16A-2340-47A8-AAFF-55F7B6935751}"/>
              </a:ext>
            </a:extLst>
          </p:cNvPr>
          <p:cNvGrpSpPr/>
          <p:nvPr/>
        </p:nvGrpSpPr>
        <p:grpSpPr>
          <a:xfrm>
            <a:off x="8018147" y="3453218"/>
            <a:ext cx="907428" cy="908748"/>
            <a:chOff x="6383327" y="3337954"/>
            <a:chExt cx="772454" cy="773577"/>
          </a:xfrm>
        </p:grpSpPr>
        <p:sp>
          <p:nvSpPr>
            <p:cNvPr id="94" name="Freeform: Shape 93">
              <a:extLst>
                <a:ext uri="{FF2B5EF4-FFF2-40B4-BE49-F238E27FC236}">
                  <a16:creationId xmlns:a16="http://schemas.microsoft.com/office/drawing/2014/main" id="{D89AC9D1-ED64-4EE2-B606-AC09388DB4E9}"/>
                </a:ext>
              </a:extLst>
            </p:cNvPr>
            <p:cNvSpPr/>
            <p:nvPr/>
          </p:nvSpPr>
          <p:spPr bwMode="auto">
            <a:xfrm>
              <a:off x="6383327" y="3337954"/>
              <a:ext cx="772454" cy="773577"/>
            </a:xfrm>
            <a:custGeom>
              <a:avLst/>
              <a:gdLst>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04529 w 694738"/>
                <a:gd name="connsiteY5" fmla="*/ 156095 h 695748"/>
                <a:gd name="connsiteX0" fmla="*/ 347369 w 694738"/>
                <a:gd name="connsiteY0" fmla="*/ 0 h 695748"/>
                <a:gd name="connsiteX1" fmla="*/ 390210 w 694738"/>
                <a:gd name="connsiteY1" fmla="*/ 156095 h 695748"/>
                <a:gd name="connsiteX2" fmla="*/ 694738 w 694738"/>
                <a:gd name="connsiteY2" fmla="*/ 408190 h 695748"/>
                <a:gd name="connsiteX3" fmla="*/ 347369 w 694738"/>
                <a:gd name="connsiteY3" fmla="*/ 695748 h 695748"/>
                <a:gd name="connsiteX4" fmla="*/ 0 w 694738"/>
                <a:gd name="connsiteY4" fmla="*/ 408190 h 695748"/>
                <a:gd name="connsiteX5" fmla="*/ 347369 w 694738"/>
                <a:gd name="connsiteY5" fmla="*/ 0 h 695748"/>
                <a:gd name="connsiteX0" fmla="*/ 347369 w 694738"/>
                <a:gd name="connsiteY0" fmla="*/ 0 h 695748"/>
                <a:gd name="connsiteX1" fmla="*/ 694738 w 694738"/>
                <a:gd name="connsiteY1" fmla="*/ 408190 h 695748"/>
                <a:gd name="connsiteX2" fmla="*/ 347369 w 694738"/>
                <a:gd name="connsiteY2" fmla="*/ 695748 h 695748"/>
                <a:gd name="connsiteX3" fmla="*/ 0 w 694738"/>
                <a:gd name="connsiteY3" fmla="*/ 408190 h 695748"/>
                <a:gd name="connsiteX4" fmla="*/ 347369 w 694738"/>
                <a:gd name="connsiteY4" fmla="*/ 0 h 695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38" h="695748">
                  <a:moveTo>
                    <a:pt x="347369" y="0"/>
                  </a:moveTo>
                  <a:lnTo>
                    <a:pt x="694738" y="408190"/>
                  </a:lnTo>
                  <a:lnTo>
                    <a:pt x="347369" y="695748"/>
                  </a:lnTo>
                  <a:lnTo>
                    <a:pt x="0" y="408190"/>
                  </a:lnTo>
                  <a:lnTo>
                    <a:pt x="347369" y="0"/>
                  </a:lnTo>
                  <a:close/>
                </a:path>
              </a:pathLst>
            </a:custGeom>
            <a:solidFill>
              <a:schemeClr val="accent1"/>
            </a:solidFill>
            <a:ln w="444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cxnSp>
          <p:nvCxnSpPr>
            <p:cNvPr id="96" name="Straight Connector 95">
              <a:extLst>
                <a:ext uri="{FF2B5EF4-FFF2-40B4-BE49-F238E27FC236}">
                  <a16:creationId xmlns:a16="http://schemas.microsoft.com/office/drawing/2014/main" id="{AB5961CF-19DF-43AE-A438-D284795E332F}"/>
                </a:ext>
              </a:extLst>
            </p:cNvPr>
            <p:cNvCxnSpPr/>
            <p:nvPr/>
          </p:nvCxnSpPr>
          <p:spPr>
            <a:xfrm>
              <a:off x="6769554" y="3524250"/>
              <a:ext cx="0" cy="398689"/>
            </a:xfrm>
            <a:prstGeom prst="line">
              <a:avLst/>
            </a:prstGeom>
            <a:ln w="444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01B57AA-D8B4-4D70-888C-D5BE8B2BD281}"/>
                </a:ext>
              </a:extLst>
            </p:cNvPr>
            <p:cNvCxnSpPr/>
            <p:nvPr/>
          </p:nvCxnSpPr>
          <p:spPr>
            <a:xfrm flipV="1">
              <a:off x="6769554" y="3781425"/>
              <a:ext cx="202746" cy="141514"/>
            </a:xfrm>
            <a:prstGeom prst="line">
              <a:avLst/>
            </a:prstGeom>
            <a:ln w="444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C049F1A-D08E-4DF3-B9E2-E986432F7E20}"/>
                </a:ext>
              </a:extLst>
            </p:cNvPr>
            <p:cNvCxnSpPr/>
            <p:nvPr/>
          </p:nvCxnSpPr>
          <p:spPr>
            <a:xfrm>
              <a:off x="6769553" y="3524250"/>
              <a:ext cx="202746" cy="257175"/>
            </a:xfrm>
            <a:prstGeom prst="line">
              <a:avLst/>
            </a:prstGeom>
            <a:ln w="444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F1069A3-8E7B-4ABB-954A-62D71A7C9406}"/>
                </a:ext>
              </a:extLst>
            </p:cNvPr>
            <p:cNvCxnSpPr>
              <a:cxnSpLocks/>
            </p:cNvCxnSpPr>
            <p:nvPr/>
          </p:nvCxnSpPr>
          <p:spPr>
            <a:xfrm flipH="1" flipV="1">
              <a:off x="6571270" y="3781425"/>
              <a:ext cx="202746" cy="141514"/>
            </a:xfrm>
            <a:prstGeom prst="line">
              <a:avLst/>
            </a:prstGeom>
            <a:ln w="444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7932526-D013-49A9-B774-CC0B4DCFDA72}"/>
                </a:ext>
              </a:extLst>
            </p:cNvPr>
            <p:cNvCxnSpPr>
              <a:cxnSpLocks/>
            </p:cNvCxnSpPr>
            <p:nvPr/>
          </p:nvCxnSpPr>
          <p:spPr>
            <a:xfrm flipH="1">
              <a:off x="6571269" y="3524250"/>
              <a:ext cx="202746" cy="257175"/>
            </a:xfrm>
            <a:prstGeom prst="line">
              <a:avLst/>
            </a:prstGeom>
            <a:ln w="44450">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grpSp>
      <p:sp>
        <p:nvSpPr>
          <p:cNvPr id="105" name="Oval 104">
            <a:extLst>
              <a:ext uri="{FF2B5EF4-FFF2-40B4-BE49-F238E27FC236}">
                <a16:creationId xmlns:a16="http://schemas.microsoft.com/office/drawing/2014/main" id="{2E73F3DA-C4A2-4FA5-A0FD-A050201F0364}"/>
              </a:ext>
            </a:extLst>
          </p:cNvPr>
          <p:cNvSpPr/>
          <p:nvPr/>
        </p:nvSpPr>
        <p:spPr bwMode="auto">
          <a:xfrm>
            <a:off x="8746548" y="4899429"/>
            <a:ext cx="349726" cy="349726"/>
          </a:xfrm>
          <a:prstGeom prst="ellipse">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Freeform 5">
            <a:extLst>
              <a:ext uri="{FF2B5EF4-FFF2-40B4-BE49-F238E27FC236}">
                <a16:creationId xmlns:a16="http://schemas.microsoft.com/office/drawing/2014/main" id="{249EB7B9-B5D5-45D8-B733-64F606BBD75D}"/>
              </a:ext>
            </a:extLst>
          </p:cNvPr>
          <p:cNvSpPr/>
          <p:nvPr/>
        </p:nvSpPr>
        <p:spPr bwMode="auto">
          <a:xfrm>
            <a:off x="8836252" y="5020100"/>
            <a:ext cx="170320" cy="108387"/>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107" name="Oval 106">
            <a:extLst>
              <a:ext uri="{FF2B5EF4-FFF2-40B4-BE49-F238E27FC236}">
                <a16:creationId xmlns:a16="http://schemas.microsoft.com/office/drawing/2014/main" id="{C089EA83-CD64-4F23-9FB8-C7E065ED05A2}"/>
              </a:ext>
            </a:extLst>
          </p:cNvPr>
          <p:cNvSpPr/>
          <p:nvPr/>
        </p:nvSpPr>
        <p:spPr bwMode="auto">
          <a:xfrm>
            <a:off x="10506098" y="4899429"/>
            <a:ext cx="349726" cy="349726"/>
          </a:xfrm>
          <a:prstGeom prst="ellipse">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Freeform 5">
            <a:extLst>
              <a:ext uri="{FF2B5EF4-FFF2-40B4-BE49-F238E27FC236}">
                <a16:creationId xmlns:a16="http://schemas.microsoft.com/office/drawing/2014/main" id="{F3463605-DD0B-4AE4-BC2D-41FEC58A9507}"/>
              </a:ext>
            </a:extLst>
          </p:cNvPr>
          <p:cNvSpPr/>
          <p:nvPr/>
        </p:nvSpPr>
        <p:spPr bwMode="auto">
          <a:xfrm>
            <a:off x="10595802" y="5020100"/>
            <a:ext cx="170320" cy="108387"/>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110" name="Oval 109">
            <a:extLst>
              <a:ext uri="{FF2B5EF4-FFF2-40B4-BE49-F238E27FC236}">
                <a16:creationId xmlns:a16="http://schemas.microsoft.com/office/drawing/2014/main" id="{CD755825-B133-4128-9DE5-E14608F8AC5B}"/>
              </a:ext>
            </a:extLst>
          </p:cNvPr>
          <p:cNvSpPr/>
          <p:nvPr/>
        </p:nvSpPr>
        <p:spPr bwMode="auto">
          <a:xfrm>
            <a:off x="9625752" y="4899429"/>
            <a:ext cx="349726" cy="349726"/>
          </a:xfrm>
          <a:prstGeom prst="ellipse">
            <a:avLst/>
          </a:prstGeom>
          <a:solidFill>
            <a:srgbClr val="C0000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ECB9D589-836F-44C8-889F-C88835173409}"/>
              </a:ext>
            </a:extLst>
          </p:cNvPr>
          <p:cNvGrpSpPr/>
          <p:nvPr/>
        </p:nvGrpSpPr>
        <p:grpSpPr>
          <a:xfrm>
            <a:off x="9726063" y="5000375"/>
            <a:ext cx="149105" cy="147835"/>
            <a:chOff x="10239438" y="4431953"/>
            <a:chExt cx="236132" cy="234118"/>
          </a:xfrm>
        </p:grpSpPr>
        <p:cxnSp>
          <p:nvCxnSpPr>
            <p:cNvPr id="112" name="Straight Connector 111">
              <a:extLst>
                <a:ext uri="{FF2B5EF4-FFF2-40B4-BE49-F238E27FC236}">
                  <a16:creationId xmlns:a16="http://schemas.microsoft.com/office/drawing/2014/main" id="{5F537144-AEEB-403A-BA15-386A6DF6EFB1}"/>
                </a:ext>
              </a:extLst>
            </p:cNvPr>
            <p:cNvCxnSpPr>
              <a:cxnSpLocks/>
            </p:cNvCxnSpPr>
            <p:nvPr/>
          </p:nvCxnSpPr>
          <p:spPr>
            <a:xfrm>
              <a:off x="10248141" y="4437632"/>
              <a:ext cx="218727" cy="222761"/>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23CD707-5646-4218-9333-336EA06CEE4C}"/>
                </a:ext>
              </a:extLst>
            </p:cNvPr>
            <p:cNvCxnSpPr>
              <a:cxnSpLocks/>
            </p:cNvCxnSpPr>
            <p:nvPr/>
          </p:nvCxnSpPr>
          <p:spPr>
            <a:xfrm flipV="1">
              <a:off x="10239438" y="4431953"/>
              <a:ext cx="236132" cy="234118"/>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5" name="Freeform: Shape 114">
            <a:extLst>
              <a:ext uri="{FF2B5EF4-FFF2-40B4-BE49-F238E27FC236}">
                <a16:creationId xmlns:a16="http://schemas.microsoft.com/office/drawing/2014/main" id="{D3149988-E2B7-4B3D-BF76-CF3300B0A7CD}"/>
              </a:ext>
            </a:extLst>
          </p:cNvPr>
          <p:cNvSpPr>
            <a:spLocks/>
          </p:cNvSpPr>
          <p:nvPr/>
        </p:nvSpPr>
        <p:spPr bwMode="auto">
          <a:xfrm>
            <a:off x="9624895" y="5981633"/>
            <a:ext cx="350583" cy="436573"/>
          </a:xfrm>
          <a:custGeom>
            <a:avLst/>
            <a:gdLst>
              <a:gd name="connsiteX0" fmla="*/ 126207 w 252413"/>
              <a:gd name="connsiteY0" fmla="*/ 188913 h 314326"/>
              <a:gd name="connsiteX1" fmla="*/ 252413 w 252413"/>
              <a:gd name="connsiteY1" fmla="*/ 314326 h 314326"/>
              <a:gd name="connsiteX2" fmla="*/ 0 w 252413"/>
              <a:gd name="connsiteY2" fmla="*/ 314326 h 314326"/>
              <a:gd name="connsiteX3" fmla="*/ 126207 w 252413"/>
              <a:gd name="connsiteY3" fmla="*/ 188913 h 314326"/>
              <a:gd name="connsiteX4" fmla="*/ 125413 w 252413"/>
              <a:gd name="connsiteY4" fmla="*/ 0 h 314326"/>
              <a:gd name="connsiteX5" fmla="*/ 160057 w 252413"/>
              <a:gd name="connsiteY5" fmla="*/ 6929 h 314326"/>
              <a:gd name="connsiteX6" fmla="*/ 209550 w 252413"/>
              <a:gd name="connsiteY6" fmla="*/ 84138 h 314326"/>
              <a:gd name="connsiteX7" fmla="*/ 125413 w 252413"/>
              <a:gd name="connsiteY7" fmla="*/ 168275 h 314326"/>
              <a:gd name="connsiteX8" fmla="*/ 41275 w 252413"/>
              <a:gd name="connsiteY8" fmla="*/ 84138 h 314326"/>
              <a:gd name="connsiteX9" fmla="*/ 90768 w 252413"/>
              <a:gd name="connsiteY9" fmla="*/ 6929 h 314326"/>
              <a:gd name="connsiteX10" fmla="*/ 125413 w 252413"/>
              <a:gd name="connsiteY10" fmla="*/ 0 h 3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413" h="314326">
                <a:moveTo>
                  <a:pt x="126207" y="188913"/>
                </a:moveTo>
                <a:cubicBezTo>
                  <a:pt x="196212" y="188913"/>
                  <a:pt x="252413" y="244761"/>
                  <a:pt x="252413" y="314326"/>
                </a:cubicBezTo>
                <a:lnTo>
                  <a:pt x="0" y="314326"/>
                </a:lnTo>
                <a:cubicBezTo>
                  <a:pt x="0" y="244761"/>
                  <a:pt x="56201" y="188913"/>
                  <a:pt x="126207" y="188913"/>
                </a:cubicBezTo>
                <a:close/>
                <a:moveTo>
                  <a:pt x="125413" y="0"/>
                </a:moveTo>
                <a:cubicBezTo>
                  <a:pt x="138281" y="0"/>
                  <a:pt x="150159" y="1980"/>
                  <a:pt x="160057" y="6929"/>
                </a:cubicBezTo>
                <a:cubicBezTo>
                  <a:pt x="189753" y="20787"/>
                  <a:pt x="209550" y="49493"/>
                  <a:pt x="209550" y="84138"/>
                </a:cubicBezTo>
                <a:cubicBezTo>
                  <a:pt x="209550" y="130661"/>
                  <a:pt x="171936" y="168275"/>
                  <a:pt x="125413" y="168275"/>
                </a:cubicBezTo>
                <a:cubicBezTo>
                  <a:pt x="78890" y="168275"/>
                  <a:pt x="41275" y="130661"/>
                  <a:pt x="41275" y="84138"/>
                </a:cubicBezTo>
                <a:cubicBezTo>
                  <a:pt x="41275" y="49493"/>
                  <a:pt x="61072" y="20787"/>
                  <a:pt x="90768" y="6929"/>
                </a:cubicBezTo>
                <a:cubicBezTo>
                  <a:pt x="100666" y="1980"/>
                  <a:pt x="112545" y="0"/>
                  <a:pt x="125413" y="0"/>
                </a:cubicBezTo>
                <a:close/>
              </a:path>
            </a:pathLst>
          </a:custGeom>
          <a:solidFill>
            <a:srgbClr val="C00000"/>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prstClr val="black"/>
              </a:solidFill>
              <a:latin typeface="Segoe UI"/>
            </a:endParaRPr>
          </a:p>
        </p:txBody>
      </p:sp>
      <p:sp>
        <p:nvSpPr>
          <p:cNvPr id="116" name="Freeform: Shape 115">
            <a:extLst>
              <a:ext uri="{FF2B5EF4-FFF2-40B4-BE49-F238E27FC236}">
                <a16:creationId xmlns:a16="http://schemas.microsoft.com/office/drawing/2014/main" id="{5EC439A2-5545-453B-ABEC-427A07FFA1B9}"/>
              </a:ext>
            </a:extLst>
          </p:cNvPr>
          <p:cNvSpPr>
            <a:spLocks/>
          </p:cNvSpPr>
          <p:nvPr/>
        </p:nvSpPr>
        <p:spPr bwMode="auto">
          <a:xfrm>
            <a:off x="10505670" y="5981633"/>
            <a:ext cx="350583" cy="436573"/>
          </a:xfrm>
          <a:custGeom>
            <a:avLst/>
            <a:gdLst>
              <a:gd name="connsiteX0" fmla="*/ 126207 w 252413"/>
              <a:gd name="connsiteY0" fmla="*/ 188913 h 314326"/>
              <a:gd name="connsiteX1" fmla="*/ 252413 w 252413"/>
              <a:gd name="connsiteY1" fmla="*/ 314326 h 314326"/>
              <a:gd name="connsiteX2" fmla="*/ 0 w 252413"/>
              <a:gd name="connsiteY2" fmla="*/ 314326 h 314326"/>
              <a:gd name="connsiteX3" fmla="*/ 126207 w 252413"/>
              <a:gd name="connsiteY3" fmla="*/ 188913 h 314326"/>
              <a:gd name="connsiteX4" fmla="*/ 125413 w 252413"/>
              <a:gd name="connsiteY4" fmla="*/ 0 h 314326"/>
              <a:gd name="connsiteX5" fmla="*/ 160057 w 252413"/>
              <a:gd name="connsiteY5" fmla="*/ 6929 h 314326"/>
              <a:gd name="connsiteX6" fmla="*/ 209550 w 252413"/>
              <a:gd name="connsiteY6" fmla="*/ 84138 h 314326"/>
              <a:gd name="connsiteX7" fmla="*/ 125413 w 252413"/>
              <a:gd name="connsiteY7" fmla="*/ 168275 h 314326"/>
              <a:gd name="connsiteX8" fmla="*/ 41275 w 252413"/>
              <a:gd name="connsiteY8" fmla="*/ 84138 h 314326"/>
              <a:gd name="connsiteX9" fmla="*/ 90768 w 252413"/>
              <a:gd name="connsiteY9" fmla="*/ 6929 h 314326"/>
              <a:gd name="connsiteX10" fmla="*/ 125413 w 252413"/>
              <a:gd name="connsiteY10" fmla="*/ 0 h 3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413" h="314326">
                <a:moveTo>
                  <a:pt x="126207" y="188913"/>
                </a:moveTo>
                <a:cubicBezTo>
                  <a:pt x="196212" y="188913"/>
                  <a:pt x="252413" y="244761"/>
                  <a:pt x="252413" y="314326"/>
                </a:cubicBezTo>
                <a:lnTo>
                  <a:pt x="0" y="314326"/>
                </a:lnTo>
                <a:cubicBezTo>
                  <a:pt x="0" y="244761"/>
                  <a:pt x="56201" y="188913"/>
                  <a:pt x="126207" y="188913"/>
                </a:cubicBezTo>
                <a:close/>
                <a:moveTo>
                  <a:pt x="125413" y="0"/>
                </a:moveTo>
                <a:cubicBezTo>
                  <a:pt x="138281" y="0"/>
                  <a:pt x="150159" y="1980"/>
                  <a:pt x="160057" y="6929"/>
                </a:cubicBezTo>
                <a:cubicBezTo>
                  <a:pt x="189753" y="20787"/>
                  <a:pt x="209550" y="49493"/>
                  <a:pt x="209550" y="84138"/>
                </a:cubicBezTo>
                <a:cubicBezTo>
                  <a:pt x="209550" y="130661"/>
                  <a:pt x="171936" y="168275"/>
                  <a:pt x="125413" y="168275"/>
                </a:cubicBezTo>
                <a:cubicBezTo>
                  <a:pt x="78890" y="168275"/>
                  <a:pt x="41275" y="130661"/>
                  <a:pt x="41275" y="84138"/>
                </a:cubicBezTo>
                <a:cubicBezTo>
                  <a:pt x="41275" y="49493"/>
                  <a:pt x="61072" y="20787"/>
                  <a:pt x="90768" y="6929"/>
                </a:cubicBezTo>
                <a:cubicBezTo>
                  <a:pt x="100666" y="1980"/>
                  <a:pt x="112545" y="0"/>
                  <a:pt x="125413"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prstClr val="black"/>
              </a:solidFill>
              <a:latin typeface="Segoe UI"/>
            </a:endParaRPr>
          </a:p>
        </p:txBody>
      </p:sp>
      <p:sp>
        <p:nvSpPr>
          <p:cNvPr id="117" name="Freeform: Shape 116">
            <a:extLst>
              <a:ext uri="{FF2B5EF4-FFF2-40B4-BE49-F238E27FC236}">
                <a16:creationId xmlns:a16="http://schemas.microsoft.com/office/drawing/2014/main" id="{42622392-D205-4291-8FDF-DF0C22AF49F2}"/>
              </a:ext>
            </a:extLst>
          </p:cNvPr>
          <p:cNvSpPr>
            <a:spLocks/>
          </p:cNvSpPr>
          <p:nvPr/>
        </p:nvSpPr>
        <p:spPr bwMode="auto">
          <a:xfrm>
            <a:off x="8744119" y="5981633"/>
            <a:ext cx="350583" cy="436573"/>
          </a:xfrm>
          <a:custGeom>
            <a:avLst/>
            <a:gdLst>
              <a:gd name="connsiteX0" fmla="*/ 126207 w 252413"/>
              <a:gd name="connsiteY0" fmla="*/ 188913 h 314326"/>
              <a:gd name="connsiteX1" fmla="*/ 252413 w 252413"/>
              <a:gd name="connsiteY1" fmla="*/ 314326 h 314326"/>
              <a:gd name="connsiteX2" fmla="*/ 0 w 252413"/>
              <a:gd name="connsiteY2" fmla="*/ 314326 h 314326"/>
              <a:gd name="connsiteX3" fmla="*/ 126207 w 252413"/>
              <a:gd name="connsiteY3" fmla="*/ 188913 h 314326"/>
              <a:gd name="connsiteX4" fmla="*/ 125413 w 252413"/>
              <a:gd name="connsiteY4" fmla="*/ 0 h 314326"/>
              <a:gd name="connsiteX5" fmla="*/ 160057 w 252413"/>
              <a:gd name="connsiteY5" fmla="*/ 6929 h 314326"/>
              <a:gd name="connsiteX6" fmla="*/ 209550 w 252413"/>
              <a:gd name="connsiteY6" fmla="*/ 84138 h 314326"/>
              <a:gd name="connsiteX7" fmla="*/ 125413 w 252413"/>
              <a:gd name="connsiteY7" fmla="*/ 168275 h 314326"/>
              <a:gd name="connsiteX8" fmla="*/ 41275 w 252413"/>
              <a:gd name="connsiteY8" fmla="*/ 84138 h 314326"/>
              <a:gd name="connsiteX9" fmla="*/ 90768 w 252413"/>
              <a:gd name="connsiteY9" fmla="*/ 6929 h 314326"/>
              <a:gd name="connsiteX10" fmla="*/ 125413 w 252413"/>
              <a:gd name="connsiteY10" fmla="*/ 0 h 3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413" h="314326">
                <a:moveTo>
                  <a:pt x="126207" y="188913"/>
                </a:moveTo>
                <a:cubicBezTo>
                  <a:pt x="196212" y="188913"/>
                  <a:pt x="252413" y="244761"/>
                  <a:pt x="252413" y="314326"/>
                </a:cubicBezTo>
                <a:lnTo>
                  <a:pt x="0" y="314326"/>
                </a:lnTo>
                <a:cubicBezTo>
                  <a:pt x="0" y="244761"/>
                  <a:pt x="56201" y="188913"/>
                  <a:pt x="126207" y="188913"/>
                </a:cubicBezTo>
                <a:close/>
                <a:moveTo>
                  <a:pt x="125413" y="0"/>
                </a:moveTo>
                <a:cubicBezTo>
                  <a:pt x="138281" y="0"/>
                  <a:pt x="150159" y="1980"/>
                  <a:pt x="160057" y="6929"/>
                </a:cubicBezTo>
                <a:cubicBezTo>
                  <a:pt x="189753" y="20787"/>
                  <a:pt x="209550" y="49493"/>
                  <a:pt x="209550" y="84138"/>
                </a:cubicBezTo>
                <a:cubicBezTo>
                  <a:pt x="209550" y="130661"/>
                  <a:pt x="171936" y="168275"/>
                  <a:pt x="125413" y="168275"/>
                </a:cubicBezTo>
                <a:cubicBezTo>
                  <a:pt x="78890" y="168275"/>
                  <a:pt x="41275" y="130661"/>
                  <a:pt x="41275" y="84138"/>
                </a:cubicBezTo>
                <a:cubicBezTo>
                  <a:pt x="41275" y="49493"/>
                  <a:pt x="61072" y="20787"/>
                  <a:pt x="90768" y="6929"/>
                </a:cubicBezTo>
                <a:cubicBezTo>
                  <a:pt x="100666" y="1980"/>
                  <a:pt x="112545" y="0"/>
                  <a:pt x="125413"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prstClr val="black"/>
              </a:solidFill>
              <a:latin typeface="Segoe UI"/>
            </a:endParaRPr>
          </a:p>
        </p:txBody>
      </p:sp>
      <p:grpSp>
        <p:nvGrpSpPr>
          <p:cNvPr id="118" name="Group 117">
            <a:extLst>
              <a:ext uri="{FF2B5EF4-FFF2-40B4-BE49-F238E27FC236}">
                <a16:creationId xmlns:a16="http://schemas.microsoft.com/office/drawing/2014/main" id="{43428D9F-351C-4E89-A0D0-AA39FD3A5A70}"/>
              </a:ext>
            </a:extLst>
          </p:cNvPr>
          <p:cNvGrpSpPr/>
          <p:nvPr/>
        </p:nvGrpSpPr>
        <p:grpSpPr>
          <a:xfrm>
            <a:off x="8662860" y="5405822"/>
            <a:ext cx="517102" cy="332423"/>
            <a:chOff x="6890249" y="4985657"/>
            <a:chExt cx="762000" cy="489856"/>
          </a:xfrm>
        </p:grpSpPr>
        <p:sp>
          <p:nvSpPr>
            <p:cNvPr id="119" name="Rectangle: Rounded Corners 118">
              <a:extLst>
                <a:ext uri="{FF2B5EF4-FFF2-40B4-BE49-F238E27FC236}">
                  <a16:creationId xmlns:a16="http://schemas.microsoft.com/office/drawing/2014/main" id="{89A7AAD9-6781-47F2-BAFD-95233B9B77BE}"/>
                </a:ext>
              </a:extLst>
            </p:cNvPr>
            <p:cNvSpPr/>
            <p:nvPr/>
          </p:nvSpPr>
          <p:spPr>
            <a:xfrm>
              <a:off x="6890249" y="4985657"/>
              <a:ext cx="762000" cy="489856"/>
            </a:xfrm>
            <a:prstGeom prst="roundRect">
              <a:avLst>
                <a:gd name="adj" fmla="val 8504"/>
              </a:avLst>
            </a:prstGeom>
            <a:solidFill>
              <a:schemeClr val="accent1"/>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20" name="Freeform: Shape 119">
              <a:extLst>
                <a:ext uri="{FF2B5EF4-FFF2-40B4-BE49-F238E27FC236}">
                  <a16:creationId xmlns:a16="http://schemas.microsoft.com/office/drawing/2014/main" id="{2C0D96EC-D684-4A9C-B6AF-0F6BE4DF3F54}"/>
                </a:ext>
              </a:extLst>
            </p:cNvPr>
            <p:cNvSpPr/>
            <p:nvPr/>
          </p:nvSpPr>
          <p:spPr>
            <a:xfrm>
              <a:off x="7042649" y="5075464"/>
              <a:ext cx="152400" cy="152400"/>
            </a:xfrm>
            <a:custGeom>
              <a:avLst/>
              <a:gdLst>
                <a:gd name="connsiteX0" fmla="*/ 76200 w 152400"/>
                <a:gd name="connsiteY0" fmla="*/ 0 h 152400"/>
                <a:gd name="connsiteX1" fmla="*/ 152400 w 152400"/>
                <a:gd name="connsiteY1" fmla="*/ 76200 h 152400"/>
                <a:gd name="connsiteX2" fmla="*/ 76200 w 152400"/>
                <a:gd name="connsiteY2" fmla="*/ 152400 h 152400"/>
                <a:gd name="connsiteX3" fmla="*/ 0 w 152400"/>
                <a:gd name="connsiteY3" fmla="*/ 76200 h 152400"/>
                <a:gd name="connsiteX4" fmla="*/ 76200 w 15240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76200" y="0"/>
                  </a:moveTo>
                  <a:cubicBezTo>
                    <a:pt x="118110" y="0"/>
                    <a:pt x="152400" y="34290"/>
                    <a:pt x="152400" y="76200"/>
                  </a:cubicBezTo>
                  <a:cubicBezTo>
                    <a:pt x="152400" y="118110"/>
                    <a:pt x="118110" y="152400"/>
                    <a:pt x="76200" y="152400"/>
                  </a:cubicBezTo>
                  <a:cubicBezTo>
                    <a:pt x="34290" y="152400"/>
                    <a:pt x="0" y="118110"/>
                    <a:pt x="0" y="76200"/>
                  </a:cubicBezTo>
                  <a:cubicBezTo>
                    <a:pt x="0" y="34290"/>
                    <a:pt x="34290" y="0"/>
                    <a:pt x="76200" y="0"/>
                  </a:cubicBez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21" name="Freeform: Shape 120">
              <a:extLst>
                <a:ext uri="{FF2B5EF4-FFF2-40B4-BE49-F238E27FC236}">
                  <a16:creationId xmlns:a16="http://schemas.microsoft.com/office/drawing/2014/main" id="{FACC8A9F-06A5-4420-BAA5-B90B85EB0B67}"/>
                </a:ext>
              </a:extLst>
            </p:cNvPr>
            <p:cNvSpPr/>
            <p:nvPr/>
          </p:nvSpPr>
          <p:spPr>
            <a:xfrm>
              <a:off x="7347449" y="5132614"/>
              <a:ext cx="228600" cy="38100"/>
            </a:xfrm>
            <a:custGeom>
              <a:avLst/>
              <a:gdLst>
                <a:gd name="connsiteX0" fmla="*/ 0 w 228600"/>
                <a:gd name="connsiteY0" fmla="*/ 0 h 38100"/>
                <a:gd name="connsiteX1" fmla="*/ 228600 w 228600"/>
                <a:gd name="connsiteY1" fmla="*/ 0 h 38100"/>
                <a:gd name="connsiteX2" fmla="*/ 228600 w 228600"/>
                <a:gd name="connsiteY2" fmla="*/ 38100 h 38100"/>
                <a:gd name="connsiteX3" fmla="*/ 0 w 228600"/>
                <a:gd name="connsiteY3" fmla="*/ 38100 h 38100"/>
                <a:gd name="connsiteX4" fmla="*/ 0 w 2286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8100">
                  <a:moveTo>
                    <a:pt x="0" y="0"/>
                  </a:moveTo>
                  <a:lnTo>
                    <a:pt x="228600" y="0"/>
                  </a:lnTo>
                  <a:lnTo>
                    <a:pt x="228600" y="38100"/>
                  </a:lnTo>
                  <a:lnTo>
                    <a:pt x="0" y="38100"/>
                  </a:lnTo>
                  <a:lnTo>
                    <a:pt x="0" y="0"/>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22" name="Freeform: Shape 121">
              <a:extLst>
                <a:ext uri="{FF2B5EF4-FFF2-40B4-BE49-F238E27FC236}">
                  <a16:creationId xmlns:a16="http://schemas.microsoft.com/office/drawing/2014/main" id="{C0AEC378-537D-405E-82EB-745F5168332B}"/>
                </a:ext>
              </a:extLst>
            </p:cNvPr>
            <p:cNvSpPr/>
            <p:nvPr/>
          </p:nvSpPr>
          <p:spPr>
            <a:xfrm>
              <a:off x="6966449" y="5246914"/>
              <a:ext cx="304800" cy="152400"/>
            </a:xfrm>
            <a:custGeom>
              <a:avLst/>
              <a:gdLst>
                <a:gd name="connsiteX0" fmla="*/ 152400 w 304800"/>
                <a:gd name="connsiteY0" fmla="*/ 0 h 152400"/>
                <a:gd name="connsiteX1" fmla="*/ 215265 w 304800"/>
                <a:gd name="connsiteY1" fmla="*/ 9525 h 152400"/>
                <a:gd name="connsiteX2" fmla="*/ 289560 w 304800"/>
                <a:gd name="connsiteY2" fmla="*/ 45720 h 152400"/>
                <a:gd name="connsiteX3" fmla="*/ 304800 w 304800"/>
                <a:gd name="connsiteY3" fmla="*/ 76200 h 152400"/>
                <a:gd name="connsiteX4" fmla="*/ 304800 w 304800"/>
                <a:gd name="connsiteY4" fmla="*/ 152400 h 152400"/>
                <a:gd name="connsiteX5" fmla="*/ 0 w 304800"/>
                <a:gd name="connsiteY5" fmla="*/ 152400 h 152400"/>
                <a:gd name="connsiteX6" fmla="*/ 0 w 304800"/>
                <a:gd name="connsiteY6" fmla="*/ 76200 h 152400"/>
                <a:gd name="connsiteX7" fmla="*/ 15240 w 304800"/>
                <a:gd name="connsiteY7" fmla="*/ 45720 h 152400"/>
                <a:gd name="connsiteX8" fmla="*/ 89535 w 304800"/>
                <a:gd name="connsiteY8" fmla="*/ 9525 h 152400"/>
                <a:gd name="connsiteX9" fmla="*/ 152400 w 304800"/>
                <a:gd name="connsiteY9"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 h="152400">
                  <a:moveTo>
                    <a:pt x="152400" y="0"/>
                  </a:moveTo>
                  <a:cubicBezTo>
                    <a:pt x="175260" y="0"/>
                    <a:pt x="196215" y="3810"/>
                    <a:pt x="215265" y="9525"/>
                  </a:cubicBezTo>
                  <a:cubicBezTo>
                    <a:pt x="241935" y="17145"/>
                    <a:pt x="268605" y="28575"/>
                    <a:pt x="289560" y="45720"/>
                  </a:cubicBezTo>
                  <a:cubicBezTo>
                    <a:pt x="299085" y="53340"/>
                    <a:pt x="304800" y="64770"/>
                    <a:pt x="304800" y="76200"/>
                  </a:cubicBezTo>
                  <a:lnTo>
                    <a:pt x="304800" y="152400"/>
                  </a:lnTo>
                  <a:lnTo>
                    <a:pt x="0" y="152400"/>
                  </a:lnTo>
                  <a:lnTo>
                    <a:pt x="0" y="76200"/>
                  </a:lnTo>
                  <a:cubicBezTo>
                    <a:pt x="0" y="64770"/>
                    <a:pt x="5715" y="53340"/>
                    <a:pt x="15240" y="45720"/>
                  </a:cubicBezTo>
                  <a:cubicBezTo>
                    <a:pt x="36195" y="30480"/>
                    <a:pt x="62865" y="17145"/>
                    <a:pt x="89535" y="9525"/>
                  </a:cubicBezTo>
                  <a:cubicBezTo>
                    <a:pt x="110490" y="3810"/>
                    <a:pt x="131445" y="0"/>
                    <a:pt x="152400" y="0"/>
                  </a:cubicBez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23" name="Freeform: Shape 122">
              <a:extLst>
                <a:ext uri="{FF2B5EF4-FFF2-40B4-BE49-F238E27FC236}">
                  <a16:creationId xmlns:a16="http://schemas.microsoft.com/office/drawing/2014/main" id="{B94323F2-747F-4034-888A-76D33757BA99}"/>
                </a:ext>
              </a:extLst>
            </p:cNvPr>
            <p:cNvSpPr/>
            <p:nvPr/>
          </p:nvSpPr>
          <p:spPr>
            <a:xfrm>
              <a:off x="7347449" y="5246914"/>
              <a:ext cx="228600" cy="38100"/>
            </a:xfrm>
            <a:custGeom>
              <a:avLst/>
              <a:gdLst>
                <a:gd name="connsiteX0" fmla="*/ 0 w 228600"/>
                <a:gd name="connsiteY0" fmla="*/ 0 h 38100"/>
                <a:gd name="connsiteX1" fmla="*/ 228600 w 228600"/>
                <a:gd name="connsiteY1" fmla="*/ 0 h 38100"/>
                <a:gd name="connsiteX2" fmla="*/ 228600 w 228600"/>
                <a:gd name="connsiteY2" fmla="*/ 38100 h 38100"/>
                <a:gd name="connsiteX3" fmla="*/ 0 w 228600"/>
                <a:gd name="connsiteY3" fmla="*/ 38100 h 38100"/>
                <a:gd name="connsiteX4" fmla="*/ 0 w 2286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8100">
                  <a:moveTo>
                    <a:pt x="0" y="0"/>
                  </a:moveTo>
                  <a:lnTo>
                    <a:pt x="228600" y="0"/>
                  </a:lnTo>
                  <a:lnTo>
                    <a:pt x="228600" y="38100"/>
                  </a:lnTo>
                  <a:lnTo>
                    <a:pt x="0" y="38100"/>
                  </a:lnTo>
                  <a:lnTo>
                    <a:pt x="0" y="0"/>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24" name="Freeform: Shape 123">
              <a:extLst>
                <a:ext uri="{FF2B5EF4-FFF2-40B4-BE49-F238E27FC236}">
                  <a16:creationId xmlns:a16="http://schemas.microsoft.com/office/drawing/2014/main" id="{F939EAC3-D750-4460-8E56-49814C096829}"/>
                </a:ext>
              </a:extLst>
            </p:cNvPr>
            <p:cNvSpPr/>
            <p:nvPr/>
          </p:nvSpPr>
          <p:spPr>
            <a:xfrm>
              <a:off x="7347449" y="5361214"/>
              <a:ext cx="228600" cy="38100"/>
            </a:xfrm>
            <a:custGeom>
              <a:avLst/>
              <a:gdLst>
                <a:gd name="connsiteX0" fmla="*/ 0 w 228600"/>
                <a:gd name="connsiteY0" fmla="*/ 0 h 38100"/>
                <a:gd name="connsiteX1" fmla="*/ 228600 w 228600"/>
                <a:gd name="connsiteY1" fmla="*/ 0 h 38100"/>
                <a:gd name="connsiteX2" fmla="*/ 228600 w 228600"/>
                <a:gd name="connsiteY2" fmla="*/ 38100 h 38100"/>
                <a:gd name="connsiteX3" fmla="*/ 0 w 228600"/>
                <a:gd name="connsiteY3" fmla="*/ 38100 h 38100"/>
                <a:gd name="connsiteX4" fmla="*/ 0 w 2286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8100">
                  <a:moveTo>
                    <a:pt x="0" y="0"/>
                  </a:moveTo>
                  <a:lnTo>
                    <a:pt x="228600" y="0"/>
                  </a:lnTo>
                  <a:lnTo>
                    <a:pt x="228600" y="38100"/>
                  </a:lnTo>
                  <a:lnTo>
                    <a:pt x="0" y="38100"/>
                  </a:lnTo>
                  <a:lnTo>
                    <a:pt x="0" y="0"/>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grpSp>
      <p:grpSp>
        <p:nvGrpSpPr>
          <p:cNvPr id="125" name="Group 124">
            <a:extLst>
              <a:ext uri="{FF2B5EF4-FFF2-40B4-BE49-F238E27FC236}">
                <a16:creationId xmlns:a16="http://schemas.microsoft.com/office/drawing/2014/main" id="{745B367B-4678-4BBA-8A7F-7989449EB2CB}"/>
              </a:ext>
            </a:extLst>
          </p:cNvPr>
          <p:cNvGrpSpPr/>
          <p:nvPr/>
        </p:nvGrpSpPr>
        <p:grpSpPr>
          <a:xfrm>
            <a:off x="10423189" y="5405822"/>
            <a:ext cx="517102" cy="332423"/>
            <a:chOff x="6890249" y="4985657"/>
            <a:chExt cx="762000" cy="489856"/>
          </a:xfrm>
        </p:grpSpPr>
        <p:sp>
          <p:nvSpPr>
            <p:cNvPr id="126" name="Rectangle: Rounded Corners 125">
              <a:extLst>
                <a:ext uri="{FF2B5EF4-FFF2-40B4-BE49-F238E27FC236}">
                  <a16:creationId xmlns:a16="http://schemas.microsoft.com/office/drawing/2014/main" id="{6B4AA2C2-4DB9-4FC5-AFAA-408D6E2E2B99}"/>
                </a:ext>
              </a:extLst>
            </p:cNvPr>
            <p:cNvSpPr/>
            <p:nvPr/>
          </p:nvSpPr>
          <p:spPr>
            <a:xfrm>
              <a:off x="6890249" y="4985657"/>
              <a:ext cx="762000" cy="489856"/>
            </a:xfrm>
            <a:prstGeom prst="roundRect">
              <a:avLst>
                <a:gd name="adj" fmla="val 8504"/>
              </a:avLst>
            </a:prstGeom>
            <a:solidFill>
              <a:schemeClr val="accent1"/>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27" name="Freeform: Shape 126">
              <a:extLst>
                <a:ext uri="{FF2B5EF4-FFF2-40B4-BE49-F238E27FC236}">
                  <a16:creationId xmlns:a16="http://schemas.microsoft.com/office/drawing/2014/main" id="{0EACC6CB-0AED-4B63-AC1C-473655785619}"/>
                </a:ext>
              </a:extLst>
            </p:cNvPr>
            <p:cNvSpPr/>
            <p:nvPr/>
          </p:nvSpPr>
          <p:spPr>
            <a:xfrm>
              <a:off x="7042649" y="5075464"/>
              <a:ext cx="152400" cy="152400"/>
            </a:xfrm>
            <a:custGeom>
              <a:avLst/>
              <a:gdLst>
                <a:gd name="connsiteX0" fmla="*/ 76200 w 152400"/>
                <a:gd name="connsiteY0" fmla="*/ 0 h 152400"/>
                <a:gd name="connsiteX1" fmla="*/ 152400 w 152400"/>
                <a:gd name="connsiteY1" fmla="*/ 76200 h 152400"/>
                <a:gd name="connsiteX2" fmla="*/ 76200 w 152400"/>
                <a:gd name="connsiteY2" fmla="*/ 152400 h 152400"/>
                <a:gd name="connsiteX3" fmla="*/ 0 w 152400"/>
                <a:gd name="connsiteY3" fmla="*/ 76200 h 152400"/>
                <a:gd name="connsiteX4" fmla="*/ 76200 w 15240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76200" y="0"/>
                  </a:moveTo>
                  <a:cubicBezTo>
                    <a:pt x="118110" y="0"/>
                    <a:pt x="152400" y="34290"/>
                    <a:pt x="152400" y="76200"/>
                  </a:cubicBezTo>
                  <a:cubicBezTo>
                    <a:pt x="152400" y="118110"/>
                    <a:pt x="118110" y="152400"/>
                    <a:pt x="76200" y="152400"/>
                  </a:cubicBezTo>
                  <a:cubicBezTo>
                    <a:pt x="34290" y="152400"/>
                    <a:pt x="0" y="118110"/>
                    <a:pt x="0" y="76200"/>
                  </a:cubicBezTo>
                  <a:cubicBezTo>
                    <a:pt x="0" y="34290"/>
                    <a:pt x="34290" y="0"/>
                    <a:pt x="76200" y="0"/>
                  </a:cubicBez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28" name="Freeform: Shape 127">
              <a:extLst>
                <a:ext uri="{FF2B5EF4-FFF2-40B4-BE49-F238E27FC236}">
                  <a16:creationId xmlns:a16="http://schemas.microsoft.com/office/drawing/2014/main" id="{A6CB9073-E50A-44B9-A636-3B5248E3DED8}"/>
                </a:ext>
              </a:extLst>
            </p:cNvPr>
            <p:cNvSpPr/>
            <p:nvPr/>
          </p:nvSpPr>
          <p:spPr>
            <a:xfrm>
              <a:off x="7347449" y="5132614"/>
              <a:ext cx="228600" cy="38100"/>
            </a:xfrm>
            <a:custGeom>
              <a:avLst/>
              <a:gdLst>
                <a:gd name="connsiteX0" fmla="*/ 0 w 228600"/>
                <a:gd name="connsiteY0" fmla="*/ 0 h 38100"/>
                <a:gd name="connsiteX1" fmla="*/ 228600 w 228600"/>
                <a:gd name="connsiteY1" fmla="*/ 0 h 38100"/>
                <a:gd name="connsiteX2" fmla="*/ 228600 w 228600"/>
                <a:gd name="connsiteY2" fmla="*/ 38100 h 38100"/>
                <a:gd name="connsiteX3" fmla="*/ 0 w 228600"/>
                <a:gd name="connsiteY3" fmla="*/ 38100 h 38100"/>
                <a:gd name="connsiteX4" fmla="*/ 0 w 2286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8100">
                  <a:moveTo>
                    <a:pt x="0" y="0"/>
                  </a:moveTo>
                  <a:lnTo>
                    <a:pt x="228600" y="0"/>
                  </a:lnTo>
                  <a:lnTo>
                    <a:pt x="228600" y="38100"/>
                  </a:lnTo>
                  <a:lnTo>
                    <a:pt x="0" y="38100"/>
                  </a:lnTo>
                  <a:lnTo>
                    <a:pt x="0" y="0"/>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29" name="Freeform: Shape 128">
              <a:extLst>
                <a:ext uri="{FF2B5EF4-FFF2-40B4-BE49-F238E27FC236}">
                  <a16:creationId xmlns:a16="http://schemas.microsoft.com/office/drawing/2014/main" id="{5891D3BA-63CF-472F-8DC6-0595CE852F04}"/>
                </a:ext>
              </a:extLst>
            </p:cNvPr>
            <p:cNvSpPr/>
            <p:nvPr/>
          </p:nvSpPr>
          <p:spPr>
            <a:xfrm>
              <a:off x="6966449" y="5246914"/>
              <a:ext cx="304800" cy="152400"/>
            </a:xfrm>
            <a:custGeom>
              <a:avLst/>
              <a:gdLst>
                <a:gd name="connsiteX0" fmla="*/ 152400 w 304800"/>
                <a:gd name="connsiteY0" fmla="*/ 0 h 152400"/>
                <a:gd name="connsiteX1" fmla="*/ 215265 w 304800"/>
                <a:gd name="connsiteY1" fmla="*/ 9525 h 152400"/>
                <a:gd name="connsiteX2" fmla="*/ 289560 w 304800"/>
                <a:gd name="connsiteY2" fmla="*/ 45720 h 152400"/>
                <a:gd name="connsiteX3" fmla="*/ 304800 w 304800"/>
                <a:gd name="connsiteY3" fmla="*/ 76200 h 152400"/>
                <a:gd name="connsiteX4" fmla="*/ 304800 w 304800"/>
                <a:gd name="connsiteY4" fmla="*/ 152400 h 152400"/>
                <a:gd name="connsiteX5" fmla="*/ 0 w 304800"/>
                <a:gd name="connsiteY5" fmla="*/ 152400 h 152400"/>
                <a:gd name="connsiteX6" fmla="*/ 0 w 304800"/>
                <a:gd name="connsiteY6" fmla="*/ 76200 h 152400"/>
                <a:gd name="connsiteX7" fmla="*/ 15240 w 304800"/>
                <a:gd name="connsiteY7" fmla="*/ 45720 h 152400"/>
                <a:gd name="connsiteX8" fmla="*/ 89535 w 304800"/>
                <a:gd name="connsiteY8" fmla="*/ 9525 h 152400"/>
                <a:gd name="connsiteX9" fmla="*/ 152400 w 304800"/>
                <a:gd name="connsiteY9"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 h="152400">
                  <a:moveTo>
                    <a:pt x="152400" y="0"/>
                  </a:moveTo>
                  <a:cubicBezTo>
                    <a:pt x="175260" y="0"/>
                    <a:pt x="196215" y="3810"/>
                    <a:pt x="215265" y="9525"/>
                  </a:cubicBezTo>
                  <a:cubicBezTo>
                    <a:pt x="241935" y="17145"/>
                    <a:pt x="268605" y="28575"/>
                    <a:pt x="289560" y="45720"/>
                  </a:cubicBezTo>
                  <a:cubicBezTo>
                    <a:pt x="299085" y="53340"/>
                    <a:pt x="304800" y="64770"/>
                    <a:pt x="304800" y="76200"/>
                  </a:cubicBezTo>
                  <a:lnTo>
                    <a:pt x="304800" y="152400"/>
                  </a:lnTo>
                  <a:lnTo>
                    <a:pt x="0" y="152400"/>
                  </a:lnTo>
                  <a:lnTo>
                    <a:pt x="0" y="76200"/>
                  </a:lnTo>
                  <a:cubicBezTo>
                    <a:pt x="0" y="64770"/>
                    <a:pt x="5715" y="53340"/>
                    <a:pt x="15240" y="45720"/>
                  </a:cubicBezTo>
                  <a:cubicBezTo>
                    <a:pt x="36195" y="30480"/>
                    <a:pt x="62865" y="17145"/>
                    <a:pt x="89535" y="9525"/>
                  </a:cubicBezTo>
                  <a:cubicBezTo>
                    <a:pt x="110490" y="3810"/>
                    <a:pt x="131445" y="0"/>
                    <a:pt x="152400" y="0"/>
                  </a:cubicBez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30" name="Freeform: Shape 129">
              <a:extLst>
                <a:ext uri="{FF2B5EF4-FFF2-40B4-BE49-F238E27FC236}">
                  <a16:creationId xmlns:a16="http://schemas.microsoft.com/office/drawing/2014/main" id="{C3F0A573-59A0-43C1-B33D-580DBF645DD6}"/>
                </a:ext>
              </a:extLst>
            </p:cNvPr>
            <p:cNvSpPr/>
            <p:nvPr/>
          </p:nvSpPr>
          <p:spPr>
            <a:xfrm>
              <a:off x="7347449" y="5246914"/>
              <a:ext cx="228600" cy="38100"/>
            </a:xfrm>
            <a:custGeom>
              <a:avLst/>
              <a:gdLst>
                <a:gd name="connsiteX0" fmla="*/ 0 w 228600"/>
                <a:gd name="connsiteY0" fmla="*/ 0 h 38100"/>
                <a:gd name="connsiteX1" fmla="*/ 228600 w 228600"/>
                <a:gd name="connsiteY1" fmla="*/ 0 h 38100"/>
                <a:gd name="connsiteX2" fmla="*/ 228600 w 228600"/>
                <a:gd name="connsiteY2" fmla="*/ 38100 h 38100"/>
                <a:gd name="connsiteX3" fmla="*/ 0 w 228600"/>
                <a:gd name="connsiteY3" fmla="*/ 38100 h 38100"/>
                <a:gd name="connsiteX4" fmla="*/ 0 w 2286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8100">
                  <a:moveTo>
                    <a:pt x="0" y="0"/>
                  </a:moveTo>
                  <a:lnTo>
                    <a:pt x="228600" y="0"/>
                  </a:lnTo>
                  <a:lnTo>
                    <a:pt x="228600" y="38100"/>
                  </a:lnTo>
                  <a:lnTo>
                    <a:pt x="0" y="38100"/>
                  </a:lnTo>
                  <a:lnTo>
                    <a:pt x="0" y="0"/>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31" name="Freeform: Shape 130">
              <a:extLst>
                <a:ext uri="{FF2B5EF4-FFF2-40B4-BE49-F238E27FC236}">
                  <a16:creationId xmlns:a16="http://schemas.microsoft.com/office/drawing/2014/main" id="{3CB4554A-31DB-4B0D-867E-E61C733BFCAC}"/>
                </a:ext>
              </a:extLst>
            </p:cNvPr>
            <p:cNvSpPr/>
            <p:nvPr/>
          </p:nvSpPr>
          <p:spPr>
            <a:xfrm>
              <a:off x="7347449" y="5361214"/>
              <a:ext cx="228600" cy="38100"/>
            </a:xfrm>
            <a:custGeom>
              <a:avLst/>
              <a:gdLst>
                <a:gd name="connsiteX0" fmla="*/ 0 w 228600"/>
                <a:gd name="connsiteY0" fmla="*/ 0 h 38100"/>
                <a:gd name="connsiteX1" fmla="*/ 228600 w 228600"/>
                <a:gd name="connsiteY1" fmla="*/ 0 h 38100"/>
                <a:gd name="connsiteX2" fmla="*/ 228600 w 228600"/>
                <a:gd name="connsiteY2" fmla="*/ 38100 h 38100"/>
                <a:gd name="connsiteX3" fmla="*/ 0 w 228600"/>
                <a:gd name="connsiteY3" fmla="*/ 38100 h 38100"/>
                <a:gd name="connsiteX4" fmla="*/ 0 w 2286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8100">
                  <a:moveTo>
                    <a:pt x="0" y="0"/>
                  </a:moveTo>
                  <a:lnTo>
                    <a:pt x="228600" y="0"/>
                  </a:lnTo>
                  <a:lnTo>
                    <a:pt x="228600" y="38100"/>
                  </a:lnTo>
                  <a:lnTo>
                    <a:pt x="0" y="38100"/>
                  </a:lnTo>
                  <a:lnTo>
                    <a:pt x="0" y="0"/>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grpSp>
      <p:grpSp>
        <p:nvGrpSpPr>
          <p:cNvPr id="132" name="Group 131">
            <a:extLst>
              <a:ext uri="{FF2B5EF4-FFF2-40B4-BE49-F238E27FC236}">
                <a16:creationId xmlns:a16="http://schemas.microsoft.com/office/drawing/2014/main" id="{275058C3-3E24-4C43-842F-36E45200C613}"/>
              </a:ext>
            </a:extLst>
          </p:cNvPr>
          <p:cNvGrpSpPr/>
          <p:nvPr/>
        </p:nvGrpSpPr>
        <p:grpSpPr>
          <a:xfrm>
            <a:off x="9543025" y="5405822"/>
            <a:ext cx="517102" cy="332423"/>
            <a:chOff x="6890249" y="4985657"/>
            <a:chExt cx="762000" cy="489856"/>
          </a:xfrm>
          <a:solidFill>
            <a:schemeClr val="bg1">
              <a:lumMod val="85000"/>
            </a:schemeClr>
          </a:solidFill>
        </p:grpSpPr>
        <p:sp>
          <p:nvSpPr>
            <p:cNvPr id="133" name="Rectangle: Rounded Corners 132">
              <a:extLst>
                <a:ext uri="{FF2B5EF4-FFF2-40B4-BE49-F238E27FC236}">
                  <a16:creationId xmlns:a16="http://schemas.microsoft.com/office/drawing/2014/main" id="{2E8496B5-AACE-42CC-92A0-C4517EADF829}"/>
                </a:ext>
              </a:extLst>
            </p:cNvPr>
            <p:cNvSpPr/>
            <p:nvPr/>
          </p:nvSpPr>
          <p:spPr>
            <a:xfrm>
              <a:off x="6890249" y="4985657"/>
              <a:ext cx="762000" cy="489856"/>
            </a:xfrm>
            <a:prstGeom prst="roundRect">
              <a:avLst>
                <a:gd name="adj" fmla="val 8504"/>
              </a:avLst>
            </a:prstGeom>
            <a:solidFill>
              <a:srgbClr val="C00000"/>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34" name="Freeform: Shape 133">
              <a:extLst>
                <a:ext uri="{FF2B5EF4-FFF2-40B4-BE49-F238E27FC236}">
                  <a16:creationId xmlns:a16="http://schemas.microsoft.com/office/drawing/2014/main" id="{AF0586FF-8485-437A-BEB3-84E7618F4914}"/>
                </a:ext>
              </a:extLst>
            </p:cNvPr>
            <p:cNvSpPr/>
            <p:nvPr/>
          </p:nvSpPr>
          <p:spPr>
            <a:xfrm>
              <a:off x="7042649" y="5075464"/>
              <a:ext cx="152400" cy="152400"/>
            </a:xfrm>
            <a:custGeom>
              <a:avLst/>
              <a:gdLst>
                <a:gd name="connsiteX0" fmla="*/ 76200 w 152400"/>
                <a:gd name="connsiteY0" fmla="*/ 0 h 152400"/>
                <a:gd name="connsiteX1" fmla="*/ 152400 w 152400"/>
                <a:gd name="connsiteY1" fmla="*/ 76200 h 152400"/>
                <a:gd name="connsiteX2" fmla="*/ 76200 w 152400"/>
                <a:gd name="connsiteY2" fmla="*/ 152400 h 152400"/>
                <a:gd name="connsiteX3" fmla="*/ 0 w 152400"/>
                <a:gd name="connsiteY3" fmla="*/ 76200 h 152400"/>
                <a:gd name="connsiteX4" fmla="*/ 76200 w 15240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76200" y="0"/>
                  </a:moveTo>
                  <a:cubicBezTo>
                    <a:pt x="118110" y="0"/>
                    <a:pt x="152400" y="34290"/>
                    <a:pt x="152400" y="76200"/>
                  </a:cubicBezTo>
                  <a:cubicBezTo>
                    <a:pt x="152400" y="118110"/>
                    <a:pt x="118110" y="152400"/>
                    <a:pt x="76200" y="152400"/>
                  </a:cubicBezTo>
                  <a:cubicBezTo>
                    <a:pt x="34290" y="152400"/>
                    <a:pt x="0" y="118110"/>
                    <a:pt x="0" y="76200"/>
                  </a:cubicBezTo>
                  <a:cubicBezTo>
                    <a:pt x="0" y="34290"/>
                    <a:pt x="34290" y="0"/>
                    <a:pt x="76200" y="0"/>
                  </a:cubicBez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35" name="Freeform: Shape 134">
              <a:extLst>
                <a:ext uri="{FF2B5EF4-FFF2-40B4-BE49-F238E27FC236}">
                  <a16:creationId xmlns:a16="http://schemas.microsoft.com/office/drawing/2014/main" id="{D328014B-B6DD-4C3E-A924-B119C0CA904A}"/>
                </a:ext>
              </a:extLst>
            </p:cNvPr>
            <p:cNvSpPr/>
            <p:nvPr/>
          </p:nvSpPr>
          <p:spPr>
            <a:xfrm>
              <a:off x="7347449" y="5132614"/>
              <a:ext cx="228600" cy="38100"/>
            </a:xfrm>
            <a:custGeom>
              <a:avLst/>
              <a:gdLst>
                <a:gd name="connsiteX0" fmla="*/ 0 w 228600"/>
                <a:gd name="connsiteY0" fmla="*/ 0 h 38100"/>
                <a:gd name="connsiteX1" fmla="*/ 228600 w 228600"/>
                <a:gd name="connsiteY1" fmla="*/ 0 h 38100"/>
                <a:gd name="connsiteX2" fmla="*/ 228600 w 228600"/>
                <a:gd name="connsiteY2" fmla="*/ 38100 h 38100"/>
                <a:gd name="connsiteX3" fmla="*/ 0 w 228600"/>
                <a:gd name="connsiteY3" fmla="*/ 38100 h 38100"/>
                <a:gd name="connsiteX4" fmla="*/ 0 w 2286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8100">
                  <a:moveTo>
                    <a:pt x="0" y="0"/>
                  </a:moveTo>
                  <a:lnTo>
                    <a:pt x="228600" y="0"/>
                  </a:lnTo>
                  <a:lnTo>
                    <a:pt x="228600" y="38100"/>
                  </a:lnTo>
                  <a:lnTo>
                    <a:pt x="0" y="38100"/>
                  </a:lnTo>
                  <a:lnTo>
                    <a:pt x="0" y="0"/>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36" name="Freeform: Shape 135">
              <a:extLst>
                <a:ext uri="{FF2B5EF4-FFF2-40B4-BE49-F238E27FC236}">
                  <a16:creationId xmlns:a16="http://schemas.microsoft.com/office/drawing/2014/main" id="{9D050E40-B0A1-4767-AA1B-25C95EF45B1B}"/>
                </a:ext>
              </a:extLst>
            </p:cNvPr>
            <p:cNvSpPr/>
            <p:nvPr/>
          </p:nvSpPr>
          <p:spPr>
            <a:xfrm>
              <a:off x="6966449" y="5246914"/>
              <a:ext cx="304800" cy="152400"/>
            </a:xfrm>
            <a:custGeom>
              <a:avLst/>
              <a:gdLst>
                <a:gd name="connsiteX0" fmla="*/ 152400 w 304800"/>
                <a:gd name="connsiteY0" fmla="*/ 0 h 152400"/>
                <a:gd name="connsiteX1" fmla="*/ 215265 w 304800"/>
                <a:gd name="connsiteY1" fmla="*/ 9525 h 152400"/>
                <a:gd name="connsiteX2" fmla="*/ 289560 w 304800"/>
                <a:gd name="connsiteY2" fmla="*/ 45720 h 152400"/>
                <a:gd name="connsiteX3" fmla="*/ 304800 w 304800"/>
                <a:gd name="connsiteY3" fmla="*/ 76200 h 152400"/>
                <a:gd name="connsiteX4" fmla="*/ 304800 w 304800"/>
                <a:gd name="connsiteY4" fmla="*/ 152400 h 152400"/>
                <a:gd name="connsiteX5" fmla="*/ 0 w 304800"/>
                <a:gd name="connsiteY5" fmla="*/ 152400 h 152400"/>
                <a:gd name="connsiteX6" fmla="*/ 0 w 304800"/>
                <a:gd name="connsiteY6" fmla="*/ 76200 h 152400"/>
                <a:gd name="connsiteX7" fmla="*/ 15240 w 304800"/>
                <a:gd name="connsiteY7" fmla="*/ 45720 h 152400"/>
                <a:gd name="connsiteX8" fmla="*/ 89535 w 304800"/>
                <a:gd name="connsiteY8" fmla="*/ 9525 h 152400"/>
                <a:gd name="connsiteX9" fmla="*/ 152400 w 304800"/>
                <a:gd name="connsiteY9"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 h="152400">
                  <a:moveTo>
                    <a:pt x="152400" y="0"/>
                  </a:moveTo>
                  <a:cubicBezTo>
                    <a:pt x="175260" y="0"/>
                    <a:pt x="196215" y="3810"/>
                    <a:pt x="215265" y="9525"/>
                  </a:cubicBezTo>
                  <a:cubicBezTo>
                    <a:pt x="241935" y="17145"/>
                    <a:pt x="268605" y="28575"/>
                    <a:pt x="289560" y="45720"/>
                  </a:cubicBezTo>
                  <a:cubicBezTo>
                    <a:pt x="299085" y="53340"/>
                    <a:pt x="304800" y="64770"/>
                    <a:pt x="304800" y="76200"/>
                  </a:cubicBezTo>
                  <a:lnTo>
                    <a:pt x="304800" y="152400"/>
                  </a:lnTo>
                  <a:lnTo>
                    <a:pt x="0" y="152400"/>
                  </a:lnTo>
                  <a:lnTo>
                    <a:pt x="0" y="76200"/>
                  </a:lnTo>
                  <a:cubicBezTo>
                    <a:pt x="0" y="64770"/>
                    <a:pt x="5715" y="53340"/>
                    <a:pt x="15240" y="45720"/>
                  </a:cubicBezTo>
                  <a:cubicBezTo>
                    <a:pt x="36195" y="30480"/>
                    <a:pt x="62865" y="17145"/>
                    <a:pt x="89535" y="9525"/>
                  </a:cubicBezTo>
                  <a:cubicBezTo>
                    <a:pt x="110490" y="3810"/>
                    <a:pt x="131445" y="0"/>
                    <a:pt x="152400" y="0"/>
                  </a:cubicBez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37" name="Freeform: Shape 136">
              <a:extLst>
                <a:ext uri="{FF2B5EF4-FFF2-40B4-BE49-F238E27FC236}">
                  <a16:creationId xmlns:a16="http://schemas.microsoft.com/office/drawing/2014/main" id="{A96DBBB5-46B6-4FEF-90FE-3351CB3C188A}"/>
                </a:ext>
              </a:extLst>
            </p:cNvPr>
            <p:cNvSpPr/>
            <p:nvPr/>
          </p:nvSpPr>
          <p:spPr>
            <a:xfrm>
              <a:off x="7347449" y="5246914"/>
              <a:ext cx="228600" cy="38100"/>
            </a:xfrm>
            <a:custGeom>
              <a:avLst/>
              <a:gdLst>
                <a:gd name="connsiteX0" fmla="*/ 0 w 228600"/>
                <a:gd name="connsiteY0" fmla="*/ 0 h 38100"/>
                <a:gd name="connsiteX1" fmla="*/ 228600 w 228600"/>
                <a:gd name="connsiteY1" fmla="*/ 0 h 38100"/>
                <a:gd name="connsiteX2" fmla="*/ 228600 w 228600"/>
                <a:gd name="connsiteY2" fmla="*/ 38100 h 38100"/>
                <a:gd name="connsiteX3" fmla="*/ 0 w 228600"/>
                <a:gd name="connsiteY3" fmla="*/ 38100 h 38100"/>
                <a:gd name="connsiteX4" fmla="*/ 0 w 2286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8100">
                  <a:moveTo>
                    <a:pt x="0" y="0"/>
                  </a:moveTo>
                  <a:lnTo>
                    <a:pt x="228600" y="0"/>
                  </a:lnTo>
                  <a:lnTo>
                    <a:pt x="228600" y="38100"/>
                  </a:lnTo>
                  <a:lnTo>
                    <a:pt x="0" y="38100"/>
                  </a:lnTo>
                  <a:lnTo>
                    <a:pt x="0" y="0"/>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38" name="Freeform: Shape 137">
              <a:extLst>
                <a:ext uri="{FF2B5EF4-FFF2-40B4-BE49-F238E27FC236}">
                  <a16:creationId xmlns:a16="http://schemas.microsoft.com/office/drawing/2014/main" id="{D5ECE4C6-8844-4A75-94D7-45D4E57F1755}"/>
                </a:ext>
              </a:extLst>
            </p:cNvPr>
            <p:cNvSpPr/>
            <p:nvPr/>
          </p:nvSpPr>
          <p:spPr>
            <a:xfrm>
              <a:off x="7347449" y="5361214"/>
              <a:ext cx="228600" cy="38100"/>
            </a:xfrm>
            <a:custGeom>
              <a:avLst/>
              <a:gdLst>
                <a:gd name="connsiteX0" fmla="*/ 0 w 228600"/>
                <a:gd name="connsiteY0" fmla="*/ 0 h 38100"/>
                <a:gd name="connsiteX1" fmla="*/ 228600 w 228600"/>
                <a:gd name="connsiteY1" fmla="*/ 0 h 38100"/>
                <a:gd name="connsiteX2" fmla="*/ 228600 w 228600"/>
                <a:gd name="connsiteY2" fmla="*/ 38100 h 38100"/>
                <a:gd name="connsiteX3" fmla="*/ 0 w 228600"/>
                <a:gd name="connsiteY3" fmla="*/ 38100 h 38100"/>
                <a:gd name="connsiteX4" fmla="*/ 0 w 228600"/>
                <a:gd name="connsiteY4" fmla="*/ 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8100">
                  <a:moveTo>
                    <a:pt x="0" y="0"/>
                  </a:moveTo>
                  <a:lnTo>
                    <a:pt x="228600" y="0"/>
                  </a:lnTo>
                  <a:lnTo>
                    <a:pt x="228600" y="38100"/>
                  </a:lnTo>
                  <a:lnTo>
                    <a:pt x="0" y="38100"/>
                  </a:lnTo>
                  <a:lnTo>
                    <a:pt x="0" y="0"/>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grpSp>
      <p:sp>
        <p:nvSpPr>
          <p:cNvPr id="7" name="TextBox 6">
            <a:extLst>
              <a:ext uri="{FF2B5EF4-FFF2-40B4-BE49-F238E27FC236}">
                <a16:creationId xmlns:a16="http://schemas.microsoft.com/office/drawing/2014/main" id="{00925C6C-7304-4820-BF76-E0B2B25CE7FA}"/>
              </a:ext>
            </a:extLst>
          </p:cNvPr>
          <p:cNvSpPr txBox="1"/>
          <p:nvPr/>
        </p:nvSpPr>
        <p:spPr>
          <a:xfrm>
            <a:off x="8580329" y="6603303"/>
            <a:ext cx="660437" cy="156966"/>
          </a:xfrm>
          <a:prstGeom prst="rect">
            <a:avLst/>
          </a:prstGeom>
          <a:noFill/>
        </p:spPr>
        <p:txBody>
          <a:bodyPr wrap="none" lIns="0" tIns="0" rIns="0" bIns="0" rtlCol="0">
            <a:spAutoFit/>
          </a:bodyPr>
          <a:lstStyle/>
          <a:p>
            <a:pPr defTabSz="932597"/>
            <a:r>
              <a:rPr lang="en-US" sz="1000" b="1" dirty="0">
                <a:solidFill>
                  <a:srgbClr val="0078D7"/>
                </a:solidFill>
                <a:latin typeface="Segoe UI Semibold" charset="0"/>
                <a:cs typeface="Segoe UI Semibold" charset="0"/>
              </a:rPr>
              <a:t>Customer 1</a:t>
            </a:r>
          </a:p>
        </p:txBody>
      </p:sp>
      <p:sp>
        <p:nvSpPr>
          <p:cNvPr id="139" name="TextBox 138">
            <a:extLst>
              <a:ext uri="{FF2B5EF4-FFF2-40B4-BE49-F238E27FC236}">
                <a16:creationId xmlns:a16="http://schemas.microsoft.com/office/drawing/2014/main" id="{83467FAD-BF16-46EE-9C31-9D9A57CFD953}"/>
              </a:ext>
            </a:extLst>
          </p:cNvPr>
          <p:cNvSpPr txBox="1"/>
          <p:nvPr/>
        </p:nvSpPr>
        <p:spPr>
          <a:xfrm>
            <a:off x="9471765" y="6603303"/>
            <a:ext cx="679673" cy="156966"/>
          </a:xfrm>
          <a:prstGeom prst="rect">
            <a:avLst/>
          </a:prstGeom>
          <a:noFill/>
        </p:spPr>
        <p:txBody>
          <a:bodyPr wrap="none" lIns="0" tIns="0" rIns="0" bIns="0" rtlCol="0">
            <a:spAutoFit/>
          </a:bodyPr>
          <a:lstStyle/>
          <a:p>
            <a:pPr defTabSz="932597"/>
            <a:r>
              <a:rPr lang="en-US" sz="1000" b="1" dirty="0">
                <a:solidFill>
                  <a:srgbClr val="0078D7"/>
                </a:solidFill>
                <a:latin typeface="Segoe UI Semibold" charset="0"/>
                <a:cs typeface="Segoe UI Semibold" charset="0"/>
              </a:rPr>
              <a:t>Customer 2</a:t>
            </a:r>
          </a:p>
        </p:txBody>
      </p:sp>
      <p:sp>
        <p:nvSpPr>
          <p:cNvPr id="140" name="TextBox 139">
            <a:extLst>
              <a:ext uri="{FF2B5EF4-FFF2-40B4-BE49-F238E27FC236}">
                <a16:creationId xmlns:a16="http://schemas.microsoft.com/office/drawing/2014/main" id="{51A51C8A-38B0-4B96-A888-C19D47B748EE}"/>
              </a:ext>
            </a:extLst>
          </p:cNvPr>
          <p:cNvSpPr txBox="1"/>
          <p:nvPr/>
        </p:nvSpPr>
        <p:spPr>
          <a:xfrm>
            <a:off x="10363201" y="6603303"/>
            <a:ext cx="684755" cy="156966"/>
          </a:xfrm>
          <a:prstGeom prst="rect">
            <a:avLst/>
          </a:prstGeom>
          <a:noFill/>
        </p:spPr>
        <p:txBody>
          <a:bodyPr wrap="square" lIns="0" tIns="0" rIns="0" bIns="0" rtlCol="0">
            <a:spAutoFit/>
          </a:bodyPr>
          <a:lstStyle/>
          <a:p>
            <a:pPr defTabSz="932597"/>
            <a:r>
              <a:rPr lang="en-US" sz="1000" b="1" dirty="0">
                <a:solidFill>
                  <a:srgbClr val="0078D7"/>
                </a:solidFill>
                <a:latin typeface="Segoe UI Semibold" charset="0"/>
                <a:cs typeface="Segoe UI Semibold" charset="0"/>
              </a:rPr>
              <a:t>Customer 3</a:t>
            </a:r>
          </a:p>
        </p:txBody>
      </p:sp>
      <p:sp>
        <p:nvSpPr>
          <p:cNvPr id="141" name="Text Placeholder 3">
            <a:extLst>
              <a:ext uri="{FF2B5EF4-FFF2-40B4-BE49-F238E27FC236}">
                <a16:creationId xmlns:a16="http://schemas.microsoft.com/office/drawing/2014/main" id="{ADFC3ECD-00D6-4D38-8921-8CFF5CE65D39}"/>
              </a:ext>
            </a:extLst>
          </p:cNvPr>
          <p:cNvSpPr txBox="1">
            <a:spLocks/>
          </p:cNvSpPr>
          <p:nvPr/>
        </p:nvSpPr>
        <p:spPr>
          <a:xfrm>
            <a:off x="10783027" y="4026980"/>
            <a:ext cx="2487951" cy="597279"/>
          </a:xfrm>
          <a:prstGeom prst="rect">
            <a:avLst/>
          </a:prstGeom>
        </p:spPr>
        <p:txBody>
          <a:bodyPr vert="horz" wrap="square" lIns="0" tIns="0" rIns="0" bIns="0" rtlCol="0">
            <a:spAutoFit/>
          </a:bodyPr>
          <a:lstStyle>
            <a:lvl1pPr marL="0" marR="0" indent="0" algn="l" defTabSz="951304" rtl="0" eaLnBrk="1" fontAlgn="auto" latinLnBrk="0" hangingPunct="1">
              <a:lnSpc>
                <a:spcPct val="110000"/>
              </a:lnSpc>
              <a:spcBef>
                <a:spcPts val="1224"/>
              </a:spcBef>
              <a:spcAft>
                <a:spcPts val="0"/>
              </a:spcAft>
              <a:buClrTx/>
              <a:buSzPct val="90000"/>
              <a:buFont typeface="Wingdings" panose="05000000000000000000" pitchFamily="2" charset="2"/>
              <a:buNone/>
              <a:tabLst/>
              <a:defRPr sz="1836"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224" kern="1200" spc="0" baseline="0">
                <a:gradFill>
                  <a:gsLst>
                    <a:gs pos="1250">
                      <a:schemeClr val="tx1"/>
                    </a:gs>
                    <a:gs pos="100000">
                      <a:schemeClr val="tx1"/>
                    </a:gs>
                  </a:gsLst>
                  <a:lin ang="5400000" scaled="0"/>
                </a:gra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122"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122"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Multifactor authentication</a:t>
            </a:r>
          </a:p>
        </p:txBody>
      </p:sp>
    </p:spTree>
    <p:extLst>
      <p:ext uri="{BB962C8B-B14F-4D97-AF65-F5344CB8AC3E}">
        <p14:creationId xmlns:p14="http://schemas.microsoft.com/office/powerpoint/2010/main" val="486604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fade">
                                      <p:cBhvr>
                                        <p:cTn id="30" dur="500"/>
                                        <p:tgtEl>
                                          <p:spTgt spid="6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10" presetClass="entr" presetSubtype="0"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par>
                                <p:cTn id="37" presetID="10"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500"/>
                                        <p:tgtEl>
                                          <p:spTgt spid="65"/>
                                        </p:tgtEl>
                                      </p:cBhvr>
                                    </p:animEffect>
                                  </p:childTnLst>
                                </p:cTn>
                              </p:par>
                              <p:par>
                                <p:cTn id="40" presetID="10" presetClass="entr" presetSubtype="0" fill="hold"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500"/>
                                        <p:tgtEl>
                                          <p:spTgt spid="6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9"/>
                                        </p:tgtEl>
                                        <p:attrNameLst>
                                          <p:attrName>style.visibility</p:attrName>
                                        </p:attrNameLst>
                                      </p:cBhvr>
                                      <p:to>
                                        <p:strVal val="visible"/>
                                      </p:to>
                                    </p:set>
                                    <p:animEffect transition="in" filter="fade">
                                      <p:cBhvr>
                                        <p:cTn id="48" dur="500"/>
                                        <p:tgtEl>
                                          <p:spTgt spid="89"/>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4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p:bldP spid="34" grpId="0"/>
      <p:bldP spid="47" grpId="0"/>
      <p:bldP spid="57" grpId="0" animBg="1"/>
      <p:bldP spid="60" grpId="0"/>
      <p:bldP spid="64" grpId="0"/>
      <p:bldP spid="89" grpId="0"/>
      <p:bldP spid="105" grpId="0" animBg="1"/>
      <p:bldP spid="106" grpId="0" animBg="1"/>
      <p:bldP spid="107" grpId="0" animBg="1"/>
      <p:bldP spid="108" grpId="0" animBg="1"/>
      <p:bldP spid="110" grpId="0" animBg="1"/>
      <p:bldP spid="115" grpId="0" animBg="1"/>
      <p:bldP spid="116" grpId="0" animBg="1"/>
      <p:bldP spid="117" grpId="0" animBg="1"/>
      <p:bldP spid="7" grpId="0"/>
      <p:bldP spid="139" grpId="0"/>
      <p:bldP spid="140" grpId="0"/>
      <p:bldP spid="14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FC4B-C3C9-4C44-93BE-AE3A805F2486}"/>
              </a:ext>
            </a:extLst>
          </p:cNvPr>
          <p:cNvSpPr>
            <a:spLocks noGrp="1"/>
          </p:cNvSpPr>
          <p:nvPr>
            <p:ph type="title"/>
          </p:nvPr>
        </p:nvSpPr>
        <p:spPr/>
        <p:txBody>
          <a:bodyPr/>
          <a:lstStyle/>
          <a:p>
            <a:r>
              <a:rPr lang="en-US"/>
              <a:t>Azure Database migration journey</a:t>
            </a:r>
          </a:p>
        </p:txBody>
      </p:sp>
      <p:sp>
        <p:nvSpPr>
          <p:cNvPr id="4" name="speedometer_2" title="Icon of a spedometer showing fast speed">
            <a:extLst>
              <a:ext uri="{FF2B5EF4-FFF2-40B4-BE49-F238E27FC236}">
                <a16:creationId xmlns:a16="http://schemas.microsoft.com/office/drawing/2014/main" id="{93D48A17-883F-487D-9A4E-ADFB573DB8E7}"/>
              </a:ext>
            </a:extLst>
          </p:cNvPr>
          <p:cNvSpPr>
            <a:spLocks noChangeAspect="1" noEditPoints="1"/>
          </p:cNvSpPr>
          <p:nvPr/>
        </p:nvSpPr>
        <p:spPr bwMode="auto">
          <a:xfrm>
            <a:off x="9848850" y="2588608"/>
            <a:ext cx="892861" cy="89286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2E5F16A-1C66-4415-96FC-885DEAD1DFF7}"/>
              </a:ext>
            </a:extLst>
          </p:cNvPr>
          <p:cNvSpPr/>
          <p:nvPr/>
        </p:nvSpPr>
        <p:spPr bwMode="auto">
          <a:xfrm>
            <a:off x="1469744" y="3926058"/>
            <a:ext cx="1343390" cy="38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Segoe UI" panose="020B0502040204020203" pitchFamily="34" charset="0"/>
                <a:cs typeface="Segoe UI" panose="020B0502040204020203" pitchFamily="34" charset="0"/>
              </a:rPr>
              <a:t>Assess</a:t>
            </a:r>
          </a:p>
        </p:txBody>
      </p:sp>
      <p:sp>
        <p:nvSpPr>
          <p:cNvPr id="9" name="Rectangle 8">
            <a:extLst>
              <a:ext uri="{FF2B5EF4-FFF2-40B4-BE49-F238E27FC236}">
                <a16:creationId xmlns:a16="http://schemas.microsoft.com/office/drawing/2014/main" id="{0ECD6ED6-3FFE-4D8F-9CED-330060AB4D42}"/>
              </a:ext>
            </a:extLst>
          </p:cNvPr>
          <p:cNvSpPr/>
          <p:nvPr/>
        </p:nvSpPr>
        <p:spPr bwMode="auto">
          <a:xfrm>
            <a:off x="5386294" y="3926058"/>
            <a:ext cx="1742358" cy="38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Segoe UI" panose="020B0502040204020203" pitchFamily="34" charset="0"/>
                <a:cs typeface="Segoe UI" panose="020B0502040204020203" pitchFamily="34" charset="0"/>
              </a:rPr>
              <a:t>Migrate</a:t>
            </a:r>
          </a:p>
        </p:txBody>
      </p:sp>
      <p:sp>
        <p:nvSpPr>
          <p:cNvPr id="10" name="Rectangle 9">
            <a:extLst>
              <a:ext uri="{FF2B5EF4-FFF2-40B4-BE49-F238E27FC236}">
                <a16:creationId xmlns:a16="http://schemas.microsoft.com/office/drawing/2014/main" id="{06EDE159-8B87-465C-B9D3-CA8E329B9C21}"/>
              </a:ext>
            </a:extLst>
          </p:cNvPr>
          <p:cNvSpPr/>
          <p:nvPr/>
        </p:nvSpPr>
        <p:spPr bwMode="auto">
          <a:xfrm>
            <a:off x="9254902" y="3926058"/>
            <a:ext cx="2080756" cy="38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Segoe UI" panose="020B0502040204020203" pitchFamily="34" charset="0"/>
                <a:cs typeface="Segoe UI" panose="020B0502040204020203" pitchFamily="34" charset="0"/>
              </a:rPr>
              <a:t>Optimize</a:t>
            </a:r>
          </a:p>
        </p:txBody>
      </p:sp>
      <p:grpSp>
        <p:nvGrpSpPr>
          <p:cNvPr id="11" name="Group 10">
            <a:extLst>
              <a:ext uri="{FF2B5EF4-FFF2-40B4-BE49-F238E27FC236}">
                <a16:creationId xmlns:a16="http://schemas.microsoft.com/office/drawing/2014/main" id="{1E56A1C4-7D31-4B30-B7CB-EC5FF9B3DB58}"/>
              </a:ext>
            </a:extLst>
          </p:cNvPr>
          <p:cNvGrpSpPr>
            <a:grpSpLocks noChangeAspect="1"/>
          </p:cNvGrpSpPr>
          <p:nvPr/>
        </p:nvGrpSpPr>
        <p:grpSpPr>
          <a:xfrm>
            <a:off x="1581256" y="2588608"/>
            <a:ext cx="1035286" cy="995800"/>
            <a:chOff x="749832" y="4317776"/>
            <a:chExt cx="277735" cy="267142"/>
          </a:xfrm>
        </p:grpSpPr>
        <p:sp>
          <p:nvSpPr>
            <p:cNvPr id="12" name="magnify" title="Icon of a magnifying glass">
              <a:extLst>
                <a:ext uri="{FF2B5EF4-FFF2-40B4-BE49-F238E27FC236}">
                  <a16:creationId xmlns:a16="http://schemas.microsoft.com/office/drawing/2014/main" id="{9D946556-C42F-4C4F-8309-F5631343938C}"/>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98E0A366-17BE-476E-A0DA-70657C597218}"/>
                </a:ext>
              </a:extLst>
            </p:cNvPr>
            <p:cNvSpPr/>
            <p:nvPr/>
          </p:nvSpPr>
          <p:spPr bwMode="auto">
            <a:xfrm>
              <a:off x="904218" y="4366496"/>
              <a:ext cx="69147" cy="83918"/>
            </a:xfrm>
            <a:prstGeom prst="rect">
              <a:avLst/>
            </a:prstGeom>
            <a:no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4" name="Send" title="Icon of a paper airplane">
            <a:extLst>
              <a:ext uri="{FF2B5EF4-FFF2-40B4-BE49-F238E27FC236}">
                <a16:creationId xmlns:a16="http://schemas.microsoft.com/office/drawing/2014/main" id="{6B594507-C5CD-44B5-97DB-97823724547B}"/>
              </a:ext>
            </a:extLst>
          </p:cNvPr>
          <p:cNvSpPr>
            <a:spLocks noChangeAspect="1" noEditPoints="1"/>
          </p:cNvSpPr>
          <p:nvPr/>
        </p:nvSpPr>
        <p:spPr bwMode="auto">
          <a:xfrm>
            <a:off x="5660117" y="2661621"/>
            <a:ext cx="1116240" cy="746836"/>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87053223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75D5850-4DC8-4877-BB52-D0A5D82779D0}"/>
              </a:ext>
            </a:extLst>
          </p:cNvPr>
          <p:cNvGrpSpPr/>
          <p:nvPr/>
        </p:nvGrpSpPr>
        <p:grpSpPr>
          <a:xfrm>
            <a:off x="5231786" y="3990985"/>
            <a:ext cx="1742358" cy="925773"/>
            <a:chOff x="7576965" y="806722"/>
            <a:chExt cx="1742358" cy="925773"/>
          </a:xfrm>
        </p:grpSpPr>
        <p:sp>
          <p:nvSpPr>
            <p:cNvPr id="46" name="Rectangle 45">
              <a:extLst>
                <a:ext uri="{FF2B5EF4-FFF2-40B4-BE49-F238E27FC236}">
                  <a16:creationId xmlns:a16="http://schemas.microsoft.com/office/drawing/2014/main" id="{E13DA8D3-CB6B-4DE3-84E9-23F094C179B1}"/>
                </a:ext>
              </a:extLst>
            </p:cNvPr>
            <p:cNvSpPr/>
            <p:nvPr/>
          </p:nvSpPr>
          <p:spPr bwMode="auto">
            <a:xfrm>
              <a:off x="7576965" y="1400096"/>
              <a:ext cx="1742358"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a:solidFill>
                    <a:srgbClr val="0070C0"/>
                  </a:solidFill>
                  <a:latin typeface="Segoe UI" panose="020B0502040204020203" pitchFamily="34" charset="0"/>
                  <a:cs typeface="Segoe UI" panose="020B0502040204020203" pitchFamily="34" charset="0"/>
                </a:rPr>
                <a:t>Migrate</a:t>
              </a:r>
            </a:p>
          </p:txBody>
        </p:sp>
        <p:sp>
          <p:nvSpPr>
            <p:cNvPr id="47" name="Send" title="Icon of a paper airplane">
              <a:extLst>
                <a:ext uri="{FF2B5EF4-FFF2-40B4-BE49-F238E27FC236}">
                  <a16:creationId xmlns:a16="http://schemas.microsoft.com/office/drawing/2014/main" id="{6ECDA94F-DF56-43EA-8E40-0497753E15E9}"/>
                </a:ext>
              </a:extLst>
            </p:cNvPr>
            <p:cNvSpPr>
              <a:spLocks noChangeAspect="1" noEditPoints="1"/>
            </p:cNvSpPr>
            <p:nvPr/>
          </p:nvSpPr>
          <p:spPr bwMode="auto">
            <a:xfrm>
              <a:off x="8169943" y="806722"/>
              <a:ext cx="677566" cy="453334"/>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sp>
        <p:nvSpPr>
          <p:cNvPr id="48" name="Rectangle 47">
            <a:extLst>
              <a:ext uri="{FF2B5EF4-FFF2-40B4-BE49-F238E27FC236}">
                <a16:creationId xmlns:a16="http://schemas.microsoft.com/office/drawing/2014/main" id="{5C809785-2730-4BD4-A207-73AFDE0658E3}"/>
              </a:ext>
            </a:extLst>
          </p:cNvPr>
          <p:cNvSpPr/>
          <p:nvPr/>
        </p:nvSpPr>
        <p:spPr bwMode="auto">
          <a:xfrm>
            <a:off x="5443371" y="3711387"/>
            <a:ext cx="1344706" cy="13769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CD14FC4B-C3C9-4C44-93BE-AE3A805F2486}"/>
              </a:ext>
            </a:extLst>
          </p:cNvPr>
          <p:cNvSpPr>
            <a:spLocks noGrp="1"/>
          </p:cNvSpPr>
          <p:nvPr>
            <p:ph type="title"/>
          </p:nvPr>
        </p:nvSpPr>
        <p:spPr/>
        <p:txBody>
          <a:bodyPr/>
          <a:lstStyle/>
          <a:p>
            <a:r>
              <a:rPr lang="en-US"/>
              <a:t>Azure Database migration journey</a:t>
            </a:r>
          </a:p>
        </p:txBody>
      </p:sp>
      <p:sp>
        <p:nvSpPr>
          <p:cNvPr id="4" name="speedometer_2" title="Icon of a spedometer showing fast speed">
            <a:extLst>
              <a:ext uri="{FF2B5EF4-FFF2-40B4-BE49-F238E27FC236}">
                <a16:creationId xmlns:a16="http://schemas.microsoft.com/office/drawing/2014/main" id="{93D48A17-883F-487D-9A4E-ADFB573DB8E7}"/>
              </a:ext>
            </a:extLst>
          </p:cNvPr>
          <p:cNvSpPr>
            <a:spLocks noChangeAspect="1" noEditPoints="1"/>
          </p:cNvSpPr>
          <p:nvPr/>
        </p:nvSpPr>
        <p:spPr bwMode="auto">
          <a:xfrm>
            <a:off x="9877457" y="3724103"/>
            <a:ext cx="668220" cy="66821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2E5F16A-1C66-4415-96FC-885DEAD1DFF7}"/>
              </a:ext>
            </a:extLst>
          </p:cNvPr>
          <p:cNvSpPr/>
          <p:nvPr/>
        </p:nvSpPr>
        <p:spPr bwMode="auto">
          <a:xfrm>
            <a:off x="1331569" y="4555888"/>
            <a:ext cx="1343390"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a:solidFill>
                  <a:srgbClr val="0070C0"/>
                </a:solidFill>
                <a:latin typeface="Segoe UI" panose="020B0502040204020203" pitchFamily="34" charset="0"/>
                <a:cs typeface="Segoe UI" panose="020B0502040204020203" pitchFamily="34" charset="0"/>
              </a:rPr>
              <a:t>Assess</a:t>
            </a:r>
          </a:p>
        </p:txBody>
      </p:sp>
      <p:sp>
        <p:nvSpPr>
          <p:cNvPr id="10" name="Rectangle 9">
            <a:extLst>
              <a:ext uri="{FF2B5EF4-FFF2-40B4-BE49-F238E27FC236}">
                <a16:creationId xmlns:a16="http://schemas.microsoft.com/office/drawing/2014/main" id="{06EDE159-8B87-465C-B9D3-CA8E329B9C21}"/>
              </a:ext>
            </a:extLst>
          </p:cNvPr>
          <p:cNvSpPr/>
          <p:nvPr/>
        </p:nvSpPr>
        <p:spPr bwMode="auto">
          <a:xfrm>
            <a:off x="9202690" y="4555888"/>
            <a:ext cx="2080756"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a:solidFill>
                  <a:srgbClr val="0070C0"/>
                </a:solidFill>
                <a:latin typeface="Segoe UI" panose="020B0502040204020203" pitchFamily="34" charset="0"/>
                <a:cs typeface="Segoe UI" panose="020B0502040204020203" pitchFamily="34" charset="0"/>
              </a:rPr>
              <a:t>Optimize</a:t>
            </a:r>
          </a:p>
        </p:txBody>
      </p:sp>
      <p:grpSp>
        <p:nvGrpSpPr>
          <p:cNvPr id="11" name="Group 10">
            <a:extLst>
              <a:ext uri="{FF2B5EF4-FFF2-40B4-BE49-F238E27FC236}">
                <a16:creationId xmlns:a16="http://schemas.microsoft.com/office/drawing/2014/main" id="{1E56A1C4-7D31-4B30-B7CB-EC5FF9B3DB58}"/>
              </a:ext>
            </a:extLst>
          </p:cNvPr>
          <p:cNvGrpSpPr>
            <a:grpSpLocks noChangeAspect="1"/>
          </p:cNvGrpSpPr>
          <p:nvPr/>
        </p:nvGrpSpPr>
        <p:grpSpPr>
          <a:xfrm>
            <a:off x="1610684" y="3744457"/>
            <a:ext cx="785160" cy="755214"/>
            <a:chOff x="749832" y="4317776"/>
            <a:chExt cx="277735" cy="267142"/>
          </a:xfrm>
        </p:grpSpPr>
        <p:sp>
          <p:nvSpPr>
            <p:cNvPr id="12" name="magnify" title="Icon of a magnifying glass">
              <a:extLst>
                <a:ext uri="{FF2B5EF4-FFF2-40B4-BE49-F238E27FC236}">
                  <a16:creationId xmlns:a16="http://schemas.microsoft.com/office/drawing/2014/main" id="{9D946556-C42F-4C4F-8309-F5631343938C}"/>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98E0A366-17BE-476E-A0DA-70657C597218}"/>
                </a:ext>
              </a:extLst>
            </p:cNvPr>
            <p:cNvSpPr/>
            <p:nvPr/>
          </p:nvSpPr>
          <p:spPr bwMode="auto">
            <a:xfrm>
              <a:off x="904218" y="4366496"/>
              <a:ext cx="69147" cy="83918"/>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A50E4D37-8B79-4DDD-9D1F-C1976BC71E46}"/>
              </a:ext>
            </a:extLst>
          </p:cNvPr>
          <p:cNvGrpSpPr/>
          <p:nvPr/>
        </p:nvGrpSpPr>
        <p:grpSpPr>
          <a:xfrm>
            <a:off x="3171651" y="2515734"/>
            <a:ext cx="5815822" cy="3458029"/>
            <a:chOff x="3171651" y="2515734"/>
            <a:chExt cx="5815822" cy="3767827"/>
          </a:xfrm>
        </p:grpSpPr>
        <p:sp>
          <p:nvSpPr>
            <p:cNvPr id="15" name="Rectangle 14">
              <a:extLst>
                <a:ext uri="{FF2B5EF4-FFF2-40B4-BE49-F238E27FC236}">
                  <a16:creationId xmlns:a16="http://schemas.microsoft.com/office/drawing/2014/main" id="{3E7CFA1D-C13A-4238-B272-54ECC00306BF}"/>
                </a:ext>
              </a:extLst>
            </p:cNvPr>
            <p:cNvSpPr/>
            <p:nvPr/>
          </p:nvSpPr>
          <p:spPr>
            <a:xfrm>
              <a:off x="4843580" y="2515734"/>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(lift and shift)</a:t>
              </a:r>
            </a:p>
          </p:txBody>
        </p:sp>
        <p:sp>
          <p:nvSpPr>
            <p:cNvPr id="16" name="Rectangle 15">
              <a:extLst>
                <a:ext uri="{FF2B5EF4-FFF2-40B4-BE49-F238E27FC236}">
                  <a16:creationId xmlns:a16="http://schemas.microsoft.com/office/drawing/2014/main" id="{4311C231-C608-42C9-B611-0D575FA997F1}"/>
                </a:ext>
              </a:extLst>
            </p:cNvPr>
            <p:cNvSpPr/>
            <p:nvPr/>
          </p:nvSpPr>
          <p:spPr>
            <a:xfrm>
              <a:off x="4843580" y="3490915"/>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Refactor</a:t>
              </a:r>
            </a:p>
          </p:txBody>
        </p:sp>
        <p:sp>
          <p:nvSpPr>
            <p:cNvPr id="17" name="Rectangle 16">
              <a:extLst>
                <a:ext uri="{FF2B5EF4-FFF2-40B4-BE49-F238E27FC236}">
                  <a16:creationId xmlns:a16="http://schemas.microsoft.com/office/drawing/2014/main" id="{203754D4-602A-426D-8D19-B10EE07B19EF}"/>
                </a:ext>
              </a:extLst>
            </p:cNvPr>
            <p:cNvSpPr/>
            <p:nvPr/>
          </p:nvSpPr>
          <p:spPr>
            <a:xfrm>
              <a:off x="4843580" y="4473470"/>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Rearchitect</a:t>
              </a:r>
            </a:p>
          </p:txBody>
        </p:sp>
        <p:sp>
          <p:nvSpPr>
            <p:cNvPr id="18" name="Rectangle 17">
              <a:extLst>
                <a:ext uri="{FF2B5EF4-FFF2-40B4-BE49-F238E27FC236}">
                  <a16:creationId xmlns:a16="http://schemas.microsoft.com/office/drawing/2014/main" id="{7D7CB02D-3288-4319-BEE4-902AA673DE0E}"/>
                </a:ext>
              </a:extLst>
            </p:cNvPr>
            <p:cNvSpPr/>
            <p:nvPr/>
          </p:nvSpPr>
          <p:spPr>
            <a:xfrm>
              <a:off x="4843580" y="5478148"/>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Rebuild</a:t>
              </a:r>
            </a:p>
          </p:txBody>
        </p:sp>
        <p:cxnSp>
          <p:nvCxnSpPr>
            <p:cNvPr id="19" name="Straight Connector 18">
              <a:extLst>
                <a:ext uri="{FF2B5EF4-FFF2-40B4-BE49-F238E27FC236}">
                  <a16:creationId xmlns:a16="http://schemas.microsoft.com/office/drawing/2014/main" id="{98114A00-D107-4E77-A153-FEEDE905B94B}"/>
                </a:ext>
              </a:extLst>
            </p:cNvPr>
            <p:cNvCxnSpPr>
              <a:cxnSpLocks/>
            </p:cNvCxnSpPr>
            <p:nvPr/>
          </p:nvCxnSpPr>
          <p:spPr>
            <a:xfrm>
              <a:off x="3171651" y="2925892"/>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4BFC5DD-EED9-4B05-8D3E-B6B268F55C44}"/>
                </a:ext>
              </a:extLst>
            </p:cNvPr>
            <p:cNvCxnSpPr>
              <a:cxnSpLocks/>
            </p:cNvCxnSpPr>
            <p:nvPr/>
          </p:nvCxnSpPr>
          <p:spPr>
            <a:xfrm>
              <a:off x="3171651" y="3902939"/>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197719B-8DE3-4BCD-B806-4FC3D85EABDF}"/>
                </a:ext>
              </a:extLst>
            </p:cNvPr>
            <p:cNvCxnSpPr>
              <a:cxnSpLocks/>
            </p:cNvCxnSpPr>
            <p:nvPr/>
          </p:nvCxnSpPr>
          <p:spPr>
            <a:xfrm>
              <a:off x="3171651" y="488549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8909B3A-94D7-41D8-9220-4D76DD54553C}"/>
                </a:ext>
              </a:extLst>
            </p:cNvPr>
            <p:cNvCxnSpPr>
              <a:cxnSpLocks/>
            </p:cNvCxnSpPr>
            <p:nvPr/>
          </p:nvCxnSpPr>
          <p:spPr>
            <a:xfrm>
              <a:off x="3171651" y="5890172"/>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F8E6CA9-D13C-4250-B12C-833681DCE713}"/>
                </a:ext>
              </a:extLst>
            </p:cNvPr>
            <p:cNvCxnSpPr>
              <a:cxnSpLocks/>
            </p:cNvCxnSpPr>
            <p:nvPr/>
          </p:nvCxnSpPr>
          <p:spPr>
            <a:xfrm>
              <a:off x="7341553" y="2927758"/>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FF6E17C-80BF-4B28-B630-85935A751212}"/>
                </a:ext>
              </a:extLst>
            </p:cNvPr>
            <p:cNvCxnSpPr>
              <a:cxnSpLocks/>
            </p:cNvCxnSpPr>
            <p:nvPr/>
          </p:nvCxnSpPr>
          <p:spPr>
            <a:xfrm>
              <a:off x="7341553" y="3902939"/>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39536D-19D1-485C-94ED-B0EFDA3DBEAC}"/>
                </a:ext>
              </a:extLst>
            </p:cNvPr>
            <p:cNvCxnSpPr>
              <a:cxnSpLocks/>
            </p:cNvCxnSpPr>
            <p:nvPr/>
          </p:nvCxnSpPr>
          <p:spPr>
            <a:xfrm>
              <a:off x="7341553" y="488549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A4B0EFE-017D-4954-9367-D96E29E5A324}"/>
                </a:ext>
              </a:extLst>
            </p:cNvPr>
            <p:cNvCxnSpPr>
              <a:cxnSpLocks/>
            </p:cNvCxnSpPr>
            <p:nvPr/>
          </p:nvCxnSpPr>
          <p:spPr>
            <a:xfrm>
              <a:off x="7341553" y="5890172"/>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5BFDAEC-AD02-4DE8-A60B-34EE2DCF97B0}"/>
                </a:ext>
              </a:extLst>
            </p:cNvPr>
            <p:cNvCxnSpPr>
              <a:cxnSpLocks/>
            </p:cNvCxnSpPr>
            <p:nvPr/>
          </p:nvCxnSpPr>
          <p:spPr>
            <a:xfrm>
              <a:off x="3171651" y="2913555"/>
              <a:ext cx="0" cy="2991366"/>
            </a:xfrm>
            <a:prstGeom prst="line">
              <a:avLst/>
            </a:prstGeom>
            <a:ln w="25400">
              <a:solidFill>
                <a:schemeClr val="tx1"/>
              </a:solidFill>
              <a:headEnd type="none"/>
              <a:tailEnd type="none" w="lg" len="sm"/>
            </a:ln>
          </p:spPr>
          <p:style>
            <a:lnRef idx="1">
              <a:schemeClr val="accent1"/>
            </a:lnRef>
            <a:fillRef idx="0">
              <a:schemeClr val="accent1"/>
            </a:fillRef>
            <a:effectRef idx="0">
              <a:schemeClr val="accent1"/>
            </a:effectRef>
            <a:fontRef idx="minor">
              <a:schemeClr val="tx1"/>
            </a:fontRef>
          </p:style>
        </p:cxnSp>
      </p:grpSp>
      <p:sp>
        <p:nvSpPr>
          <p:cNvPr id="29" name="tool">
            <a:extLst>
              <a:ext uri="{FF2B5EF4-FFF2-40B4-BE49-F238E27FC236}">
                <a16:creationId xmlns:a16="http://schemas.microsoft.com/office/drawing/2014/main" id="{8122F01E-C92E-484C-9245-145C8D9E1245}"/>
              </a:ext>
            </a:extLst>
          </p:cNvPr>
          <p:cNvSpPr>
            <a:spLocks noChangeAspect="1" noEditPoints="1"/>
          </p:cNvSpPr>
          <p:nvPr/>
        </p:nvSpPr>
        <p:spPr bwMode="auto">
          <a:xfrm>
            <a:off x="5084555" y="5408359"/>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0" name="Freeform 96">
            <a:extLst>
              <a:ext uri="{FF2B5EF4-FFF2-40B4-BE49-F238E27FC236}">
                <a16:creationId xmlns:a16="http://schemas.microsoft.com/office/drawing/2014/main" id="{1948A1A6-3659-4B6D-BFB1-27B302AA9AC4}"/>
              </a:ext>
            </a:extLst>
          </p:cNvPr>
          <p:cNvSpPr>
            <a:spLocks noChangeAspect="1" noEditPoints="1"/>
          </p:cNvSpPr>
          <p:nvPr/>
        </p:nvSpPr>
        <p:spPr bwMode="auto">
          <a:xfrm>
            <a:off x="5014048" y="4492687"/>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1" name="network_3">
            <a:extLst>
              <a:ext uri="{FF2B5EF4-FFF2-40B4-BE49-F238E27FC236}">
                <a16:creationId xmlns:a16="http://schemas.microsoft.com/office/drawing/2014/main" id="{BCAC06BF-E563-4A5A-ACAA-E5F3B8085E6D}"/>
              </a:ext>
            </a:extLst>
          </p:cNvPr>
          <p:cNvSpPr>
            <a:spLocks noChangeAspect="1" noEditPoints="1"/>
          </p:cNvSpPr>
          <p:nvPr/>
        </p:nvSpPr>
        <p:spPr bwMode="auto">
          <a:xfrm>
            <a:off x="4975598" y="2661127"/>
            <a:ext cx="422672" cy="43862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PageEdit_EFB8">
            <a:extLst>
              <a:ext uri="{FF2B5EF4-FFF2-40B4-BE49-F238E27FC236}">
                <a16:creationId xmlns:a16="http://schemas.microsoft.com/office/drawing/2014/main" id="{BABE697E-2F3F-4395-B30C-9A00A819D899}"/>
              </a:ext>
            </a:extLst>
          </p:cNvPr>
          <p:cNvSpPr>
            <a:spLocks noChangeAspect="1" noEditPoints="1"/>
          </p:cNvSpPr>
          <p:nvPr/>
        </p:nvSpPr>
        <p:spPr bwMode="auto">
          <a:xfrm>
            <a:off x="5041822" y="3577015"/>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TextBox 32">
            <a:extLst>
              <a:ext uri="{FF2B5EF4-FFF2-40B4-BE49-F238E27FC236}">
                <a16:creationId xmlns:a16="http://schemas.microsoft.com/office/drawing/2014/main" id="{619C1730-EA18-46B7-AD4D-F212D2AC9098}"/>
              </a:ext>
            </a:extLst>
          </p:cNvPr>
          <p:cNvSpPr txBox="1"/>
          <p:nvPr/>
        </p:nvSpPr>
        <p:spPr>
          <a:xfrm>
            <a:off x="273642" y="6541747"/>
            <a:ext cx="11378607" cy="433965"/>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rPr>
              <a:t>* These migration strategies are adopted from Gartner research. Gartner also calls </a:t>
            </a: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cs typeface="Segoe UI" panose="020B0502040204020203" pitchFamily="34" charset="0"/>
              </a:rPr>
              <a:t>out a </a:t>
            </a: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rPr>
              <a:t>5</a:t>
            </a:r>
            <a:r>
              <a:rPr kumimoji="0" lang="en-US" sz="1000" b="0" i="0" u="none" strike="noStrike" kern="1200" cap="none" spc="0" normalizeH="0" baseline="30000" noProof="0">
                <a:ln>
                  <a:noFill/>
                </a:ln>
                <a:gradFill>
                  <a:gsLst>
                    <a:gs pos="2917">
                      <a:srgbClr val="353535"/>
                    </a:gs>
                    <a:gs pos="30000">
                      <a:srgbClr val="353535"/>
                    </a:gs>
                  </a:gsLst>
                  <a:lin ang="5400000" scaled="0"/>
                </a:gradFill>
                <a:effectLst/>
                <a:uLnTx/>
                <a:uFillTx/>
              </a:rPr>
              <a:t>th</a:t>
            </a: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rPr>
              <a:t> strategy called “Replace,” which is all about SaaS. We won’t focus on that here.  </a:t>
            </a:r>
          </a:p>
        </p:txBody>
      </p:sp>
      <p:grpSp>
        <p:nvGrpSpPr>
          <p:cNvPr id="53" name="Group 52">
            <a:extLst>
              <a:ext uri="{FF2B5EF4-FFF2-40B4-BE49-F238E27FC236}">
                <a16:creationId xmlns:a16="http://schemas.microsoft.com/office/drawing/2014/main" id="{CF259801-528A-4F92-8348-A4FA8969AC33}"/>
              </a:ext>
            </a:extLst>
          </p:cNvPr>
          <p:cNvGrpSpPr/>
          <p:nvPr/>
        </p:nvGrpSpPr>
        <p:grpSpPr>
          <a:xfrm>
            <a:off x="5230008" y="1364327"/>
            <a:ext cx="1742358" cy="1013619"/>
            <a:chOff x="5230008" y="1364327"/>
            <a:chExt cx="1742358" cy="1013619"/>
          </a:xfrm>
        </p:grpSpPr>
        <p:sp>
          <p:nvSpPr>
            <p:cNvPr id="9" name="Rectangle 8">
              <a:extLst>
                <a:ext uri="{FF2B5EF4-FFF2-40B4-BE49-F238E27FC236}">
                  <a16:creationId xmlns:a16="http://schemas.microsoft.com/office/drawing/2014/main" id="{0ECD6ED6-3FFE-4D8F-9CED-330060AB4D42}"/>
                </a:ext>
              </a:extLst>
            </p:cNvPr>
            <p:cNvSpPr/>
            <p:nvPr/>
          </p:nvSpPr>
          <p:spPr bwMode="auto">
            <a:xfrm>
              <a:off x="5230008" y="1957701"/>
              <a:ext cx="1742358"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a:solidFill>
                    <a:srgbClr val="0070C0"/>
                  </a:solidFill>
                  <a:latin typeface="Segoe UI" panose="020B0502040204020203" pitchFamily="34" charset="0"/>
                  <a:cs typeface="Segoe UI" panose="020B0502040204020203" pitchFamily="34" charset="0"/>
                </a:rPr>
                <a:t>Migrate</a:t>
              </a:r>
            </a:p>
          </p:txBody>
        </p:sp>
        <p:sp>
          <p:nvSpPr>
            <p:cNvPr id="14" name="Send" title="Icon of a paper airplane">
              <a:extLst>
                <a:ext uri="{FF2B5EF4-FFF2-40B4-BE49-F238E27FC236}">
                  <a16:creationId xmlns:a16="http://schemas.microsoft.com/office/drawing/2014/main" id="{6B594507-C5CD-44B5-97DB-97823724547B}"/>
                </a:ext>
              </a:extLst>
            </p:cNvPr>
            <p:cNvSpPr>
              <a:spLocks noChangeAspect="1" noEditPoints="1"/>
            </p:cNvSpPr>
            <p:nvPr/>
          </p:nvSpPr>
          <p:spPr bwMode="auto">
            <a:xfrm>
              <a:off x="5822986" y="1364327"/>
              <a:ext cx="677566" cy="453334"/>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7A46A6B0-5A6E-48F9-B8ED-24853076C403}"/>
                </a:ext>
              </a:extLst>
            </p:cNvPr>
            <p:cNvSpPr txBox="1"/>
            <p:nvPr/>
          </p:nvSpPr>
          <p:spPr>
            <a:xfrm>
              <a:off x="6450013" y="1805482"/>
              <a:ext cx="471055" cy="572464"/>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a:t>
              </a:r>
            </a:p>
          </p:txBody>
        </p:sp>
      </p:grpSp>
      <p:sp>
        <p:nvSpPr>
          <p:cNvPr id="34" name="Rectangle 33">
            <a:extLst>
              <a:ext uri="{FF2B5EF4-FFF2-40B4-BE49-F238E27FC236}">
                <a16:creationId xmlns:a16="http://schemas.microsoft.com/office/drawing/2014/main" id="{C3D5DFD4-D492-4B7A-B796-EE6256B9ED76}"/>
              </a:ext>
            </a:extLst>
          </p:cNvPr>
          <p:cNvSpPr/>
          <p:nvPr/>
        </p:nvSpPr>
        <p:spPr bwMode="auto">
          <a:xfrm>
            <a:off x="4652647" y="2372116"/>
            <a:ext cx="2873823" cy="1855639"/>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D401A365-306E-472B-AFB8-B7D4272D4A52}"/>
              </a:ext>
            </a:extLst>
          </p:cNvPr>
          <p:cNvSpPr/>
          <p:nvPr/>
        </p:nvSpPr>
        <p:spPr bwMode="auto">
          <a:xfrm>
            <a:off x="4652647" y="4262993"/>
            <a:ext cx="2873826" cy="182583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3198B489-F8D6-4326-B623-F00CB60420A4}"/>
              </a:ext>
            </a:extLst>
          </p:cNvPr>
          <p:cNvSpPr txBox="1"/>
          <p:nvPr/>
        </p:nvSpPr>
        <p:spPr>
          <a:xfrm>
            <a:off x="9260821" y="2541512"/>
            <a:ext cx="3024412" cy="842068"/>
          </a:xfrm>
          <a:prstGeom prst="rect">
            <a:avLst/>
          </a:prstGeom>
          <a:noFill/>
        </p:spPr>
        <p:txBody>
          <a:bodyPr wrap="square" lIns="93260" tIns="46630" rIns="93260" bIns="46630" rtlCol="0">
            <a:spAutoFit/>
          </a:bodyPr>
          <a:lstStyle/>
          <a:p>
            <a:pPr defTabSz="932563">
              <a:lnSpc>
                <a:spcPct val="90000"/>
              </a:lnSpc>
              <a:spcAft>
                <a:spcPts val="612"/>
              </a:spcAft>
            </a:pPr>
            <a:r>
              <a:rPr lang="en-US" b="1">
                <a:solidFill>
                  <a:srgbClr val="00B050"/>
                </a:solidFill>
                <a:latin typeface="+mj-lt"/>
              </a:rPr>
              <a:t>Enables optimization</a:t>
            </a:r>
            <a:br>
              <a:rPr lang="en-US" b="1">
                <a:solidFill>
                  <a:srgbClr val="00B050"/>
                </a:solidFill>
                <a:latin typeface="+mj-lt"/>
              </a:rPr>
            </a:br>
            <a:r>
              <a:rPr lang="en-US" b="1">
                <a:solidFill>
                  <a:srgbClr val="00B050"/>
                </a:solidFill>
                <a:latin typeface="+mj-lt"/>
              </a:rPr>
              <a:t>during or post migration</a:t>
            </a:r>
            <a:br>
              <a:rPr lang="en-US" b="1">
                <a:solidFill>
                  <a:srgbClr val="00B050"/>
                </a:solidFill>
                <a:latin typeface="+mj-lt"/>
              </a:rPr>
            </a:br>
            <a:r>
              <a:rPr lang="en-US" b="1">
                <a:solidFill>
                  <a:srgbClr val="00B050"/>
                </a:solidFill>
                <a:latin typeface="+mj-lt"/>
              </a:rPr>
              <a:t>(fully managed service)</a:t>
            </a:r>
          </a:p>
        </p:txBody>
      </p:sp>
      <p:sp>
        <p:nvSpPr>
          <p:cNvPr id="38" name="TextBox 37">
            <a:extLst>
              <a:ext uri="{FF2B5EF4-FFF2-40B4-BE49-F238E27FC236}">
                <a16:creationId xmlns:a16="http://schemas.microsoft.com/office/drawing/2014/main" id="{13154E8C-B319-4ED3-A8BB-F7E4B15C3874}"/>
              </a:ext>
            </a:extLst>
          </p:cNvPr>
          <p:cNvSpPr txBox="1"/>
          <p:nvPr/>
        </p:nvSpPr>
        <p:spPr>
          <a:xfrm>
            <a:off x="9260821" y="5172046"/>
            <a:ext cx="2623560" cy="592769"/>
          </a:xfrm>
          <a:prstGeom prst="rect">
            <a:avLst/>
          </a:prstGeom>
          <a:noFill/>
        </p:spPr>
        <p:txBody>
          <a:bodyPr wrap="none" lIns="93260" tIns="46630" rIns="93260" bIns="46630" rtlCol="0">
            <a:spAutoFit/>
          </a:bodyPr>
          <a:lstStyle/>
          <a:p>
            <a:pPr defTabSz="932563">
              <a:lnSpc>
                <a:spcPct val="90000"/>
              </a:lnSpc>
              <a:spcAft>
                <a:spcPts val="612"/>
              </a:spcAft>
            </a:pPr>
            <a:r>
              <a:rPr lang="en-US" b="1">
                <a:solidFill>
                  <a:srgbClr val="FF0000"/>
                </a:solidFill>
                <a:latin typeface="+mj-lt"/>
              </a:rPr>
              <a:t>IaaS (virtual machines) </a:t>
            </a:r>
            <a:br>
              <a:rPr lang="en-US" b="1">
                <a:solidFill>
                  <a:srgbClr val="FF0000"/>
                </a:solidFill>
                <a:latin typeface="+mj-lt"/>
              </a:rPr>
            </a:br>
            <a:r>
              <a:rPr lang="en-US" b="1">
                <a:solidFill>
                  <a:srgbClr val="FF0000"/>
                </a:solidFill>
                <a:latin typeface="+mj-lt"/>
              </a:rPr>
              <a:t>fall short here</a:t>
            </a:r>
          </a:p>
        </p:txBody>
      </p:sp>
      <p:sp>
        <p:nvSpPr>
          <p:cNvPr id="39" name="TextBox 38">
            <a:extLst>
              <a:ext uri="{FF2B5EF4-FFF2-40B4-BE49-F238E27FC236}">
                <a16:creationId xmlns:a16="http://schemas.microsoft.com/office/drawing/2014/main" id="{120831B1-A7E0-42AB-A1DD-0F309733D82E}"/>
              </a:ext>
            </a:extLst>
          </p:cNvPr>
          <p:cNvSpPr txBox="1"/>
          <p:nvPr/>
        </p:nvSpPr>
        <p:spPr>
          <a:xfrm>
            <a:off x="358410" y="2773543"/>
            <a:ext cx="2334314" cy="842068"/>
          </a:xfrm>
          <a:prstGeom prst="rect">
            <a:avLst/>
          </a:prstGeom>
          <a:noFill/>
        </p:spPr>
        <p:txBody>
          <a:bodyPr wrap="none" lIns="93260" tIns="46630" rIns="93260" bIns="46630" rtlCol="0">
            <a:spAutoFit/>
          </a:bodyPr>
          <a:lstStyle/>
          <a:p>
            <a:pPr defTabSz="932563">
              <a:lnSpc>
                <a:spcPct val="90000"/>
              </a:lnSpc>
              <a:spcAft>
                <a:spcPts val="612"/>
              </a:spcAft>
            </a:pPr>
            <a:r>
              <a:rPr lang="en-US" b="1">
                <a:solidFill>
                  <a:srgbClr val="00B050"/>
                </a:solidFill>
                <a:latin typeface="+mj-lt"/>
              </a:rPr>
              <a:t>Enables rehosting or</a:t>
            </a:r>
            <a:br>
              <a:rPr lang="en-US" b="1">
                <a:solidFill>
                  <a:srgbClr val="00B050"/>
                </a:solidFill>
                <a:latin typeface="+mj-lt"/>
              </a:rPr>
            </a:br>
            <a:r>
              <a:rPr lang="en-US" b="1">
                <a:solidFill>
                  <a:srgbClr val="00B050"/>
                </a:solidFill>
                <a:latin typeface="+mj-lt"/>
              </a:rPr>
              <a:t>light refactoring for </a:t>
            </a:r>
            <a:br>
              <a:rPr lang="en-US" b="1">
                <a:solidFill>
                  <a:srgbClr val="00B050"/>
                </a:solidFill>
                <a:latin typeface="+mj-lt"/>
              </a:rPr>
            </a:br>
            <a:r>
              <a:rPr lang="en-US" b="1">
                <a:solidFill>
                  <a:srgbClr val="00B050"/>
                </a:solidFill>
                <a:latin typeface="+mj-lt"/>
              </a:rPr>
              <a:t>most apps</a:t>
            </a:r>
          </a:p>
        </p:txBody>
      </p:sp>
      <p:sp>
        <p:nvSpPr>
          <p:cNvPr id="41" name="TextBox 40">
            <a:extLst>
              <a:ext uri="{FF2B5EF4-FFF2-40B4-BE49-F238E27FC236}">
                <a16:creationId xmlns:a16="http://schemas.microsoft.com/office/drawing/2014/main" id="{193F056D-97CD-44A6-8447-5B6610C3CD6D}"/>
              </a:ext>
            </a:extLst>
          </p:cNvPr>
          <p:cNvSpPr txBox="1"/>
          <p:nvPr/>
        </p:nvSpPr>
        <p:spPr>
          <a:xfrm>
            <a:off x="390683" y="5108966"/>
            <a:ext cx="2246854" cy="995956"/>
          </a:xfrm>
          <a:prstGeom prst="rect">
            <a:avLst/>
          </a:prstGeom>
          <a:noFill/>
        </p:spPr>
        <p:txBody>
          <a:bodyPr wrap="none" lIns="93260" tIns="46630" rIns="93260" bIns="46630" rtlCol="0">
            <a:spAutoFit/>
          </a:bodyPr>
          <a:lstStyle/>
          <a:p>
            <a:pPr defTabSz="932563">
              <a:lnSpc>
                <a:spcPct val="90000"/>
              </a:lnSpc>
              <a:spcAft>
                <a:spcPts val="612"/>
              </a:spcAft>
            </a:pPr>
            <a:r>
              <a:rPr lang="en-US" b="1" dirty="0">
                <a:solidFill>
                  <a:srgbClr val="FF0000"/>
                </a:solidFill>
                <a:latin typeface="+mj-lt"/>
              </a:rPr>
              <a:t>Eliminates the need</a:t>
            </a:r>
          </a:p>
          <a:p>
            <a:pPr defTabSz="932563">
              <a:lnSpc>
                <a:spcPct val="90000"/>
              </a:lnSpc>
              <a:spcAft>
                <a:spcPts val="612"/>
              </a:spcAft>
            </a:pPr>
            <a:r>
              <a:rPr lang="en-US" b="1" dirty="0">
                <a:solidFill>
                  <a:srgbClr val="FF0000"/>
                </a:solidFill>
                <a:latin typeface="+mj-lt"/>
              </a:rPr>
              <a:t>to rearchitect or </a:t>
            </a:r>
          </a:p>
          <a:p>
            <a:pPr defTabSz="932563">
              <a:lnSpc>
                <a:spcPct val="90000"/>
              </a:lnSpc>
              <a:spcAft>
                <a:spcPts val="612"/>
              </a:spcAft>
            </a:pPr>
            <a:r>
              <a:rPr lang="en-US" b="1" dirty="0">
                <a:solidFill>
                  <a:srgbClr val="FF0000"/>
                </a:solidFill>
                <a:latin typeface="+mj-lt"/>
              </a:rPr>
              <a:t>rebuild your apps</a:t>
            </a:r>
          </a:p>
        </p:txBody>
      </p:sp>
      <p:grpSp>
        <p:nvGrpSpPr>
          <p:cNvPr id="7" name="Group 6">
            <a:extLst>
              <a:ext uri="{FF2B5EF4-FFF2-40B4-BE49-F238E27FC236}">
                <a16:creationId xmlns:a16="http://schemas.microsoft.com/office/drawing/2014/main" id="{A15FD7A6-ED6C-41A5-BF5E-1BC062D07957}"/>
              </a:ext>
            </a:extLst>
          </p:cNvPr>
          <p:cNvGrpSpPr/>
          <p:nvPr/>
        </p:nvGrpSpPr>
        <p:grpSpPr>
          <a:xfrm>
            <a:off x="430792" y="1763237"/>
            <a:ext cx="3257969" cy="764811"/>
            <a:chOff x="430792" y="1763237"/>
            <a:chExt cx="3257969" cy="764811"/>
          </a:xfrm>
        </p:grpSpPr>
        <p:grpSp>
          <p:nvGrpSpPr>
            <p:cNvPr id="43" name="Group 42">
              <a:extLst>
                <a:ext uri="{FF2B5EF4-FFF2-40B4-BE49-F238E27FC236}">
                  <a16:creationId xmlns:a16="http://schemas.microsoft.com/office/drawing/2014/main" id="{A7B02B92-70C7-4E5B-A25C-554D6BFBF3D0}"/>
                </a:ext>
              </a:extLst>
            </p:cNvPr>
            <p:cNvGrpSpPr/>
            <p:nvPr/>
          </p:nvGrpSpPr>
          <p:grpSpPr>
            <a:xfrm>
              <a:off x="430792" y="1763237"/>
              <a:ext cx="924672" cy="764811"/>
              <a:chOff x="5770506" y="1941870"/>
              <a:chExt cx="2683253" cy="2185575"/>
            </a:xfrm>
            <a:noFill/>
          </p:grpSpPr>
          <p:sp>
            <p:nvSpPr>
              <p:cNvPr id="44" name="Cylinder 43">
                <a:extLst>
                  <a:ext uri="{FF2B5EF4-FFF2-40B4-BE49-F238E27FC236}">
                    <a16:creationId xmlns:a16="http://schemas.microsoft.com/office/drawing/2014/main" id="{69439A4B-C35B-48DC-A0DA-76D0BBD5BE1C}"/>
                  </a:ext>
                </a:extLst>
              </p:cNvPr>
              <p:cNvSpPr/>
              <p:nvPr/>
            </p:nvSpPr>
            <p:spPr bwMode="auto">
              <a:xfrm>
                <a:off x="5770506" y="1941870"/>
                <a:ext cx="1394222" cy="1765189"/>
              </a:xfrm>
              <a:prstGeom prst="can">
                <a:avLst>
                  <a:gd name="adj" fmla="val 36209"/>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0" normalizeH="0" baseline="0" noProof="0">
                    <a:ln>
                      <a:noFill/>
                    </a:ln>
                    <a:solidFill>
                      <a:schemeClr val="tx1"/>
                    </a:solidFill>
                    <a:effectLst/>
                    <a:uLnTx/>
                    <a:uFillTx/>
                    <a:latin typeface="+mj-lt"/>
                    <a:ea typeface="Segoe UI" pitchFamily="34" charset="0"/>
                    <a:cs typeface="Segoe UI" pitchFamily="34" charset="0"/>
                  </a:rPr>
                  <a:t>SQL</a:t>
                </a:r>
              </a:p>
            </p:txBody>
          </p:sp>
          <p:sp>
            <p:nvSpPr>
              <p:cNvPr id="45" name="Freeform 146">
                <a:extLst>
                  <a:ext uri="{FF2B5EF4-FFF2-40B4-BE49-F238E27FC236}">
                    <a16:creationId xmlns:a16="http://schemas.microsoft.com/office/drawing/2014/main" id="{AAE3047E-76FC-4C36-B76D-1FD6F90E5D8A}"/>
                  </a:ext>
                </a:extLst>
              </p:cNvPr>
              <p:cNvSpPr>
                <a:spLocks noChangeAspect="1"/>
              </p:cNvSpPr>
              <p:nvPr/>
            </p:nvSpPr>
            <p:spPr bwMode="auto">
              <a:xfrm>
                <a:off x="6432892" y="2847614"/>
                <a:ext cx="2020867" cy="12798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A9B7A7D1-C2B8-4D9C-B033-1F137FF2D84A}"/>
                </a:ext>
              </a:extLst>
            </p:cNvPr>
            <p:cNvSpPr txBox="1"/>
            <p:nvPr/>
          </p:nvSpPr>
          <p:spPr>
            <a:xfrm>
              <a:off x="1237128" y="1839555"/>
              <a:ext cx="2451633" cy="572464"/>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Managed Instance</a:t>
              </a:r>
            </a:p>
          </p:txBody>
        </p:sp>
      </p:grpSp>
    </p:spTree>
    <p:extLst>
      <p:ext uri="{BB962C8B-B14F-4D97-AF65-F5344CB8AC3E}">
        <p14:creationId xmlns:p14="http://schemas.microsoft.com/office/powerpoint/2010/main" val="1213078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1000"/>
                                        <p:tgtEl>
                                          <p:spTgt spid="28"/>
                                        </p:tgtEl>
                                      </p:cBhvr>
                                    </p:animEffect>
                                    <p:anim calcmode="lin" valueType="num">
                                      <p:cBhvr>
                                        <p:cTn id="7" dur="1000"/>
                                        <p:tgtEl>
                                          <p:spTgt spid="28"/>
                                        </p:tgtEl>
                                        <p:attrNameLst>
                                          <p:attrName>ppt_x</p:attrName>
                                        </p:attrNameLst>
                                      </p:cBhvr>
                                      <p:tavLst>
                                        <p:tav tm="0">
                                          <p:val>
                                            <p:strVal val="ppt_x"/>
                                          </p:val>
                                        </p:tav>
                                        <p:tav tm="100000">
                                          <p:val>
                                            <p:strVal val="ppt_x"/>
                                          </p:val>
                                        </p:tav>
                                      </p:tavLst>
                                    </p:anim>
                                    <p:anim calcmode="lin" valueType="num">
                                      <p:cBhvr>
                                        <p:cTn id="8" dur="1000"/>
                                        <p:tgtEl>
                                          <p:spTgt spid="28"/>
                                        </p:tgtEl>
                                        <p:attrNameLst>
                                          <p:attrName>ppt_y</p:attrName>
                                        </p:attrNameLst>
                                      </p:cBhvr>
                                      <p:tavLst>
                                        <p:tav tm="0">
                                          <p:val>
                                            <p:strVal val="ppt_y"/>
                                          </p:val>
                                        </p:tav>
                                        <p:tav tm="100000">
                                          <p:val>
                                            <p:strVal val="ppt_y-.1"/>
                                          </p:val>
                                        </p:tav>
                                      </p:tavLst>
                                    </p:anim>
                                    <p:set>
                                      <p:cBhvr>
                                        <p:cTn id="9" dur="1" fill="hold">
                                          <p:stCondLst>
                                            <p:cond delay="999"/>
                                          </p:stCondLst>
                                        </p:cTn>
                                        <p:tgtEl>
                                          <p:spTgt spid="28"/>
                                        </p:tgtEl>
                                        <p:attrNameLst>
                                          <p:attrName>style.visibility</p:attrName>
                                        </p:attrNameLst>
                                      </p:cBhvr>
                                      <p:to>
                                        <p:strVal val="hidden"/>
                                      </p:to>
                                    </p:se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anim calcmode="lin" valueType="num">
                                      <p:cBhvr>
                                        <p:cTn id="14" dur="1000" fill="hold"/>
                                        <p:tgtEl>
                                          <p:spTgt spid="53"/>
                                        </p:tgtEl>
                                        <p:attrNameLst>
                                          <p:attrName>ppt_x</p:attrName>
                                        </p:attrNameLst>
                                      </p:cBhvr>
                                      <p:tavLst>
                                        <p:tav tm="0">
                                          <p:val>
                                            <p:strVal val="#ppt_x"/>
                                          </p:val>
                                        </p:tav>
                                        <p:tav tm="100000">
                                          <p:val>
                                            <p:strVal val="#ppt_x"/>
                                          </p:val>
                                        </p:tav>
                                      </p:tavLst>
                                    </p:anim>
                                    <p:anim calcmode="lin" valueType="num">
                                      <p:cBhvr>
                                        <p:cTn id="15" dur="1000" fill="hold"/>
                                        <p:tgtEl>
                                          <p:spTgt spid="5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left)">
                                      <p:cBhvr>
                                        <p:cTn id="26" dur="500"/>
                                        <p:tgtEl>
                                          <p:spTgt spid="3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par>
                                <p:cTn id="33" presetID="22" presetClass="entr" presetSubtype="8"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par>
                          <p:cTn id="41" fill="hold">
                            <p:stCondLst>
                              <p:cond delay="500"/>
                            </p:stCondLst>
                            <p:childTnLst>
                              <p:par>
                                <p:cTn id="42" presetID="22" presetClass="entr" presetSubtype="4" fill="hold" grpId="0"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down)">
                                      <p:cBhvr>
                                        <p:cTn id="44" dur="500"/>
                                        <p:tgtEl>
                                          <p:spTgt spid="41"/>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down)">
                                      <p:cBhvr>
                                        <p:cTn id="48" dur="500"/>
                                        <p:tgtEl>
                                          <p:spTgt spid="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par>
                          <p:cTn id="57" fill="hold">
                            <p:stCondLst>
                              <p:cond delay="500"/>
                            </p:stCondLst>
                            <p:childTnLst>
                              <p:par>
                                <p:cTn id="58" presetID="22" presetClass="entr" presetSubtype="4" fill="hold" grpId="0" nodeType="after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down)">
                                      <p:cBhvr>
                                        <p:cTn id="60" dur="500"/>
                                        <p:tgtEl>
                                          <p:spTgt spid="34"/>
                                        </p:tgtEl>
                                      </p:cBhvr>
                                    </p:animEffect>
                                  </p:childTnLst>
                                </p:cTn>
                              </p:par>
                            </p:childTnLst>
                          </p:cTn>
                        </p:par>
                        <p:par>
                          <p:cTn id="61" fill="hold">
                            <p:stCondLst>
                              <p:cond delay="1000"/>
                            </p:stCondLst>
                            <p:childTnLst>
                              <p:par>
                                <p:cTn id="62" presetID="22" presetClass="entr" presetSubtype="4"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down)">
                                      <p:cBhvr>
                                        <p:cTn id="64" dur="500"/>
                                        <p:tgtEl>
                                          <p:spTgt spid="39"/>
                                        </p:tgtEl>
                                      </p:cBhvr>
                                    </p:animEffect>
                                  </p:childTnLst>
                                </p:cTn>
                              </p:par>
                            </p:childTnLst>
                          </p:cTn>
                        </p:par>
                        <p:par>
                          <p:cTn id="65" fill="hold">
                            <p:stCondLst>
                              <p:cond delay="1500"/>
                            </p:stCondLst>
                            <p:childTnLst>
                              <p:par>
                                <p:cTn id="66" presetID="22" presetClass="entr" presetSubtype="4" fill="hold" grpId="0" nodeType="after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wipe(down)">
                                      <p:cBhvr>
                                        <p:cTn id="6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29" grpId="0" animBg="1"/>
      <p:bldP spid="30" grpId="0" animBg="1"/>
      <p:bldP spid="31" grpId="0" animBg="1"/>
      <p:bldP spid="32" grpId="0" animBg="1"/>
      <p:bldP spid="33" grpId="0"/>
      <p:bldP spid="34" grpId="0" animBg="1"/>
      <p:bldP spid="35" grpId="0" animBg="1"/>
      <p:bldP spid="37" grpId="0"/>
      <p:bldP spid="38" grpId="0"/>
      <p:bldP spid="39" grpId="0"/>
      <p:bldP spid="4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1F158-1CF4-4F97-BE47-B192234157D6}"/>
              </a:ext>
            </a:extLst>
          </p:cNvPr>
          <p:cNvSpPr>
            <a:spLocks noGrp="1"/>
          </p:cNvSpPr>
          <p:nvPr>
            <p:ph type="title"/>
          </p:nvPr>
        </p:nvSpPr>
        <p:spPr>
          <a:xfrm>
            <a:off x="600059" y="466301"/>
            <a:ext cx="11239464" cy="492443"/>
          </a:xfrm>
        </p:spPr>
        <p:txBody>
          <a:bodyPr/>
          <a:lstStyle/>
          <a:p>
            <a:r>
              <a:rPr lang="en-US" sz="3200" dirty="0"/>
              <a:t>Migrating databases using Azure Database Migration Services</a:t>
            </a:r>
          </a:p>
        </p:txBody>
      </p:sp>
      <p:sp>
        <p:nvSpPr>
          <p:cNvPr id="4" name="Rectangle 3">
            <a:extLst>
              <a:ext uri="{FF2B5EF4-FFF2-40B4-BE49-F238E27FC236}">
                <a16:creationId xmlns:a16="http://schemas.microsoft.com/office/drawing/2014/main" id="{D6F89E1F-D365-460F-AAB5-AD503E5760BD}"/>
              </a:ext>
            </a:extLst>
          </p:cNvPr>
          <p:cNvSpPr/>
          <p:nvPr/>
        </p:nvSpPr>
        <p:spPr>
          <a:xfrm>
            <a:off x="182848" y="6250735"/>
            <a:ext cx="11604625" cy="341632"/>
          </a:xfrm>
          <a:prstGeom prst="rect">
            <a:avLst/>
          </a:prstGeom>
        </p:spPr>
        <p:txBody>
          <a:bodyPr wrap="square">
            <a:spAutoFit/>
          </a:bodyPr>
          <a:lstStyle/>
          <a:p>
            <a:pPr marL="0" marR="0" lvl="0" indent="0" algn="ctr" defTabSz="914367" rtl="0" eaLnBrk="1" fontAlgn="auto" latinLnBrk="0" hangingPunct="1">
              <a:lnSpc>
                <a:spcPct val="90000"/>
              </a:lnSpc>
              <a:spcBef>
                <a:spcPct val="20000"/>
              </a:spcBef>
              <a:spcAft>
                <a:spcPts val="600"/>
              </a:spcAft>
              <a:buClrTx/>
              <a:buSzPct val="90000"/>
              <a:buFontTx/>
              <a:buNone/>
              <a:tabLst/>
              <a:defRPr/>
            </a:pPr>
            <a:r>
              <a:rPr kumimoji="0" lang="en-US" sz="1800" b="0" i="0" u="none" strike="noStrike" kern="1200" cap="none" spc="0" normalizeH="0" baseline="0" noProof="0">
                <a:ln>
                  <a:noFill/>
                </a:ln>
                <a:solidFill>
                  <a:srgbClr val="0070C0"/>
                </a:solidFill>
                <a:effectLst/>
                <a:uLnTx/>
                <a:uFillTx/>
                <a:latin typeface="+mj-lt"/>
                <a:ea typeface="+mn-ea"/>
                <a:cs typeface="Segoe UI Semibold" panose="020B0702040204020203" pitchFamily="34" charset="0"/>
              </a:rPr>
              <a:t>Seamless, end to end solution</a:t>
            </a:r>
            <a:r>
              <a:rPr kumimoji="0" lang="en-US" sz="1800" b="0" i="0" u="none" strike="noStrike" kern="1200" cap="none" spc="0" normalizeH="0" baseline="0" noProof="0">
                <a:ln>
                  <a:noFill/>
                </a:ln>
                <a:effectLst/>
                <a:uLnTx/>
                <a:uFillTx/>
                <a:latin typeface="+mj-lt"/>
                <a:ea typeface="+mn-ea"/>
                <a:cs typeface="Segoe UI Semibold" panose="020B0702040204020203" pitchFamily="34" charset="0"/>
              </a:rPr>
              <a:t> | </a:t>
            </a:r>
            <a:r>
              <a:rPr kumimoji="0" lang="en-US" sz="1800" b="0" i="0" u="none" strike="noStrike" kern="1200" cap="none" spc="0" normalizeH="0" baseline="0" noProof="0">
                <a:ln>
                  <a:noFill/>
                </a:ln>
                <a:solidFill>
                  <a:srgbClr val="0070C0"/>
                </a:solidFill>
                <a:effectLst/>
                <a:uLnTx/>
                <a:uFillTx/>
                <a:latin typeface="+mj-lt"/>
                <a:ea typeface="+mn-ea"/>
                <a:cs typeface="Segoe UI Semibold" panose="020B0702040204020203" pitchFamily="34" charset="0"/>
              </a:rPr>
              <a:t>Near-zero downtime </a:t>
            </a:r>
            <a:r>
              <a:rPr kumimoji="0" lang="en-US" sz="1800" b="0" i="0" u="none" strike="noStrike" kern="1200" cap="none" spc="0" normalizeH="0" baseline="0" noProof="0">
                <a:ln>
                  <a:noFill/>
                </a:ln>
                <a:effectLst/>
                <a:uLnTx/>
                <a:uFillTx/>
                <a:latin typeface="+mj-lt"/>
                <a:ea typeface="+mn-ea"/>
                <a:cs typeface="Segoe UI Semibold" panose="020B0702040204020203" pitchFamily="34" charset="0"/>
              </a:rPr>
              <a:t>| </a:t>
            </a:r>
            <a:r>
              <a:rPr kumimoji="0" lang="en-US" sz="1800" b="0" i="0" u="none" strike="noStrike" kern="1200" cap="none" spc="0" normalizeH="0" baseline="0" noProof="0">
                <a:ln>
                  <a:noFill/>
                </a:ln>
                <a:solidFill>
                  <a:srgbClr val="0070C0"/>
                </a:solidFill>
                <a:effectLst/>
                <a:uLnTx/>
                <a:uFillTx/>
                <a:latin typeface="+mj-lt"/>
                <a:ea typeface="+mn-ea"/>
                <a:cs typeface="Segoe UI Semibold" panose="020B0702040204020203" pitchFamily="34" charset="0"/>
              </a:rPr>
              <a:t>Resilient </a:t>
            </a:r>
            <a:r>
              <a:rPr kumimoji="0" lang="en-US" sz="1800" b="0" i="0" u="none" strike="noStrike" kern="1200" cap="none" spc="0" normalizeH="0" baseline="0" noProof="0">
                <a:ln>
                  <a:noFill/>
                </a:ln>
                <a:effectLst/>
                <a:uLnTx/>
                <a:uFillTx/>
                <a:latin typeface="+mj-lt"/>
                <a:ea typeface="+mn-ea"/>
                <a:cs typeface="Segoe UI Semibold" panose="020B0702040204020203" pitchFamily="34" charset="0"/>
              </a:rPr>
              <a:t>| </a:t>
            </a:r>
            <a:r>
              <a:rPr kumimoji="0" lang="en-US" sz="1800" b="0" i="0" u="none" strike="noStrike" kern="1200" cap="none" spc="0" normalizeH="0" baseline="0" noProof="0">
                <a:ln>
                  <a:noFill/>
                </a:ln>
                <a:solidFill>
                  <a:srgbClr val="0070C0"/>
                </a:solidFill>
                <a:effectLst/>
                <a:uLnTx/>
                <a:uFillTx/>
                <a:latin typeface="+mj-lt"/>
                <a:ea typeface="+mn-ea"/>
                <a:cs typeface="Segoe UI Semibold" panose="020B0702040204020203" pitchFamily="34" charset="0"/>
              </a:rPr>
              <a:t>Migrate at-scale from multiple sources</a:t>
            </a:r>
          </a:p>
        </p:txBody>
      </p:sp>
      <p:sp>
        <p:nvSpPr>
          <p:cNvPr id="5" name="TextBox 4">
            <a:extLst>
              <a:ext uri="{FF2B5EF4-FFF2-40B4-BE49-F238E27FC236}">
                <a16:creationId xmlns:a16="http://schemas.microsoft.com/office/drawing/2014/main" id="{39FD5194-BE92-4B69-868A-96E1CEC172B9}"/>
              </a:ext>
            </a:extLst>
          </p:cNvPr>
          <p:cNvSpPr txBox="1"/>
          <p:nvPr/>
        </p:nvSpPr>
        <p:spPr>
          <a:xfrm>
            <a:off x="2003668" y="2391871"/>
            <a:ext cx="1342888" cy="242867"/>
          </a:xfrm>
          <a:prstGeom prst="rect">
            <a:avLst/>
          </a:prstGeom>
        </p:spPr>
        <p:txBody>
          <a:bodyPr wrap="square" lIns="89642" tIns="44821" rIns="89642" bIns="44821" rtlCol="0">
            <a:spAutoFit/>
          </a:bodyPr>
          <a:lstStyle>
            <a:defPPr>
              <a:defRPr lang="en-US"/>
            </a:defPPr>
            <a:lvl1pPr algn="ctr">
              <a:lnSpc>
                <a:spcPct val="90000"/>
              </a:lnSpc>
              <a:spcAft>
                <a:spcPts val="600"/>
              </a:spcAft>
              <a:defRPr sz="1200">
                <a:solidFill>
                  <a:schemeClr val="tx2"/>
                </a:solidFill>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i="0" u="none" strike="noStrike" kern="1200" cap="none" spc="0" normalizeH="0" baseline="0" noProof="0">
                <a:ln>
                  <a:noFill/>
                </a:ln>
                <a:solidFill>
                  <a:schemeClr val="tx1"/>
                </a:solidFill>
                <a:effectLst/>
                <a:uLnTx/>
                <a:uFillTx/>
                <a:latin typeface="+mj-lt"/>
                <a:ea typeface="+mn-ea"/>
                <a:cs typeface="+mn-cs"/>
              </a:rPr>
              <a:t>On-premises</a:t>
            </a:r>
          </a:p>
        </p:txBody>
      </p:sp>
      <p:sp>
        <p:nvSpPr>
          <p:cNvPr id="6" name="TextBox 5">
            <a:extLst>
              <a:ext uri="{FF2B5EF4-FFF2-40B4-BE49-F238E27FC236}">
                <a16:creationId xmlns:a16="http://schemas.microsoft.com/office/drawing/2014/main" id="{EE928612-DD18-4670-AADD-13D0E9DD5A16}"/>
              </a:ext>
            </a:extLst>
          </p:cNvPr>
          <p:cNvSpPr txBox="1"/>
          <p:nvPr/>
        </p:nvSpPr>
        <p:spPr>
          <a:xfrm>
            <a:off x="1434572" y="3578042"/>
            <a:ext cx="1759008" cy="248894"/>
          </a:xfrm>
          <a:prstGeom prst="rect">
            <a:avLst/>
          </a:prstGeom>
        </p:spPr>
        <p:txBody>
          <a:bodyPr wrap="square" lIns="89642" tIns="44821" rIns="89642" bIns="44821" rtlCol="0">
            <a:spAutoFit/>
          </a:bodyPr>
          <a:lstStyle>
            <a:defPPr>
              <a:defRPr lang="en-US"/>
            </a:defPPr>
            <a:lvl1pPr algn="ctr">
              <a:lnSpc>
                <a:spcPct val="90000"/>
              </a:lnSpc>
              <a:spcAft>
                <a:spcPts val="600"/>
              </a:spcAft>
              <a:defRPr sz="1200">
                <a:solidFill>
                  <a:schemeClr val="tx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srgbClr val="1A1A1A"/>
                </a:solidFill>
                <a:effectLst/>
                <a:uLnTx/>
                <a:uFillTx/>
                <a:latin typeface="Segoe UI"/>
                <a:ea typeface="+mn-ea"/>
                <a:cs typeface="+mn-cs"/>
              </a:rPr>
              <a:t>SQL Server  2005 - 2017</a:t>
            </a:r>
          </a:p>
        </p:txBody>
      </p:sp>
      <p:sp>
        <p:nvSpPr>
          <p:cNvPr id="7" name="TextBox 6">
            <a:extLst>
              <a:ext uri="{FF2B5EF4-FFF2-40B4-BE49-F238E27FC236}">
                <a16:creationId xmlns:a16="http://schemas.microsoft.com/office/drawing/2014/main" id="{D3146D56-8B67-4014-9293-69F077B50779}"/>
              </a:ext>
            </a:extLst>
          </p:cNvPr>
          <p:cNvSpPr txBox="1"/>
          <p:nvPr/>
        </p:nvSpPr>
        <p:spPr>
          <a:xfrm>
            <a:off x="4659883" y="4453756"/>
            <a:ext cx="1592747" cy="555260"/>
          </a:xfrm>
          <a:prstGeom prst="rect">
            <a:avLst/>
          </a:prstGeom>
        </p:spPr>
        <p:txBody>
          <a:bodyPr wrap="square" lIns="89642" tIns="44821" rIns="89642" bIns="44821" rtlCol="0">
            <a:spAutoFit/>
          </a:bodyPr>
          <a:lstStyle>
            <a:defPPr>
              <a:defRPr lang="en-US"/>
            </a:defPPr>
            <a:lvl1pPr marR="0" lvl="0" indent="0" algn="ctr" fontAlgn="auto">
              <a:lnSpc>
                <a:spcPct val="90000"/>
              </a:lnSpc>
              <a:spcBef>
                <a:spcPts val="0"/>
              </a:spcBef>
              <a:spcAft>
                <a:spcPts val="588"/>
              </a:spcAft>
              <a:buClrTx/>
              <a:buSzTx/>
              <a:buFontTx/>
              <a:buNone/>
              <a:tabLst/>
              <a:defRPr kumimoji="0" sz="1100" b="0" i="0" u="none" strike="noStrike" cap="none" spc="0" normalizeH="0" baseline="0">
                <a:ln>
                  <a:noFill/>
                </a:ln>
                <a:solidFill>
                  <a:srgbClr val="1A1A1A"/>
                </a:solidFill>
                <a:effectLst/>
                <a:uLnTx/>
                <a:uFillTx/>
                <a:latin typeface="Segoe UI"/>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Assessment</a:t>
            </a:r>
          </a:p>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SSMA &amp; DMA</a:t>
            </a:r>
          </a:p>
        </p:txBody>
      </p:sp>
      <p:sp>
        <p:nvSpPr>
          <p:cNvPr id="8" name="Freeform 146">
            <a:extLst>
              <a:ext uri="{FF2B5EF4-FFF2-40B4-BE49-F238E27FC236}">
                <a16:creationId xmlns:a16="http://schemas.microsoft.com/office/drawing/2014/main" id="{22C0CA74-B5E9-4C2E-9D7B-2E93B0C9A09A}"/>
              </a:ext>
            </a:extLst>
          </p:cNvPr>
          <p:cNvSpPr>
            <a:spLocks noChangeAspect="1"/>
          </p:cNvSpPr>
          <p:nvPr/>
        </p:nvSpPr>
        <p:spPr bwMode="auto">
          <a:xfrm>
            <a:off x="10073553" y="1651526"/>
            <a:ext cx="1689668" cy="107008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381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9" name="Connector: Elbow 8">
            <a:extLst>
              <a:ext uri="{FF2B5EF4-FFF2-40B4-BE49-F238E27FC236}">
                <a16:creationId xmlns:a16="http://schemas.microsoft.com/office/drawing/2014/main" id="{A52BC914-8ED5-4B8F-BD3B-40750E241FD1}"/>
              </a:ext>
            </a:extLst>
          </p:cNvPr>
          <p:cNvCxnSpPr>
            <a:cxnSpLocks/>
          </p:cNvCxnSpPr>
          <p:nvPr/>
        </p:nvCxnSpPr>
        <p:spPr>
          <a:xfrm rot="10800000" flipH="1" flipV="1">
            <a:off x="10739796" y="3214058"/>
            <a:ext cx="45664" cy="2074974"/>
          </a:xfrm>
          <a:prstGeom prst="bentConnector5">
            <a:avLst>
              <a:gd name="adj1" fmla="val -500613"/>
              <a:gd name="adj2" fmla="val 50809"/>
              <a:gd name="adj3" fmla="val -497955"/>
            </a:avLst>
          </a:prstGeom>
          <a:ln w="12700">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9C2C17-67E9-4132-B3D2-31D39BEF2EBE}"/>
              </a:ext>
            </a:extLst>
          </p:cNvPr>
          <p:cNvSpPr txBox="1"/>
          <p:nvPr/>
        </p:nvSpPr>
        <p:spPr>
          <a:xfrm>
            <a:off x="7456906" y="4484935"/>
            <a:ext cx="1594341" cy="478316"/>
          </a:xfrm>
          <a:prstGeom prst="rect">
            <a:avLst/>
          </a:prstGeom>
        </p:spPr>
        <p:txBody>
          <a:bodyPr wrap="square" lIns="89642" tIns="44821" rIns="89642" bIns="44821"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100">
                <a:latin typeface="Segoe UI"/>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Azure Database Migration Service</a:t>
            </a:r>
          </a:p>
        </p:txBody>
      </p:sp>
      <p:grpSp>
        <p:nvGrpSpPr>
          <p:cNvPr id="11" name="Group 10">
            <a:extLst>
              <a:ext uri="{FF2B5EF4-FFF2-40B4-BE49-F238E27FC236}">
                <a16:creationId xmlns:a16="http://schemas.microsoft.com/office/drawing/2014/main" id="{CAC83E68-3D5E-4616-9B1C-B6CC6E3BA892}"/>
              </a:ext>
            </a:extLst>
          </p:cNvPr>
          <p:cNvGrpSpPr/>
          <p:nvPr/>
        </p:nvGrpSpPr>
        <p:grpSpPr>
          <a:xfrm>
            <a:off x="10835202" y="5058652"/>
            <a:ext cx="455009" cy="392184"/>
            <a:chOff x="8376458" y="5925518"/>
            <a:chExt cx="1045926" cy="901512"/>
          </a:xfrm>
        </p:grpSpPr>
        <p:sp>
          <p:nvSpPr>
            <p:cNvPr id="12" name="Star: 4 Points 8">
              <a:extLst>
                <a:ext uri="{FF2B5EF4-FFF2-40B4-BE49-F238E27FC236}">
                  <a16:creationId xmlns:a16="http://schemas.microsoft.com/office/drawing/2014/main" id="{B38A04C1-2D54-4188-A38A-A8442CC88AF4}"/>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Star: 4 Points 8">
              <a:extLst>
                <a:ext uri="{FF2B5EF4-FFF2-40B4-BE49-F238E27FC236}">
                  <a16:creationId xmlns:a16="http://schemas.microsoft.com/office/drawing/2014/main" id="{D75E599D-2DE2-4DEC-974C-189C59BF7CFA}"/>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6BAC1D99-B754-4FBD-8CAE-A252A8D28E28}"/>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9">
              <a:extLst>
                <a:ext uri="{FF2B5EF4-FFF2-40B4-BE49-F238E27FC236}">
                  <a16:creationId xmlns:a16="http://schemas.microsoft.com/office/drawing/2014/main" id="{A42A9706-142A-4654-9B11-5212714765D8}"/>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 name="Straight Arrow Connector 15">
            <a:extLst>
              <a:ext uri="{FF2B5EF4-FFF2-40B4-BE49-F238E27FC236}">
                <a16:creationId xmlns:a16="http://schemas.microsoft.com/office/drawing/2014/main" id="{142E0138-671B-44CD-B98A-68C9A53E620E}"/>
              </a:ext>
            </a:extLst>
          </p:cNvPr>
          <p:cNvCxnSpPr/>
          <p:nvPr/>
        </p:nvCxnSpPr>
        <p:spPr>
          <a:xfrm flipV="1">
            <a:off x="10500919" y="3908730"/>
            <a:ext cx="231346"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D2F6B33C-AEA3-46D6-BEF9-F571FEA866DB}"/>
              </a:ext>
            </a:extLst>
          </p:cNvPr>
          <p:cNvPicPr>
            <a:picLocks noChangeAspect="1"/>
          </p:cNvPicPr>
          <p:nvPr/>
        </p:nvPicPr>
        <p:blipFill>
          <a:blip r:embed="rId2" cstate="screen">
            <a:biLevel thresh="25000"/>
            <a:extLst>
              <a:ext uri="{28A0092B-C50C-407E-A947-70E740481C1C}">
                <a14:useLocalDpi xmlns:a14="http://schemas.microsoft.com/office/drawing/2010/main"/>
              </a:ext>
            </a:extLst>
          </a:blip>
          <a:stretch>
            <a:fillRect/>
          </a:stretch>
        </p:blipFill>
        <p:spPr>
          <a:xfrm>
            <a:off x="10088075" y="1943366"/>
            <a:ext cx="1578163" cy="835118"/>
          </a:xfrm>
          <a:prstGeom prst="rect">
            <a:avLst/>
          </a:prstGeom>
        </p:spPr>
      </p:pic>
      <p:pic>
        <p:nvPicPr>
          <p:cNvPr id="18" name="Picture 2" descr="Image result for mongodb logo">
            <a:extLst>
              <a:ext uri="{FF2B5EF4-FFF2-40B4-BE49-F238E27FC236}">
                <a16:creationId xmlns:a16="http://schemas.microsoft.com/office/drawing/2014/main" id="{EAC9B38D-D440-4315-A96A-779FC71906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5948" y="5531667"/>
            <a:ext cx="1136492" cy="2963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CA20250-00CF-4816-9084-7A798D42E891}"/>
              </a:ext>
            </a:extLst>
          </p:cNvPr>
          <p:cNvPicPr>
            <a:picLocks noChangeAspect="1"/>
          </p:cNvPicPr>
          <p:nvPr/>
        </p:nvPicPr>
        <p:blipFill>
          <a:blip r:embed="rId4"/>
          <a:stretch>
            <a:fillRect/>
          </a:stretch>
        </p:blipFill>
        <p:spPr>
          <a:xfrm>
            <a:off x="2005347" y="4791783"/>
            <a:ext cx="623554" cy="693286"/>
          </a:xfrm>
          <a:prstGeom prst="rect">
            <a:avLst/>
          </a:prstGeom>
          <a:solidFill>
            <a:schemeClr val="bg1"/>
          </a:solidFill>
        </p:spPr>
      </p:pic>
      <p:pic>
        <p:nvPicPr>
          <p:cNvPr id="20" name="Picture 6" descr="Image result for mysql logo transparent">
            <a:extLst>
              <a:ext uri="{FF2B5EF4-FFF2-40B4-BE49-F238E27FC236}">
                <a16:creationId xmlns:a16="http://schemas.microsoft.com/office/drawing/2014/main" id="{923F2F14-9E78-4BC7-85A2-7276FE3F30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1218" y="4419489"/>
            <a:ext cx="698577" cy="36195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E30F2663-8A1E-40DB-969D-10F348601113}"/>
              </a:ext>
            </a:extLst>
          </p:cNvPr>
          <p:cNvCxnSpPr/>
          <p:nvPr/>
        </p:nvCxnSpPr>
        <p:spPr>
          <a:xfrm flipV="1">
            <a:off x="10508735" y="4618095"/>
            <a:ext cx="231346"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EC3CE6-BDD4-4499-9FE8-777933CB8BD5}"/>
              </a:ext>
            </a:extLst>
          </p:cNvPr>
          <p:cNvCxnSpPr/>
          <p:nvPr/>
        </p:nvCxnSpPr>
        <p:spPr>
          <a:xfrm>
            <a:off x="3092575" y="3241195"/>
            <a:ext cx="1397" cy="2462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6FA8442-B1A5-4036-9075-E3DC12A170F7}"/>
              </a:ext>
            </a:extLst>
          </p:cNvPr>
          <p:cNvCxnSpPr>
            <a:cxnSpLocks/>
          </p:cNvCxnSpPr>
          <p:nvPr/>
        </p:nvCxnSpPr>
        <p:spPr>
          <a:xfrm flipH="1">
            <a:off x="2685039" y="3241195"/>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A1FC60B-2391-4029-B6E1-8689A302E887}"/>
              </a:ext>
            </a:extLst>
          </p:cNvPr>
          <p:cNvCxnSpPr>
            <a:cxnSpLocks/>
          </p:cNvCxnSpPr>
          <p:nvPr/>
        </p:nvCxnSpPr>
        <p:spPr>
          <a:xfrm flipH="1">
            <a:off x="2690053" y="4583476"/>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0AF2852-68CA-45CF-9A58-E4D43311EB0F}"/>
              </a:ext>
            </a:extLst>
          </p:cNvPr>
          <p:cNvCxnSpPr>
            <a:cxnSpLocks/>
          </p:cNvCxnSpPr>
          <p:nvPr/>
        </p:nvCxnSpPr>
        <p:spPr>
          <a:xfrm flipH="1">
            <a:off x="2695181" y="5057640"/>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6A602C5-DDBD-44C5-8234-1A6AB55DA43A}"/>
              </a:ext>
            </a:extLst>
          </p:cNvPr>
          <p:cNvCxnSpPr>
            <a:cxnSpLocks/>
          </p:cNvCxnSpPr>
          <p:nvPr/>
        </p:nvCxnSpPr>
        <p:spPr>
          <a:xfrm flipH="1">
            <a:off x="2620065" y="5699471"/>
            <a:ext cx="458316" cy="10558"/>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C5DD87D-F4D6-4F0F-9044-C8936D5080D7}"/>
              </a:ext>
            </a:extLst>
          </p:cNvPr>
          <p:cNvGrpSpPr/>
          <p:nvPr/>
        </p:nvGrpSpPr>
        <p:grpSpPr>
          <a:xfrm>
            <a:off x="10889203" y="4394138"/>
            <a:ext cx="336348" cy="447913"/>
            <a:chOff x="10766787" y="4426796"/>
            <a:chExt cx="336348" cy="447913"/>
          </a:xfrm>
        </p:grpSpPr>
        <p:sp>
          <p:nvSpPr>
            <p:cNvPr id="106" name="Cylinder 105">
              <a:extLst>
                <a:ext uri="{FF2B5EF4-FFF2-40B4-BE49-F238E27FC236}">
                  <a16:creationId xmlns:a16="http://schemas.microsoft.com/office/drawing/2014/main" id="{71202D9D-72AE-42B9-96D6-F7073E6065D0}"/>
                </a:ext>
              </a:extLst>
            </p:cNvPr>
            <p:cNvSpPr/>
            <p:nvPr/>
          </p:nvSpPr>
          <p:spPr bwMode="auto">
            <a:xfrm>
              <a:off x="10766787" y="4426796"/>
              <a:ext cx="336348" cy="447913"/>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1363A216-ACCE-41DB-8DEB-5C83F2A40EA3}"/>
                </a:ext>
              </a:extLst>
            </p:cNvPr>
            <p:cNvGrpSpPr/>
            <p:nvPr/>
          </p:nvGrpSpPr>
          <p:grpSpPr>
            <a:xfrm>
              <a:off x="10813165" y="4599738"/>
              <a:ext cx="223929" cy="231984"/>
              <a:chOff x="10970759" y="2371811"/>
              <a:chExt cx="661987" cy="685800"/>
            </a:xfrm>
            <a:solidFill>
              <a:schemeClr val="tx1"/>
            </a:solidFill>
          </p:grpSpPr>
          <p:sp>
            <p:nvSpPr>
              <p:cNvPr id="52" name="Freeform 235">
                <a:extLst>
                  <a:ext uri="{FF2B5EF4-FFF2-40B4-BE49-F238E27FC236}">
                    <a16:creationId xmlns:a16="http://schemas.microsoft.com/office/drawing/2014/main" id="{A824C482-8B04-45ED-ACB2-321D748D35BF}"/>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w="3175">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236">
                <a:extLst>
                  <a:ext uri="{FF2B5EF4-FFF2-40B4-BE49-F238E27FC236}">
                    <a16:creationId xmlns:a16="http://schemas.microsoft.com/office/drawing/2014/main" id="{E32C6B1E-05DF-41E1-838F-050350149460}"/>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w="3175">
                <a:noFill/>
              </a:ln>
              <a:extLst/>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4" name="TextBox 63">
            <a:extLst>
              <a:ext uri="{FF2B5EF4-FFF2-40B4-BE49-F238E27FC236}">
                <a16:creationId xmlns:a16="http://schemas.microsoft.com/office/drawing/2014/main" id="{198DFD80-8EFF-46E4-940D-071F87AFAD92}"/>
              </a:ext>
            </a:extLst>
          </p:cNvPr>
          <p:cNvSpPr txBox="1"/>
          <p:nvPr/>
        </p:nvSpPr>
        <p:spPr>
          <a:xfrm>
            <a:off x="10427058" y="5488749"/>
            <a:ext cx="1238432"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Cosmos DB</a:t>
            </a:r>
          </a:p>
        </p:txBody>
      </p:sp>
      <p:pic>
        <p:nvPicPr>
          <p:cNvPr id="66" name="Picture 14" descr="Image result for Oracle">
            <a:extLst>
              <a:ext uri="{FF2B5EF4-FFF2-40B4-BE49-F238E27FC236}">
                <a16:creationId xmlns:a16="http://schemas.microsoft.com/office/drawing/2014/main" id="{24B60EFE-7F05-469C-AF55-FFA6BA4BAE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1684" y="4078329"/>
            <a:ext cx="330454" cy="46943"/>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22C17A2B-47DF-41EF-BAB4-158DA4C36A8E}"/>
              </a:ext>
            </a:extLst>
          </p:cNvPr>
          <p:cNvCxnSpPr>
            <a:cxnSpLocks/>
          </p:cNvCxnSpPr>
          <p:nvPr/>
        </p:nvCxnSpPr>
        <p:spPr>
          <a:xfrm flipH="1">
            <a:off x="2695181" y="3991368"/>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DA984F8-50D7-4432-9780-C6FCB902383E}"/>
              </a:ext>
            </a:extLst>
          </p:cNvPr>
          <p:cNvCxnSpPr/>
          <p:nvPr/>
        </p:nvCxnSpPr>
        <p:spPr>
          <a:xfrm>
            <a:off x="3606412" y="3943597"/>
            <a:ext cx="1094510"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08FD6B2-4B11-4B8F-97F3-06CE765E120F}"/>
              </a:ext>
            </a:extLst>
          </p:cNvPr>
          <p:cNvCxnSpPr/>
          <p:nvPr/>
        </p:nvCxnSpPr>
        <p:spPr>
          <a:xfrm>
            <a:off x="9078952" y="3943596"/>
            <a:ext cx="1094510"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4124CD2-98E5-49C5-AF90-7C01279C66C8}"/>
              </a:ext>
            </a:extLst>
          </p:cNvPr>
          <p:cNvCxnSpPr/>
          <p:nvPr/>
        </p:nvCxnSpPr>
        <p:spPr>
          <a:xfrm>
            <a:off x="6294197" y="3943597"/>
            <a:ext cx="1094510"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EAC801CE-D16C-450F-A149-5B0CBFD816EE}"/>
              </a:ext>
            </a:extLst>
          </p:cNvPr>
          <p:cNvGrpSpPr/>
          <p:nvPr/>
        </p:nvGrpSpPr>
        <p:grpSpPr>
          <a:xfrm>
            <a:off x="5051938" y="3611086"/>
            <a:ext cx="820035" cy="461225"/>
            <a:chOff x="4479671" y="3643744"/>
            <a:chExt cx="820035" cy="461225"/>
          </a:xfrm>
        </p:grpSpPr>
        <p:sp>
          <p:nvSpPr>
            <p:cNvPr id="43" name="Freeform 5">
              <a:extLst>
                <a:ext uri="{FF2B5EF4-FFF2-40B4-BE49-F238E27FC236}">
                  <a16:creationId xmlns:a16="http://schemas.microsoft.com/office/drawing/2014/main" id="{85DF6B09-6A51-4ACB-A6BE-7B0B0BC63A47}"/>
                </a:ext>
              </a:extLst>
            </p:cNvPr>
            <p:cNvSpPr>
              <a:spLocks/>
            </p:cNvSpPr>
            <p:nvPr/>
          </p:nvSpPr>
          <p:spPr bwMode="auto">
            <a:xfrm rot="18957309">
              <a:off x="4891431" y="3658889"/>
              <a:ext cx="408275" cy="408275"/>
            </a:xfrm>
            <a:custGeom>
              <a:avLst/>
              <a:gdLst>
                <a:gd name="T0" fmla="*/ 3 w 373"/>
                <a:gd name="T1" fmla="*/ 314 h 374"/>
                <a:gd name="T2" fmla="*/ 3 w 373"/>
                <a:gd name="T3" fmla="*/ 314 h 374"/>
                <a:gd name="T4" fmla="*/ 0 w 373"/>
                <a:gd name="T5" fmla="*/ 331 h 374"/>
                <a:gd name="T6" fmla="*/ 4 w 373"/>
                <a:gd name="T7" fmla="*/ 347 h 374"/>
                <a:gd name="T8" fmla="*/ 13 w 373"/>
                <a:gd name="T9" fmla="*/ 361 h 374"/>
                <a:gd name="T10" fmla="*/ 27 w 373"/>
                <a:gd name="T11" fmla="*/ 370 h 374"/>
                <a:gd name="T12" fmla="*/ 43 w 373"/>
                <a:gd name="T13" fmla="*/ 374 h 374"/>
                <a:gd name="T14" fmla="*/ 60 w 373"/>
                <a:gd name="T15" fmla="*/ 370 h 374"/>
                <a:gd name="T16" fmla="*/ 74 w 373"/>
                <a:gd name="T17" fmla="*/ 361 h 374"/>
                <a:gd name="T18" fmla="*/ 252 w 373"/>
                <a:gd name="T19" fmla="*/ 183 h 374"/>
                <a:gd name="T20" fmla="*/ 266 w 373"/>
                <a:gd name="T21" fmla="*/ 186 h 374"/>
                <a:gd name="T22" fmla="*/ 280 w 373"/>
                <a:gd name="T23" fmla="*/ 187 h 374"/>
                <a:gd name="T24" fmla="*/ 317 w 373"/>
                <a:gd name="T25" fmla="*/ 180 h 374"/>
                <a:gd name="T26" fmla="*/ 346 w 373"/>
                <a:gd name="T27" fmla="*/ 160 h 374"/>
                <a:gd name="T28" fmla="*/ 366 w 373"/>
                <a:gd name="T29" fmla="*/ 130 h 374"/>
                <a:gd name="T30" fmla="*/ 373 w 373"/>
                <a:gd name="T31" fmla="*/ 94 h 374"/>
                <a:gd name="T32" fmla="*/ 368 w 373"/>
                <a:gd name="T33" fmla="*/ 64 h 374"/>
                <a:gd name="T34" fmla="*/ 293 w 373"/>
                <a:gd name="T35" fmla="*/ 139 h 374"/>
                <a:gd name="T36" fmla="*/ 235 w 373"/>
                <a:gd name="T37" fmla="*/ 80 h 374"/>
                <a:gd name="T38" fmla="*/ 310 w 373"/>
                <a:gd name="T39" fmla="*/ 5 h 374"/>
                <a:gd name="T40" fmla="*/ 280 w 373"/>
                <a:gd name="T41" fmla="*/ 0 h 374"/>
                <a:gd name="T42" fmla="*/ 244 w 373"/>
                <a:gd name="T43" fmla="*/ 8 h 374"/>
                <a:gd name="T44" fmla="*/ 214 w 373"/>
                <a:gd name="T45" fmla="*/ 28 h 374"/>
                <a:gd name="T46" fmla="*/ 194 w 373"/>
                <a:gd name="T47" fmla="*/ 57 h 374"/>
                <a:gd name="T48" fmla="*/ 187 w 373"/>
                <a:gd name="T49" fmla="*/ 94 h 374"/>
                <a:gd name="T50" fmla="*/ 188 w 373"/>
                <a:gd name="T51" fmla="*/ 108 h 374"/>
                <a:gd name="T52" fmla="*/ 191 w 373"/>
                <a:gd name="T53" fmla="*/ 122 h 374"/>
                <a:gd name="T54" fmla="*/ 13 w 373"/>
                <a:gd name="T55" fmla="*/ 300 h 374"/>
                <a:gd name="T56" fmla="*/ 3 w 373"/>
                <a:gd name="T57" fmla="*/ 31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3" h="374">
                  <a:moveTo>
                    <a:pt x="3" y="314"/>
                  </a:moveTo>
                  <a:lnTo>
                    <a:pt x="3" y="314"/>
                  </a:lnTo>
                  <a:cubicBezTo>
                    <a:pt x="1" y="319"/>
                    <a:pt x="0" y="325"/>
                    <a:pt x="0" y="331"/>
                  </a:cubicBezTo>
                  <a:cubicBezTo>
                    <a:pt x="0" y="337"/>
                    <a:pt x="1" y="342"/>
                    <a:pt x="4" y="347"/>
                  </a:cubicBezTo>
                  <a:cubicBezTo>
                    <a:pt x="6" y="353"/>
                    <a:pt x="9" y="357"/>
                    <a:pt x="13" y="361"/>
                  </a:cubicBezTo>
                  <a:cubicBezTo>
                    <a:pt x="17" y="365"/>
                    <a:pt x="21" y="368"/>
                    <a:pt x="27" y="370"/>
                  </a:cubicBezTo>
                  <a:cubicBezTo>
                    <a:pt x="32" y="373"/>
                    <a:pt x="37" y="374"/>
                    <a:pt x="43" y="374"/>
                  </a:cubicBezTo>
                  <a:cubicBezTo>
                    <a:pt x="49" y="374"/>
                    <a:pt x="55" y="373"/>
                    <a:pt x="60" y="370"/>
                  </a:cubicBezTo>
                  <a:cubicBezTo>
                    <a:pt x="65" y="368"/>
                    <a:pt x="70" y="365"/>
                    <a:pt x="74" y="361"/>
                  </a:cubicBezTo>
                  <a:lnTo>
                    <a:pt x="252" y="183"/>
                  </a:lnTo>
                  <a:cubicBezTo>
                    <a:pt x="257" y="184"/>
                    <a:pt x="261" y="185"/>
                    <a:pt x="266" y="186"/>
                  </a:cubicBezTo>
                  <a:cubicBezTo>
                    <a:pt x="271" y="187"/>
                    <a:pt x="275" y="187"/>
                    <a:pt x="280" y="187"/>
                  </a:cubicBezTo>
                  <a:cubicBezTo>
                    <a:pt x="293" y="187"/>
                    <a:pt x="305" y="185"/>
                    <a:pt x="317" y="180"/>
                  </a:cubicBezTo>
                  <a:cubicBezTo>
                    <a:pt x="328" y="175"/>
                    <a:pt x="338" y="168"/>
                    <a:pt x="346" y="160"/>
                  </a:cubicBezTo>
                  <a:cubicBezTo>
                    <a:pt x="354" y="151"/>
                    <a:pt x="361" y="142"/>
                    <a:pt x="366" y="130"/>
                  </a:cubicBezTo>
                  <a:cubicBezTo>
                    <a:pt x="371" y="119"/>
                    <a:pt x="373" y="107"/>
                    <a:pt x="373" y="94"/>
                  </a:cubicBezTo>
                  <a:cubicBezTo>
                    <a:pt x="373" y="84"/>
                    <a:pt x="372" y="74"/>
                    <a:pt x="368" y="64"/>
                  </a:cubicBezTo>
                  <a:lnTo>
                    <a:pt x="293" y="139"/>
                  </a:lnTo>
                  <a:lnTo>
                    <a:pt x="235" y="80"/>
                  </a:lnTo>
                  <a:lnTo>
                    <a:pt x="310" y="5"/>
                  </a:lnTo>
                  <a:cubicBezTo>
                    <a:pt x="300" y="2"/>
                    <a:pt x="290" y="0"/>
                    <a:pt x="280" y="0"/>
                  </a:cubicBezTo>
                  <a:cubicBezTo>
                    <a:pt x="267" y="0"/>
                    <a:pt x="255" y="3"/>
                    <a:pt x="244" y="8"/>
                  </a:cubicBezTo>
                  <a:cubicBezTo>
                    <a:pt x="232" y="13"/>
                    <a:pt x="223" y="19"/>
                    <a:pt x="214" y="28"/>
                  </a:cubicBezTo>
                  <a:cubicBezTo>
                    <a:pt x="206" y="36"/>
                    <a:pt x="199" y="46"/>
                    <a:pt x="194" y="57"/>
                  </a:cubicBezTo>
                  <a:cubicBezTo>
                    <a:pt x="189" y="69"/>
                    <a:pt x="187" y="81"/>
                    <a:pt x="187" y="94"/>
                  </a:cubicBezTo>
                  <a:cubicBezTo>
                    <a:pt x="187" y="99"/>
                    <a:pt x="187" y="103"/>
                    <a:pt x="188" y="108"/>
                  </a:cubicBezTo>
                  <a:cubicBezTo>
                    <a:pt x="189" y="113"/>
                    <a:pt x="190" y="117"/>
                    <a:pt x="191" y="122"/>
                  </a:cubicBezTo>
                  <a:lnTo>
                    <a:pt x="13" y="300"/>
                  </a:lnTo>
                  <a:cubicBezTo>
                    <a:pt x="9" y="304"/>
                    <a:pt x="6" y="309"/>
                    <a:pt x="3" y="314"/>
                  </a:cubicBezTo>
                  <a:close/>
                </a:path>
              </a:pathLst>
            </a:custGeom>
            <a:no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4" name="magnify" title="Icon of a magnifying glass">
              <a:extLst>
                <a:ext uri="{FF2B5EF4-FFF2-40B4-BE49-F238E27FC236}">
                  <a16:creationId xmlns:a16="http://schemas.microsoft.com/office/drawing/2014/main" id="{41C364AB-1055-4FA2-B0EE-CA2BFC99D8B8}"/>
                </a:ext>
              </a:extLst>
            </p:cNvPr>
            <p:cNvSpPr>
              <a:spLocks noChangeAspect="1" noEditPoints="1"/>
            </p:cNvSpPr>
            <p:nvPr/>
          </p:nvSpPr>
          <p:spPr bwMode="auto">
            <a:xfrm flipH="1">
              <a:off x="4479671" y="3643744"/>
              <a:ext cx="479514" cy="46122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3C5293E2-C35B-4A19-AA0B-8055E3677E39}"/>
              </a:ext>
            </a:extLst>
          </p:cNvPr>
          <p:cNvGrpSpPr/>
          <p:nvPr/>
        </p:nvGrpSpPr>
        <p:grpSpPr>
          <a:xfrm>
            <a:off x="7811720" y="3392392"/>
            <a:ext cx="668961" cy="966760"/>
            <a:chOff x="7239453" y="3425050"/>
            <a:chExt cx="668961" cy="966760"/>
          </a:xfrm>
        </p:grpSpPr>
        <p:sp>
          <p:nvSpPr>
            <p:cNvPr id="38" name="AutoShape 3">
              <a:extLst>
                <a:ext uri="{FF2B5EF4-FFF2-40B4-BE49-F238E27FC236}">
                  <a16:creationId xmlns:a16="http://schemas.microsoft.com/office/drawing/2014/main" id="{185CF841-C45C-4C11-84D8-2ADBF127ECAA}"/>
                </a:ext>
              </a:extLst>
            </p:cNvPr>
            <p:cNvSpPr>
              <a:spLocks noChangeAspect="1" noChangeArrowheads="1" noTextEdit="1"/>
            </p:cNvSpPr>
            <p:nvPr/>
          </p:nvSpPr>
          <p:spPr bwMode="auto">
            <a:xfrm>
              <a:off x="7239453" y="3425050"/>
              <a:ext cx="668961" cy="66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146">
              <a:extLst>
                <a:ext uri="{FF2B5EF4-FFF2-40B4-BE49-F238E27FC236}">
                  <a16:creationId xmlns:a16="http://schemas.microsoft.com/office/drawing/2014/main" id="{82E14FB9-A06A-4DB7-A65D-EB0899BC08A2}"/>
                </a:ext>
              </a:extLst>
            </p:cNvPr>
            <p:cNvSpPr>
              <a:spLocks noChangeAspect="1"/>
            </p:cNvSpPr>
            <p:nvPr/>
          </p:nvSpPr>
          <p:spPr bwMode="auto">
            <a:xfrm>
              <a:off x="7259782" y="3460342"/>
              <a:ext cx="607867" cy="38496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95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Rectangle 80">
              <a:extLst>
                <a:ext uri="{FF2B5EF4-FFF2-40B4-BE49-F238E27FC236}">
                  <a16:creationId xmlns:a16="http://schemas.microsoft.com/office/drawing/2014/main" id="{562AEAD4-3062-4B69-87E0-41A971854E93}"/>
                </a:ext>
              </a:extLst>
            </p:cNvPr>
            <p:cNvSpPr/>
            <p:nvPr/>
          </p:nvSpPr>
          <p:spPr bwMode="auto">
            <a:xfrm>
              <a:off x="7509510" y="3821430"/>
              <a:ext cx="171450" cy="457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8" name="Straight Arrow Connector 77">
              <a:extLst>
                <a:ext uri="{FF2B5EF4-FFF2-40B4-BE49-F238E27FC236}">
                  <a16:creationId xmlns:a16="http://schemas.microsoft.com/office/drawing/2014/main" id="{89711310-5B57-4214-AF5E-8513AFD21829}"/>
                </a:ext>
              </a:extLst>
            </p:cNvPr>
            <p:cNvCxnSpPr>
              <a:cxnSpLocks/>
            </p:cNvCxnSpPr>
            <p:nvPr/>
          </p:nvCxnSpPr>
          <p:spPr>
            <a:xfrm flipV="1">
              <a:off x="7584382" y="3653562"/>
              <a:ext cx="0" cy="25311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Cylinder 82">
              <a:extLst>
                <a:ext uri="{FF2B5EF4-FFF2-40B4-BE49-F238E27FC236}">
                  <a16:creationId xmlns:a16="http://schemas.microsoft.com/office/drawing/2014/main" id="{DC022572-741E-4616-B3DD-4A48AFF16076}"/>
                </a:ext>
              </a:extLst>
            </p:cNvPr>
            <p:cNvSpPr/>
            <p:nvPr/>
          </p:nvSpPr>
          <p:spPr bwMode="auto">
            <a:xfrm>
              <a:off x="7404795" y="3917075"/>
              <a:ext cx="361354" cy="474735"/>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8" name="AutoShape 3">
            <a:extLst>
              <a:ext uri="{FF2B5EF4-FFF2-40B4-BE49-F238E27FC236}">
                <a16:creationId xmlns:a16="http://schemas.microsoft.com/office/drawing/2014/main" id="{E55A91E0-FC43-4CDD-9D8E-9DFB967D0E82}"/>
              </a:ext>
            </a:extLst>
          </p:cNvPr>
          <p:cNvSpPr>
            <a:spLocks noChangeAspect="1" noChangeArrowheads="1" noTextEdit="1"/>
          </p:cNvSpPr>
          <p:nvPr/>
        </p:nvSpPr>
        <p:spPr bwMode="auto">
          <a:xfrm>
            <a:off x="4542045" y="2164286"/>
            <a:ext cx="668961" cy="66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94" name="Group 93">
            <a:extLst>
              <a:ext uri="{FF2B5EF4-FFF2-40B4-BE49-F238E27FC236}">
                <a16:creationId xmlns:a16="http://schemas.microsoft.com/office/drawing/2014/main" id="{459BB832-0837-4851-A939-EDBEEBC830D6}"/>
              </a:ext>
            </a:extLst>
          </p:cNvPr>
          <p:cNvGrpSpPr/>
          <p:nvPr/>
        </p:nvGrpSpPr>
        <p:grpSpPr>
          <a:xfrm>
            <a:off x="1980852" y="3005855"/>
            <a:ext cx="690249" cy="550614"/>
            <a:chOff x="658224" y="2981585"/>
            <a:chExt cx="690249" cy="550614"/>
          </a:xfrm>
        </p:grpSpPr>
        <p:sp>
          <p:nvSpPr>
            <p:cNvPr id="92" name="Cylinder 91">
              <a:extLst>
                <a:ext uri="{FF2B5EF4-FFF2-40B4-BE49-F238E27FC236}">
                  <a16:creationId xmlns:a16="http://schemas.microsoft.com/office/drawing/2014/main" id="{4AC2A2A3-F79B-416B-8E6C-F8E777EC30B1}"/>
                </a:ext>
              </a:extLst>
            </p:cNvPr>
            <p:cNvSpPr/>
            <p:nvPr/>
          </p:nvSpPr>
          <p:spPr bwMode="auto">
            <a:xfrm>
              <a:off x="796175" y="2981585"/>
              <a:ext cx="361354" cy="509680"/>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TextBox 92">
              <a:extLst>
                <a:ext uri="{FF2B5EF4-FFF2-40B4-BE49-F238E27FC236}">
                  <a16:creationId xmlns:a16="http://schemas.microsoft.com/office/drawing/2014/main" id="{77B50EAF-5615-4259-8847-58314CCB347B}"/>
                </a:ext>
              </a:extLst>
            </p:cNvPr>
            <p:cNvSpPr txBox="1"/>
            <p:nvPr/>
          </p:nvSpPr>
          <p:spPr>
            <a:xfrm>
              <a:off x="658224" y="3070534"/>
              <a:ext cx="690249" cy="461665"/>
            </a:xfrm>
            <a:prstGeom prst="rect">
              <a:avLst/>
            </a:prstGeom>
            <a:noFill/>
          </p:spPr>
          <p:txBody>
            <a:bodyPr wrap="squar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SQL</a:t>
              </a:r>
            </a:p>
          </p:txBody>
        </p:sp>
      </p:grpSp>
      <p:grpSp>
        <p:nvGrpSpPr>
          <p:cNvPr id="80" name="Group 79">
            <a:extLst>
              <a:ext uri="{FF2B5EF4-FFF2-40B4-BE49-F238E27FC236}">
                <a16:creationId xmlns:a16="http://schemas.microsoft.com/office/drawing/2014/main" id="{36B64CCD-E6BA-44E0-A044-8E38A6D67B4B}"/>
              </a:ext>
            </a:extLst>
          </p:cNvPr>
          <p:cNvGrpSpPr/>
          <p:nvPr/>
        </p:nvGrpSpPr>
        <p:grpSpPr>
          <a:xfrm>
            <a:off x="822548" y="1806087"/>
            <a:ext cx="1136492" cy="898554"/>
            <a:chOff x="6308381" y="5135726"/>
            <a:chExt cx="1327466" cy="1049545"/>
          </a:xfrm>
        </p:grpSpPr>
        <p:grpSp>
          <p:nvGrpSpPr>
            <p:cNvPr id="82" name="Group 81">
              <a:extLst>
                <a:ext uri="{FF2B5EF4-FFF2-40B4-BE49-F238E27FC236}">
                  <a16:creationId xmlns:a16="http://schemas.microsoft.com/office/drawing/2014/main" id="{25084EF1-E1B1-4C8D-8A1E-0BA835A6046E}"/>
                </a:ext>
              </a:extLst>
            </p:cNvPr>
            <p:cNvGrpSpPr/>
            <p:nvPr/>
          </p:nvGrpSpPr>
          <p:grpSpPr>
            <a:xfrm>
              <a:off x="6308381" y="5135726"/>
              <a:ext cx="1327466" cy="1049545"/>
              <a:chOff x="967154" y="1481462"/>
              <a:chExt cx="5331069" cy="4214950"/>
            </a:xfrm>
          </p:grpSpPr>
          <p:cxnSp>
            <p:nvCxnSpPr>
              <p:cNvPr id="85" name="Straight Connector 84">
                <a:extLst>
                  <a:ext uri="{FF2B5EF4-FFF2-40B4-BE49-F238E27FC236}">
                    <a16:creationId xmlns:a16="http://schemas.microsoft.com/office/drawing/2014/main" id="{1986D1ED-2B19-455C-A969-232B1339017C}"/>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27568682-9FA0-4D2C-B012-0C5DDC0A5942}"/>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Freeform: Shape 88">
                <a:extLst>
                  <a:ext uri="{FF2B5EF4-FFF2-40B4-BE49-F238E27FC236}">
                    <a16:creationId xmlns:a16="http://schemas.microsoft.com/office/drawing/2014/main" id="{3CC61C48-0227-49D5-9E86-731A5B30C38A}"/>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Freeform: Shape 89">
                <a:extLst>
                  <a:ext uri="{FF2B5EF4-FFF2-40B4-BE49-F238E27FC236}">
                    <a16:creationId xmlns:a16="http://schemas.microsoft.com/office/drawing/2014/main" id="{953379AD-724F-42C0-9F78-8EF0B396710E}"/>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4" name="DeveloperTools_EC7A">
              <a:extLst>
                <a:ext uri="{FF2B5EF4-FFF2-40B4-BE49-F238E27FC236}">
                  <a16:creationId xmlns:a16="http://schemas.microsoft.com/office/drawing/2014/main" id="{ABEC1E26-CE27-4933-B78D-B8F79E133709}"/>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2700"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nvGrpSpPr>
          <p:cNvPr id="30" name="Group 29">
            <a:extLst>
              <a:ext uri="{FF2B5EF4-FFF2-40B4-BE49-F238E27FC236}">
                <a16:creationId xmlns:a16="http://schemas.microsoft.com/office/drawing/2014/main" id="{4D832723-933A-46C1-8A38-71342933B586}"/>
              </a:ext>
            </a:extLst>
          </p:cNvPr>
          <p:cNvGrpSpPr/>
          <p:nvPr/>
        </p:nvGrpSpPr>
        <p:grpSpPr>
          <a:xfrm>
            <a:off x="10873399" y="2969812"/>
            <a:ext cx="564184" cy="488829"/>
            <a:chOff x="10750983" y="3002470"/>
            <a:chExt cx="564184" cy="488829"/>
          </a:xfrm>
        </p:grpSpPr>
        <p:grpSp>
          <p:nvGrpSpPr>
            <p:cNvPr id="91" name="Group 90">
              <a:extLst>
                <a:ext uri="{FF2B5EF4-FFF2-40B4-BE49-F238E27FC236}">
                  <a16:creationId xmlns:a16="http://schemas.microsoft.com/office/drawing/2014/main" id="{1ACF0A9D-9E53-4447-AF04-4D28A1A2816A}"/>
                </a:ext>
              </a:extLst>
            </p:cNvPr>
            <p:cNvGrpSpPr/>
            <p:nvPr/>
          </p:nvGrpSpPr>
          <p:grpSpPr>
            <a:xfrm>
              <a:off x="10750983" y="3002470"/>
              <a:ext cx="371728" cy="447913"/>
              <a:chOff x="5598363" y="4473079"/>
              <a:chExt cx="413834" cy="498649"/>
            </a:xfrm>
          </p:grpSpPr>
          <p:sp>
            <p:nvSpPr>
              <p:cNvPr id="97" name="Cylinder 96">
                <a:extLst>
                  <a:ext uri="{FF2B5EF4-FFF2-40B4-BE49-F238E27FC236}">
                    <a16:creationId xmlns:a16="http://schemas.microsoft.com/office/drawing/2014/main" id="{6CD0E6EF-16AB-433E-98FF-97CAA9EAE6DE}"/>
                  </a:ext>
                </a:extLst>
              </p:cNvPr>
              <p:cNvSpPr/>
              <p:nvPr/>
            </p:nvSpPr>
            <p:spPr bwMode="auto">
              <a:xfrm>
                <a:off x="5615957" y="4473079"/>
                <a:ext cx="374447" cy="49864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C8958141-C642-4E76-BB06-A69F4AACD682}"/>
                  </a:ext>
                </a:extLst>
              </p:cNvPr>
              <p:cNvSpPr txBox="1"/>
              <p:nvPr/>
            </p:nvSpPr>
            <p:spPr>
              <a:xfrm>
                <a:off x="5598363" y="4620777"/>
                <a:ext cx="413834" cy="248428"/>
              </a:xfrm>
              <a:prstGeom prst="rect">
                <a:avLst/>
              </a:prstGeom>
              <a:noFill/>
              <a:ln>
                <a:noFill/>
              </a:ln>
            </p:spPr>
            <p:txBody>
              <a:bodyPr wrap="square" lIns="0" tIns="46630" rIns="0" bIns="46630" rtlCol="0">
                <a:spAutoFit/>
              </a:bodyPr>
              <a:lstStyle/>
              <a:p>
                <a:pPr algn="ctr" defTabSz="932597">
                  <a:lnSpc>
                    <a:spcPct val="90000"/>
                  </a:lnSpc>
                  <a:spcAft>
                    <a:spcPts val="612"/>
                  </a:spcAft>
                  <a:defRPr/>
                </a:pPr>
                <a:r>
                  <a:rPr lang="en-US" sz="1000" kern="0">
                    <a:ln>
                      <a:solidFill>
                        <a:srgbClr val="FFFFFF">
                          <a:alpha val="0"/>
                        </a:srgbClr>
                      </a:solidFill>
                    </a:ln>
                    <a:solidFill>
                      <a:srgbClr val="000000"/>
                    </a:solidFill>
                    <a:latin typeface="Segoe UI Semibold" charset="0"/>
                    <a:ea typeface="MS PGothic" charset="0"/>
                    <a:cs typeface="Segoe UI Semibold" charset="0"/>
                  </a:rPr>
                  <a:t>SQL</a:t>
                </a:r>
              </a:p>
            </p:txBody>
          </p:sp>
        </p:grpSp>
        <p:sp>
          <p:nvSpPr>
            <p:cNvPr id="99" name="Freeform 146">
              <a:extLst>
                <a:ext uri="{FF2B5EF4-FFF2-40B4-BE49-F238E27FC236}">
                  <a16:creationId xmlns:a16="http://schemas.microsoft.com/office/drawing/2014/main" id="{FEA71297-EF87-4255-B84A-A9AB56CC8D12}"/>
                </a:ext>
              </a:extLst>
            </p:cNvPr>
            <p:cNvSpPr>
              <a:spLocks noChangeAspect="1"/>
            </p:cNvSpPr>
            <p:nvPr/>
          </p:nvSpPr>
          <p:spPr bwMode="auto">
            <a:xfrm>
              <a:off x="10961861" y="3267548"/>
              <a:ext cx="353306" cy="22375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952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73915496-4F9F-4670-ADAD-2F96B1394510}"/>
              </a:ext>
            </a:extLst>
          </p:cNvPr>
          <p:cNvGrpSpPr/>
          <p:nvPr/>
        </p:nvGrpSpPr>
        <p:grpSpPr>
          <a:xfrm>
            <a:off x="10873399" y="3673704"/>
            <a:ext cx="371728" cy="447913"/>
            <a:chOff x="5598363" y="4473079"/>
            <a:chExt cx="413834" cy="498649"/>
          </a:xfrm>
        </p:grpSpPr>
        <p:sp>
          <p:nvSpPr>
            <p:cNvPr id="103" name="Cylinder 102">
              <a:extLst>
                <a:ext uri="{FF2B5EF4-FFF2-40B4-BE49-F238E27FC236}">
                  <a16:creationId xmlns:a16="http://schemas.microsoft.com/office/drawing/2014/main" id="{F074AF8F-7280-4B25-A3AB-3AA078EB12DA}"/>
                </a:ext>
              </a:extLst>
            </p:cNvPr>
            <p:cNvSpPr/>
            <p:nvPr/>
          </p:nvSpPr>
          <p:spPr bwMode="auto">
            <a:xfrm>
              <a:off x="5615957" y="4473079"/>
              <a:ext cx="374447" cy="49864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TextBox 103">
              <a:extLst>
                <a:ext uri="{FF2B5EF4-FFF2-40B4-BE49-F238E27FC236}">
                  <a16:creationId xmlns:a16="http://schemas.microsoft.com/office/drawing/2014/main" id="{A0AE55F4-343F-4901-A047-0A36E1A4A7E1}"/>
                </a:ext>
              </a:extLst>
            </p:cNvPr>
            <p:cNvSpPr txBox="1"/>
            <p:nvPr/>
          </p:nvSpPr>
          <p:spPr>
            <a:xfrm>
              <a:off x="5598363" y="4663192"/>
              <a:ext cx="413834" cy="259025"/>
            </a:xfrm>
            <a:prstGeom prst="rect">
              <a:avLst/>
            </a:prstGeom>
            <a:noFill/>
            <a:ln>
              <a:noFill/>
            </a:ln>
          </p:spPr>
          <p:txBody>
            <a:bodyPr wrap="square" lIns="0" tIns="46630" rIns="0" bIns="46630" rtlCol="0">
              <a:spAutoFit/>
            </a:bodyPr>
            <a:lstStyle/>
            <a:p>
              <a:pPr algn="ctr" defTabSz="932597">
                <a:lnSpc>
                  <a:spcPct val="90000"/>
                </a:lnSpc>
                <a:spcAft>
                  <a:spcPts val="612"/>
                </a:spcAft>
                <a:defRPr/>
              </a:pPr>
              <a:r>
                <a:rPr lang="en-US" sz="1000" kern="0">
                  <a:ln>
                    <a:solidFill>
                      <a:srgbClr val="FFFFFF">
                        <a:alpha val="0"/>
                      </a:srgbClr>
                    </a:solidFill>
                  </a:ln>
                  <a:solidFill>
                    <a:srgbClr val="000000"/>
                  </a:solidFill>
                  <a:latin typeface="Segoe UI Semibold" charset="0"/>
                  <a:ea typeface="MS PGothic" charset="0"/>
                  <a:cs typeface="Segoe UI Semibold" charset="0"/>
                </a:rPr>
                <a:t>MY</a:t>
              </a:r>
            </a:p>
          </p:txBody>
        </p:sp>
      </p:grpSp>
      <p:sp>
        <p:nvSpPr>
          <p:cNvPr id="111" name="Cylinder 110">
            <a:extLst>
              <a:ext uri="{FF2B5EF4-FFF2-40B4-BE49-F238E27FC236}">
                <a16:creationId xmlns:a16="http://schemas.microsoft.com/office/drawing/2014/main" id="{3EA9DF22-4790-4926-B063-4D2F58B0EEA3}"/>
              </a:ext>
            </a:extLst>
          </p:cNvPr>
          <p:cNvSpPr/>
          <p:nvPr/>
        </p:nvSpPr>
        <p:spPr bwMode="auto">
          <a:xfrm>
            <a:off x="2134221" y="3829789"/>
            <a:ext cx="361354" cy="509680"/>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95403607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B86E22-61AA-44D3-A69F-7FBFB753940D}"/>
              </a:ext>
            </a:extLst>
          </p:cNvPr>
          <p:cNvPicPr>
            <a:picLocks noChangeAspect="1"/>
          </p:cNvPicPr>
          <p:nvPr/>
        </p:nvPicPr>
        <p:blipFill>
          <a:blip r:embed="rId2"/>
          <a:stretch>
            <a:fillRect/>
          </a:stretch>
        </p:blipFill>
        <p:spPr>
          <a:xfrm>
            <a:off x="1783204" y="136525"/>
            <a:ext cx="8539529" cy="6858000"/>
          </a:xfrm>
          <a:prstGeom prst="rect">
            <a:avLst/>
          </a:prstGeom>
        </p:spPr>
      </p:pic>
    </p:spTree>
    <p:extLst>
      <p:ext uri="{BB962C8B-B14F-4D97-AF65-F5344CB8AC3E}">
        <p14:creationId xmlns:p14="http://schemas.microsoft.com/office/powerpoint/2010/main" val="386142404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9A1919B-B15E-41A7-8155-082314E08FA0}"/>
              </a:ext>
            </a:extLst>
          </p:cNvPr>
          <p:cNvSpPr txBox="1">
            <a:spLocks/>
          </p:cNvSpPr>
          <p:nvPr/>
        </p:nvSpPr>
        <p:spPr>
          <a:xfrm>
            <a:off x="387268" y="418317"/>
            <a:ext cx="3947497" cy="750039"/>
          </a:xfrm>
          <a:prstGeom prst="rect">
            <a:avLst/>
          </a:prstGeom>
        </p:spPr>
        <p:txBody>
          <a:bodyPr vert="horz" wrap="square" lIns="0" tIns="0" rIns="0" bIns="0" rtlCol="0" anchor="t">
            <a:no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algn="ctr"/>
            <a:r>
              <a:rPr lang="en-US" b="1"/>
              <a:t>Target Recommendation</a:t>
            </a:r>
          </a:p>
        </p:txBody>
      </p:sp>
      <p:sp>
        <p:nvSpPr>
          <p:cNvPr id="9" name="Title 1">
            <a:extLst>
              <a:ext uri="{FF2B5EF4-FFF2-40B4-BE49-F238E27FC236}">
                <a16:creationId xmlns:a16="http://schemas.microsoft.com/office/drawing/2014/main" id="{0B5615C1-8000-4E0B-84DA-5A2D0115A065}"/>
              </a:ext>
            </a:extLst>
          </p:cNvPr>
          <p:cNvSpPr txBox="1">
            <a:spLocks/>
          </p:cNvSpPr>
          <p:nvPr/>
        </p:nvSpPr>
        <p:spPr>
          <a:xfrm>
            <a:off x="7085688" y="256951"/>
            <a:ext cx="3931920" cy="7500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t>SKU Recommendation</a:t>
            </a:r>
          </a:p>
        </p:txBody>
      </p:sp>
      <p:pic>
        <p:nvPicPr>
          <p:cNvPr id="26" name="Picture 25">
            <a:extLst>
              <a:ext uri="{FF2B5EF4-FFF2-40B4-BE49-F238E27FC236}">
                <a16:creationId xmlns:a16="http://schemas.microsoft.com/office/drawing/2014/main" id="{378C682A-1DF8-421A-B06C-76FAD9C694B3}"/>
              </a:ext>
            </a:extLst>
          </p:cNvPr>
          <p:cNvPicPr>
            <a:picLocks noChangeAspect="1"/>
          </p:cNvPicPr>
          <p:nvPr/>
        </p:nvPicPr>
        <p:blipFill>
          <a:blip r:embed="rId2"/>
          <a:stretch>
            <a:fillRect/>
          </a:stretch>
        </p:blipFill>
        <p:spPr>
          <a:xfrm>
            <a:off x="430302" y="1343629"/>
            <a:ext cx="4337842" cy="1701814"/>
          </a:xfrm>
          <a:prstGeom prst="rect">
            <a:avLst/>
          </a:prstGeom>
        </p:spPr>
      </p:pic>
      <p:pic>
        <p:nvPicPr>
          <p:cNvPr id="27" name="Picture 26">
            <a:extLst>
              <a:ext uri="{FF2B5EF4-FFF2-40B4-BE49-F238E27FC236}">
                <a16:creationId xmlns:a16="http://schemas.microsoft.com/office/drawing/2014/main" id="{21D0CF95-2309-45C3-95ED-96A80F6751A9}"/>
              </a:ext>
            </a:extLst>
          </p:cNvPr>
          <p:cNvPicPr>
            <a:picLocks noChangeAspect="1"/>
          </p:cNvPicPr>
          <p:nvPr/>
        </p:nvPicPr>
        <p:blipFill>
          <a:blip r:embed="rId3"/>
          <a:stretch>
            <a:fillRect/>
          </a:stretch>
        </p:blipFill>
        <p:spPr>
          <a:xfrm>
            <a:off x="430302" y="3517551"/>
            <a:ext cx="4320583" cy="1578394"/>
          </a:xfrm>
          <a:prstGeom prst="rect">
            <a:avLst/>
          </a:prstGeom>
        </p:spPr>
      </p:pic>
      <p:pic>
        <p:nvPicPr>
          <p:cNvPr id="28" name="Picture 27" descr="A screenshot of a cell phone&#10;&#10;Description generated with very high confidence">
            <a:extLst>
              <a:ext uri="{FF2B5EF4-FFF2-40B4-BE49-F238E27FC236}">
                <a16:creationId xmlns:a16="http://schemas.microsoft.com/office/drawing/2014/main" id="{4A24FA35-B152-4FC8-A2C1-E674428FE3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2613" y="1359417"/>
            <a:ext cx="4344996" cy="1450352"/>
          </a:xfrm>
          <a:prstGeom prst="rect">
            <a:avLst/>
          </a:prstGeom>
        </p:spPr>
      </p:pic>
      <p:pic>
        <p:nvPicPr>
          <p:cNvPr id="29" name="Picture 28">
            <a:extLst>
              <a:ext uri="{FF2B5EF4-FFF2-40B4-BE49-F238E27FC236}">
                <a16:creationId xmlns:a16="http://schemas.microsoft.com/office/drawing/2014/main" id="{61397E4B-C2B6-4A01-B7B3-D68594249457}"/>
              </a:ext>
            </a:extLst>
          </p:cNvPr>
          <p:cNvPicPr>
            <a:picLocks noChangeAspect="1"/>
          </p:cNvPicPr>
          <p:nvPr/>
        </p:nvPicPr>
        <p:blipFill>
          <a:blip r:embed="rId5"/>
          <a:stretch>
            <a:fillRect/>
          </a:stretch>
        </p:blipFill>
        <p:spPr>
          <a:xfrm>
            <a:off x="7192613" y="3514830"/>
            <a:ext cx="4344996" cy="1616568"/>
          </a:xfrm>
          <a:prstGeom prst="rect">
            <a:avLst/>
          </a:prstGeom>
        </p:spPr>
      </p:pic>
      <p:sp>
        <p:nvSpPr>
          <p:cNvPr id="30" name="Title 1">
            <a:extLst>
              <a:ext uri="{FF2B5EF4-FFF2-40B4-BE49-F238E27FC236}">
                <a16:creationId xmlns:a16="http://schemas.microsoft.com/office/drawing/2014/main" id="{81F757B7-210A-4963-90CB-F32B802B1797}"/>
              </a:ext>
            </a:extLst>
          </p:cNvPr>
          <p:cNvSpPr txBox="1">
            <a:spLocks/>
          </p:cNvSpPr>
          <p:nvPr/>
        </p:nvSpPr>
        <p:spPr>
          <a:xfrm>
            <a:off x="430302" y="1118795"/>
            <a:ext cx="4343400" cy="228600"/>
          </a:xfrm>
          <a:prstGeom prst="rect">
            <a:avLst/>
          </a:prstGeom>
          <a:solidFill>
            <a:srgbClr val="0078D3"/>
          </a:solid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j-ea"/>
                <a:cs typeface="+mj-cs"/>
              </a:rPr>
              <a:t>Create database config file</a:t>
            </a:r>
          </a:p>
        </p:txBody>
      </p:sp>
      <p:sp>
        <p:nvSpPr>
          <p:cNvPr id="31" name="Title 1">
            <a:extLst>
              <a:ext uri="{FF2B5EF4-FFF2-40B4-BE49-F238E27FC236}">
                <a16:creationId xmlns:a16="http://schemas.microsoft.com/office/drawing/2014/main" id="{7FC9F652-01E5-4ECE-8CF6-5B2E478EB206}"/>
              </a:ext>
            </a:extLst>
          </p:cNvPr>
          <p:cNvSpPr txBox="1">
            <a:spLocks/>
          </p:cNvSpPr>
          <p:nvPr/>
        </p:nvSpPr>
        <p:spPr>
          <a:xfrm>
            <a:off x="430302" y="3291841"/>
            <a:ext cx="4343400" cy="228600"/>
          </a:xfrm>
          <a:prstGeom prst="rect">
            <a:avLst/>
          </a:prstGeom>
          <a:solidFill>
            <a:srgbClr val="0078D3"/>
          </a:solid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j-ea"/>
                <a:cs typeface="+mj-cs"/>
              </a:rPr>
              <a:t>Run target recommendation using DMA CLI</a:t>
            </a:r>
          </a:p>
        </p:txBody>
      </p:sp>
      <p:sp>
        <p:nvSpPr>
          <p:cNvPr id="32" name="Title 1">
            <a:extLst>
              <a:ext uri="{FF2B5EF4-FFF2-40B4-BE49-F238E27FC236}">
                <a16:creationId xmlns:a16="http://schemas.microsoft.com/office/drawing/2014/main" id="{72F0249F-D389-40FA-9459-56BE320A18CE}"/>
              </a:ext>
            </a:extLst>
          </p:cNvPr>
          <p:cNvSpPr txBox="1">
            <a:spLocks/>
          </p:cNvSpPr>
          <p:nvPr/>
        </p:nvSpPr>
        <p:spPr>
          <a:xfrm>
            <a:off x="7192613" y="3291841"/>
            <a:ext cx="4343400" cy="228600"/>
          </a:xfrm>
          <a:prstGeom prst="rect">
            <a:avLst/>
          </a:prstGeom>
          <a:solidFill>
            <a:srgbClr val="0078D3"/>
          </a:solid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j-ea"/>
                <a:cs typeface="+mj-cs"/>
              </a:rPr>
              <a:t>Run SKU recommendation using DMA CLI</a:t>
            </a:r>
          </a:p>
        </p:txBody>
      </p:sp>
      <p:sp>
        <p:nvSpPr>
          <p:cNvPr id="33" name="Title 1">
            <a:extLst>
              <a:ext uri="{FF2B5EF4-FFF2-40B4-BE49-F238E27FC236}">
                <a16:creationId xmlns:a16="http://schemas.microsoft.com/office/drawing/2014/main" id="{69D9F03C-7B2C-4577-9205-13CDD85A9104}"/>
              </a:ext>
            </a:extLst>
          </p:cNvPr>
          <p:cNvSpPr txBox="1">
            <a:spLocks/>
          </p:cNvSpPr>
          <p:nvPr/>
        </p:nvSpPr>
        <p:spPr>
          <a:xfrm>
            <a:off x="7192613" y="1151066"/>
            <a:ext cx="4343400" cy="228600"/>
          </a:xfrm>
          <a:prstGeom prst="rect">
            <a:avLst/>
          </a:prstGeom>
          <a:solidFill>
            <a:srgbClr val="0078D3"/>
          </a:solid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j-ea"/>
                <a:cs typeface="+mj-cs"/>
              </a:rPr>
              <a:t>Collect DMV statistics from your database</a:t>
            </a:r>
          </a:p>
        </p:txBody>
      </p:sp>
      <p:pic>
        <p:nvPicPr>
          <p:cNvPr id="34" name="Picture 33">
            <a:extLst>
              <a:ext uri="{FF2B5EF4-FFF2-40B4-BE49-F238E27FC236}">
                <a16:creationId xmlns:a16="http://schemas.microsoft.com/office/drawing/2014/main" id="{1B1A261B-432F-445E-B530-F5919DAC47A0}"/>
              </a:ext>
            </a:extLst>
          </p:cNvPr>
          <p:cNvPicPr>
            <a:picLocks noChangeAspect="1"/>
          </p:cNvPicPr>
          <p:nvPr/>
        </p:nvPicPr>
        <p:blipFill>
          <a:blip r:embed="rId6"/>
          <a:stretch>
            <a:fillRect/>
          </a:stretch>
        </p:blipFill>
        <p:spPr>
          <a:xfrm>
            <a:off x="4518214" y="5361423"/>
            <a:ext cx="2803081" cy="1611586"/>
          </a:xfrm>
          <a:prstGeom prst="rect">
            <a:avLst/>
          </a:prstGeom>
        </p:spPr>
      </p:pic>
      <p:sp>
        <p:nvSpPr>
          <p:cNvPr id="35" name="Title 1">
            <a:extLst>
              <a:ext uri="{FF2B5EF4-FFF2-40B4-BE49-F238E27FC236}">
                <a16:creationId xmlns:a16="http://schemas.microsoft.com/office/drawing/2014/main" id="{34480CCB-E7F0-4786-8B47-3600BA83BCEA}"/>
              </a:ext>
            </a:extLst>
          </p:cNvPr>
          <p:cNvSpPr txBox="1">
            <a:spLocks/>
          </p:cNvSpPr>
          <p:nvPr/>
        </p:nvSpPr>
        <p:spPr>
          <a:xfrm>
            <a:off x="4486735" y="5188491"/>
            <a:ext cx="2839223" cy="190333"/>
          </a:xfrm>
          <a:prstGeom prst="rect">
            <a:avLst/>
          </a:prstGeom>
          <a:solidFill>
            <a:srgbClr val="0078D3"/>
          </a:solid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j-ea"/>
                <a:cs typeface="+mj-cs"/>
              </a:rPr>
              <a:t>Power BI report</a:t>
            </a:r>
          </a:p>
        </p:txBody>
      </p:sp>
    </p:spTree>
    <p:extLst>
      <p:ext uri="{BB962C8B-B14F-4D97-AF65-F5344CB8AC3E}">
        <p14:creationId xmlns:p14="http://schemas.microsoft.com/office/powerpoint/2010/main" val="1963035087"/>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F5FE63-A4A1-4CA2-BB37-AAE648872F49}"/>
              </a:ext>
            </a:extLst>
          </p:cNvPr>
          <p:cNvSpPr>
            <a:spLocks noGrp="1"/>
          </p:cNvSpPr>
          <p:nvPr>
            <p:ph type="title"/>
          </p:nvPr>
        </p:nvSpPr>
        <p:spPr>
          <a:xfrm>
            <a:off x="600059" y="363065"/>
            <a:ext cx="11239464" cy="565027"/>
          </a:xfrm>
        </p:spPr>
        <p:txBody>
          <a:bodyPr/>
          <a:lstStyle/>
          <a:p>
            <a:r>
              <a:rPr lang="en-US" dirty="0"/>
              <a:t>Database Experimentation Assistant</a:t>
            </a:r>
          </a:p>
        </p:txBody>
      </p:sp>
      <p:grpSp>
        <p:nvGrpSpPr>
          <p:cNvPr id="2" name="Group 1">
            <a:extLst>
              <a:ext uri="{FF2B5EF4-FFF2-40B4-BE49-F238E27FC236}">
                <a16:creationId xmlns:a16="http://schemas.microsoft.com/office/drawing/2014/main" id="{CFA1AE13-49C2-432A-AC34-2392AC99947E}"/>
              </a:ext>
            </a:extLst>
          </p:cNvPr>
          <p:cNvGrpSpPr/>
          <p:nvPr/>
        </p:nvGrpSpPr>
        <p:grpSpPr>
          <a:xfrm>
            <a:off x="1968649" y="1021976"/>
            <a:ext cx="8907334" cy="5877050"/>
            <a:chOff x="1968649" y="1021976"/>
            <a:chExt cx="8907334" cy="5877050"/>
          </a:xfrm>
        </p:grpSpPr>
        <p:sp>
          <p:nvSpPr>
            <p:cNvPr id="5" name="Rectangle 55">
              <a:extLst>
                <a:ext uri="{FF2B5EF4-FFF2-40B4-BE49-F238E27FC236}">
                  <a16:creationId xmlns:a16="http://schemas.microsoft.com/office/drawing/2014/main" id="{F5385F4D-6E7A-40D8-9DF9-D9DEDFC13B4A}"/>
                </a:ext>
              </a:extLst>
            </p:cNvPr>
            <p:cNvSpPr>
              <a:spLocks noChangeArrowheads="1"/>
            </p:cNvSpPr>
            <p:nvPr/>
          </p:nvSpPr>
          <p:spPr bwMode="auto">
            <a:xfrm>
              <a:off x="6315871" y="6017402"/>
              <a:ext cx="227756" cy="83754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6" name="Rectangle 56">
              <a:extLst>
                <a:ext uri="{FF2B5EF4-FFF2-40B4-BE49-F238E27FC236}">
                  <a16:creationId xmlns:a16="http://schemas.microsoft.com/office/drawing/2014/main" id="{0CEFE1D1-54FB-4411-81B0-B7809FE4336D}"/>
                </a:ext>
              </a:extLst>
            </p:cNvPr>
            <p:cNvSpPr>
              <a:spLocks noChangeArrowheads="1"/>
            </p:cNvSpPr>
            <p:nvPr/>
          </p:nvSpPr>
          <p:spPr bwMode="auto">
            <a:xfrm>
              <a:off x="5111509" y="6810863"/>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7" name="Freeform 57">
              <a:extLst>
                <a:ext uri="{FF2B5EF4-FFF2-40B4-BE49-F238E27FC236}">
                  <a16:creationId xmlns:a16="http://schemas.microsoft.com/office/drawing/2014/main" id="{EE0AC66D-6DBC-4542-967A-66722384BA7C}"/>
                </a:ext>
              </a:extLst>
            </p:cNvPr>
            <p:cNvSpPr>
              <a:spLocks/>
            </p:cNvSpPr>
            <p:nvPr/>
          </p:nvSpPr>
          <p:spPr bwMode="auto">
            <a:xfrm>
              <a:off x="1968649" y="1021976"/>
              <a:ext cx="8907334" cy="5214319"/>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8" name="Rectangle: Rounded Corners 7">
              <a:extLst>
                <a:ext uri="{FF2B5EF4-FFF2-40B4-BE49-F238E27FC236}">
                  <a16:creationId xmlns:a16="http://schemas.microsoft.com/office/drawing/2014/main" id="{A1F08705-F85E-4EFF-A9E8-5B466A3D5B3B}"/>
                </a:ext>
              </a:extLst>
            </p:cNvPr>
            <p:cNvSpPr/>
            <p:nvPr/>
          </p:nvSpPr>
          <p:spPr bwMode="auto">
            <a:xfrm>
              <a:off x="2130014" y="1161826"/>
              <a:ext cx="8584601" cy="4908468"/>
            </a:xfrm>
            <a:prstGeom prst="roundRect">
              <a:avLst>
                <a:gd name="adj" fmla="val 264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descr="Database Experimentation Assistant &#10;&lt;- New Capture &#10;Capture details &#10;Capture name &#10;e.g. AdventureWorks Trace &#10;Format &#10;XEvents &#10;Duration (minutes) O &#10;Capture Location &#10;e.g. &#10;Path to store the traces / *events. For Azure SQL &#10;DB or Azure SQL Managed Instance account, you &#10;need to provide the Azure blob storage acccunts &#10;SAS URI &#10;Yes, have manually taken the backup of target &#10;database(s). &#10;O Verify your configuration is correct before starting. Learn more &#10;SQL Server connection details &#10;Server Type &#10;SqIServer &#10;Server name &#10;Report Server e.g. localhost &#10;Authentication Type &#10;Wi ndows &#10;Database name (optional) &#10;e.g. A dventureWorks &#10;Encrypt connection Trust server certificate &#10;Cancel &#10;Start ">
            <a:extLst>
              <a:ext uri="{FF2B5EF4-FFF2-40B4-BE49-F238E27FC236}">
                <a16:creationId xmlns:a16="http://schemas.microsoft.com/office/drawing/2014/main" id="{8739F7CB-4EB2-4BE0-9E19-7F0015BAD7B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194560" y="1215613"/>
            <a:ext cx="8455512" cy="4819427"/>
          </a:xfrm>
          <a:prstGeom prst="rect">
            <a:avLst/>
          </a:prstGeom>
          <a:noFill/>
          <a:ln>
            <a:noFill/>
          </a:ln>
        </p:spPr>
      </p:pic>
      <p:pic>
        <p:nvPicPr>
          <p:cNvPr id="10" name="Picture 9" descr="Machine generated alternative text:&#10;Database Experimentation Assistant &#10;New Replay &#10;SQL Server connection details &#10;Replay details &#10;Server Type &#10;Replay name &#10;SqIServer &#10;e.g. AdventureWorks Trace &#10;Server name &#10;Source Trace Format O &#10;Report Server e.g. localhost &#10;Trace &#10;Authentication Type &#10;Source Trace Location O &#10;Wi ndows &#10;Database name (optional) &#10;Full path to source file &#10;e.g. A dventureWorks &#10;e.g. C. • Isq12008VAdventureWorks Trace. trc &#10;Encrypt connection Trust server certificate &#10;Replay Tool &#10;DRepIay &#10;Controller machine name &#10;e.g. ReplayControIIer &#10;Replay Trace Location &#10;e.g. &#10;Path to store the traces / *events. For Azure SQL &#10;DB or Azure SQL Managed Instance account, you &#10;need to provide the Azure blob storage acccunts &#10;SAS URI &#10;Yes, have manually restored the database(s). &#10;O Verify your configuration is correct before starting. Learn more &#10;Cancel &#10;Start ">
            <a:extLst>
              <a:ext uri="{FF2B5EF4-FFF2-40B4-BE49-F238E27FC236}">
                <a16:creationId xmlns:a16="http://schemas.microsoft.com/office/drawing/2014/main" id="{6C37DC86-A439-491A-86C2-5B7C978DBF9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194561" y="1215614"/>
            <a:ext cx="8477025" cy="4819426"/>
          </a:xfrm>
          <a:prstGeom prst="rect">
            <a:avLst/>
          </a:prstGeom>
          <a:noFill/>
          <a:ln>
            <a:noFill/>
          </a:ln>
        </p:spPr>
      </p:pic>
      <p:pic>
        <p:nvPicPr>
          <p:cNvPr id="11" name="Picture 10">
            <a:extLst>
              <a:ext uri="{FF2B5EF4-FFF2-40B4-BE49-F238E27FC236}">
                <a16:creationId xmlns:a16="http://schemas.microsoft.com/office/drawing/2014/main" id="{7D2B366B-EBAD-4F4E-864A-257339517672}"/>
              </a:ext>
            </a:extLst>
          </p:cNvPr>
          <p:cNvPicPr>
            <a:picLocks noChangeAspect="1"/>
          </p:cNvPicPr>
          <p:nvPr/>
        </p:nvPicPr>
        <p:blipFill>
          <a:blip r:embed="rId5"/>
          <a:stretch>
            <a:fillRect/>
          </a:stretch>
        </p:blipFill>
        <p:spPr>
          <a:xfrm>
            <a:off x="2189484" y="1226370"/>
            <a:ext cx="8460586" cy="4807493"/>
          </a:xfrm>
          <a:prstGeom prst="rect">
            <a:avLst/>
          </a:prstGeom>
        </p:spPr>
      </p:pic>
      <p:pic>
        <p:nvPicPr>
          <p:cNvPr id="12" name="Picture 11" descr="Machine generated alternative text:&#10;Database Experimentation Assistant &#10;New analysis report &#10;Report information &#10;Report name &#10;e.g. A dventureWorksAnaIysis &#10;Server name &#10;ANALYSIS-PC &#10;O Verify your configuration is correct before starting. Learn more &#10;Trace files to analyze &#10;Storage location for Target I traces O &#10;Trace for Target I SQL Server &#10;e.g. C. • Isq12C08AdventureWorks Trace. trc &#10;Storage location for Target 2 traces O &#10;810b &#10;810b URL for Target 2 SQL Server &#10;e.g. https://deablobcore.windows.net/.„ &#10;Path to store Target 2 files on SQL Server Machine &#10;e.g. TargetFiIes &#10;Cancel &#10;Start ">
            <a:extLst>
              <a:ext uri="{FF2B5EF4-FFF2-40B4-BE49-F238E27FC236}">
                <a16:creationId xmlns:a16="http://schemas.microsoft.com/office/drawing/2014/main" id="{259ED75E-6E71-4564-848F-DE51CB81EA1F}"/>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204197" y="1227693"/>
            <a:ext cx="8467390" cy="4796589"/>
          </a:xfrm>
          <a:prstGeom prst="rect">
            <a:avLst/>
          </a:prstGeom>
          <a:noFill/>
          <a:ln>
            <a:noFill/>
          </a:ln>
        </p:spPr>
      </p:pic>
      <p:grpSp>
        <p:nvGrpSpPr>
          <p:cNvPr id="14" name="Group 13">
            <a:extLst>
              <a:ext uri="{FF2B5EF4-FFF2-40B4-BE49-F238E27FC236}">
                <a16:creationId xmlns:a16="http://schemas.microsoft.com/office/drawing/2014/main" id="{E5169E6C-5B98-4DBD-B5F0-A6EFB6B8B8A9}"/>
              </a:ext>
            </a:extLst>
          </p:cNvPr>
          <p:cNvGrpSpPr/>
          <p:nvPr/>
        </p:nvGrpSpPr>
        <p:grpSpPr>
          <a:xfrm>
            <a:off x="1958817" y="1028987"/>
            <a:ext cx="8907334" cy="5877050"/>
            <a:chOff x="1968649" y="1021976"/>
            <a:chExt cx="8907334" cy="5877050"/>
          </a:xfrm>
        </p:grpSpPr>
        <p:grpSp>
          <p:nvGrpSpPr>
            <p:cNvPr id="15" name="Group 14">
              <a:extLst>
                <a:ext uri="{FF2B5EF4-FFF2-40B4-BE49-F238E27FC236}">
                  <a16:creationId xmlns:a16="http://schemas.microsoft.com/office/drawing/2014/main" id="{873672DF-1B25-46FE-A0D0-8A298B129DCD}"/>
                </a:ext>
              </a:extLst>
            </p:cNvPr>
            <p:cNvGrpSpPr/>
            <p:nvPr/>
          </p:nvGrpSpPr>
          <p:grpSpPr>
            <a:xfrm>
              <a:off x="1968649" y="1021976"/>
              <a:ext cx="8907334" cy="5877050"/>
              <a:chOff x="1968649" y="1021976"/>
              <a:chExt cx="8907334" cy="5877050"/>
            </a:xfrm>
          </p:grpSpPr>
          <p:sp>
            <p:nvSpPr>
              <p:cNvPr id="18" name="Rectangle 55">
                <a:extLst>
                  <a:ext uri="{FF2B5EF4-FFF2-40B4-BE49-F238E27FC236}">
                    <a16:creationId xmlns:a16="http://schemas.microsoft.com/office/drawing/2014/main" id="{3A55741A-5CBC-4112-8B69-F8C1BB60D8AE}"/>
                  </a:ext>
                </a:extLst>
              </p:cNvPr>
              <p:cNvSpPr>
                <a:spLocks noChangeArrowheads="1"/>
              </p:cNvSpPr>
              <p:nvPr/>
            </p:nvSpPr>
            <p:spPr bwMode="auto">
              <a:xfrm>
                <a:off x="6315871" y="6017402"/>
                <a:ext cx="227756" cy="83754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19" name="Rectangle 56">
                <a:extLst>
                  <a:ext uri="{FF2B5EF4-FFF2-40B4-BE49-F238E27FC236}">
                    <a16:creationId xmlns:a16="http://schemas.microsoft.com/office/drawing/2014/main" id="{630FC68F-B792-4ADD-A86E-E257EB4D94D0}"/>
                  </a:ext>
                </a:extLst>
              </p:cNvPr>
              <p:cNvSpPr>
                <a:spLocks noChangeArrowheads="1"/>
              </p:cNvSpPr>
              <p:nvPr/>
            </p:nvSpPr>
            <p:spPr bwMode="auto">
              <a:xfrm>
                <a:off x="5111509" y="6810863"/>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20" name="Freeform 57">
                <a:extLst>
                  <a:ext uri="{FF2B5EF4-FFF2-40B4-BE49-F238E27FC236}">
                    <a16:creationId xmlns:a16="http://schemas.microsoft.com/office/drawing/2014/main" id="{8E506632-F768-4406-B652-FC5F72BDBD21}"/>
                  </a:ext>
                </a:extLst>
              </p:cNvPr>
              <p:cNvSpPr>
                <a:spLocks/>
              </p:cNvSpPr>
              <p:nvPr/>
            </p:nvSpPr>
            <p:spPr bwMode="auto">
              <a:xfrm>
                <a:off x="1968649" y="1021976"/>
                <a:ext cx="8907334" cy="5214319"/>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21" name="Rectangle: Rounded Corners 20">
                <a:extLst>
                  <a:ext uri="{FF2B5EF4-FFF2-40B4-BE49-F238E27FC236}">
                    <a16:creationId xmlns:a16="http://schemas.microsoft.com/office/drawing/2014/main" id="{6D34F272-5A97-4565-AB82-ED293C9424F1}"/>
                  </a:ext>
                </a:extLst>
              </p:cNvPr>
              <p:cNvSpPr/>
              <p:nvPr/>
            </p:nvSpPr>
            <p:spPr bwMode="auto">
              <a:xfrm>
                <a:off x="2130014" y="1161826"/>
                <a:ext cx="8584601" cy="4908468"/>
              </a:xfrm>
              <a:prstGeom prst="roundRect">
                <a:avLst>
                  <a:gd name="adj" fmla="val 264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6" name="Picture 15" descr="ay execution count &#10;ay distinct queries &#10;raded 66 &#10;62.1% &#10;Improved [150331 &#10;35% &#10;Cannot Evaluate Ill &#10;same [12531 &#10;2.9% &#10;42.1% &#10;Improved [171 &#10;44.7% &#10;Cannot Evaluate Ill &#10;2.6% &#10;Same [41 &#10;10.5% ">
              <a:extLst>
                <a:ext uri="{FF2B5EF4-FFF2-40B4-BE49-F238E27FC236}">
                  <a16:creationId xmlns:a16="http://schemas.microsoft.com/office/drawing/2014/main" id="{16A1AF58-6F09-4DFE-B91D-87CDA991F5E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302137" y="1366222"/>
              <a:ext cx="8283388" cy="1936375"/>
            </a:xfrm>
            <a:prstGeom prst="rect">
              <a:avLst/>
            </a:prstGeom>
            <a:noFill/>
            <a:ln>
              <a:noFill/>
            </a:ln>
          </p:spPr>
        </p:pic>
        <p:pic>
          <p:nvPicPr>
            <p:cNvPr id="17" name="Picture 16" descr="Distinct error queries count by type &#10;Existing E &#10;New Errors &#10;Resolved Erro &#10;Upgrade Blockers &#10;Error ID count O &#10;Existina Errors &#10;13 &#10;New Errors &#10;13 &#10;Resolved Errors &#10;6 &#10;Uoarade Blockers &#10;10 &#10;Error ID 156 nil &#10;35.5% &#10;Error ID 208 [61 &#10;19.4% &#10;Error ID 2714 151 &#10;16.1% &#10;Error ID 3701 [51 &#10;16.1% &#10;Error ID 539 [41 &#10;12.9% ">
              <a:extLst>
                <a:ext uri="{FF2B5EF4-FFF2-40B4-BE49-F238E27FC236}">
                  <a16:creationId xmlns:a16="http://schemas.microsoft.com/office/drawing/2014/main" id="{BD1DBF91-193B-4E87-89D2-5789E8E544A4}"/>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2366683" y="3820572"/>
              <a:ext cx="8167629" cy="1902496"/>
            </a:xfrm>
            <a:prstGeom prst="rect">
              <a:avLst/>
            </a:prstGeom>
            <a:noFill/>
            <a:ln>
              <a:noFill/>
            </a:ln>
          </p:spPr>
        </p:pic>
      </p:grpSp>
      <p:pic>
        <p:nvPicPr>
          <p:cNvPr id="22" name="Picture 21" descr="Summapy Stetistics &#10;lnsterxe &#10;%rget 1 &#10;%rget 2 &#10;Error Informetion Quey PIan lnformation &#10;Executions &#10;Duration Terget &#10;• Re3ds Terget &#10;Мега &#10;OJration Target 2 &#10;рм 9:5400 рм &#10;Reads Target 2 &#10;мезг сри &#10;9:5420 рм &#10;Мега ?.eets &#10;2:5240 дм &#10;Мезг VVrites &#10;9:5340 рм &#10;СРЈ 1 &#10;Егтог Count &#10;дм &#10;дм &#10;Writes Target 1 &#10;9:5340 дм дм &#10;Writes Target 2 &#10;дм &#10;2:5440 дм ">
            <a:extLst>
              <a:ext uri="{FF2B5EF4-FFF2-40B4-BE49-F238E27FC236}">
                <a16:creationId xmlns:a16="http://schemas.microsoft.com/office/drawing/2014/main" id="{723F2B6E-943C-44F1-940E-A48E94B0CBCB}"/>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2216074" y="1226372"/>
            <a:ext cx="8358693" cy="4668819"/>
          </a:xfrm>
          <a:prstGeom prst="rect">
            <a:avLst/>
          </a:prstGeom>
          <a:noFill/>
          <a:ln>
            <a:noFill/>
          </a:ln>
        </p:spPr>
      </p:pic>
    </p:spTree>
    <p:extLst>
      <p:ext uri="{BB962C8B-B14F-4D97-AF65-F5344CB8AC3E}">
        <p14:creationId xmlns:p14="http://schemas.microsoft.com/office/powerpoint/2010/main" val="1499032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CD8ED8-6F4F-43A9-B74A-25C702BEC6F1}"/>
              </a:ext>
            </a:extLst>
          </p:cNvPr>
          <p:cNvSpPr>
            <a:spLocks noGrp="1"/>
          </p:cNvSpPr>
          <p:nvPr>
            <p:ph type="title"/>
          </p:nvPr>
        </p:nvSpPr>
        <p:spPr>
          <a:xfrm>
            <a:off x="539097" y="445574"/>
            <a:ext cx="4295950" cy="1661993"/>
          </a:xfrm>
        </p:spPr>
        <p:txBody>
          <a:bodyPr/>
          <a:lstStyle/>
          <a:p>
            <a:r>
              <a:rPr lang="en-US" sz="3600" dirty="0"/>
              <a:t>What to remember when migrate</a:t>
            </a:r>
          </a:p>
        </p:txBody>
      </p:sp>
      <p:sp>
        <p:nvSpPr>
          <p:cNvPr id="5" name="Content Placeholder 4">
            <a:extLst>
              <a:ext uri="{FF2B5EF4-FFF2-40B4-BE49-F238E27FC236}">
                <a16:creationId xmlns:a16="http://schemas.microsoft.com/office/drawing/2014/main" id="{AA4A8777-166B-4535-BAEA-C77E2E348946}"/>
              </a:ext>
            </a:extLst>
          </p:cNvPr>
          <p:cNvSpPr>
            <a:spLocks noGrp="1"/>
          </p:cNvSpPr>
          <p:nvPr>
            <p:ph type="body" sz="quarter" idx="10"/>
          </p:nvPr>
        </p:nvSpPr>
        <p:spPr>
          <a:xfrm>
            <a:off x="5874707" y="438410"/>
            <a:ext cx="6212909" cy="5912285"/>
          </a:xfrm>
        </p:spPr>
        <p:txBody>
          <a:bodyPr>
            <a:normAutofit/>
          </a:bodyPr>
          <a:lstStyle/>
          <a:p>
            <a:pPr marL="0" indent="0">
              <a:buClr>
                <a:schemeClr val="tx1"/>
              </a:buClr>
              <a:buSzPct val="50000"/>
              <a:buNone/>
            </a:pPr>
            <a:r>
              <a:rPr lang="en-US" sz="1600" spc="0" dirty="0">
                <a:solidFill>
                  <a:schemeClr val="tx1"/>
                </a:solidFill>
                <a:ea typeface="+mn-ea"/>
                <a:cs typeface="Segoe UI Semilight" panose="020B0402040204020203" pitchFamily="34" charset="0"/>
              </a:rPr>
              <a:t>Latest driver versions provides best connectivity experience</a:t>
            </a:r>
          </a:p>
          <a:p>
            <a:pPr marL="0" indent="0">
              <a:buClr>
                <a:schemeClr val="tx1"/>
              </a:buClr>
              <a:buSzPct val="50000"/>
              <a:buNone/>
            </a:pPr>
            <a:r>
              <a:rPr lang="en-US" sz="1600" spc="0" dirty="0">
                <a:solidFill>
                  <a:schemeClr val="tx1"/>
                </a:solidFill>
                <a:ea typeface="+mn-ea"/>
                <a:cs typeface="Segoe UI Semilight" panose="020B0402040204020203" pitchFamily="34" charset="0"/>
              </a:rPr>
              <a:t>MI is PaaS - build </a:t>
            </a:r>
            <a:r>
              <a:rPr lang="en-US" sz="1600" spc="0" dirty="0">
                <a:solidFill>
                  <a:schemeClr val="tx1"/>
                </a:solidFill>
                <a:ea typeface="+mn-ea"/>
                <a:cs typeface="Segoe UI Semilight" panose="020B0402040204020203" pitchFamily="34" charset="0"/>
                <a:hlinkClick r:id="rId2">
                  <a:extLst>
                    <a:ext uri="{A12FA001-AC4F-418D-AE19-62706E023703}">
                      <ahyp:hlinkClr xmlns:ahyp="http://schemas.microsoft.com/office/drawing/2018/hyperlinkcolor" val="tx"/>
                    </a:ext>
                  </a:extLst>
                </a:hlinkClick>
              </a:rPr>
              <a:t>connectivity resilience</a:t>
            </a:r>
            <a:r>
              <a:rPr lang="en-US" sz="1600" spc="0" dirty="0">
                <a:solidFill>
                  <a:schemeClr val="tx1"/>
                </a:solidFill>
                <a:ea typeface="+mn-ea"/>
                <a:cs typeface="Segoe UI Semilight" panose="020B0402040204020203" pitchFamily="34" charset="0"/>
              </a:rPr>
              <a:t> into your code to protect from transient faults</a:t>
            </a:r>
          </a:p>
          <a:p>
            <a:pPr marL="0" indent="0">
              <a:buClr>
                <a:schemeClr val="tx1"/>
              </a:buClr>
              <a:buSzPct val="50000"/>
              <a:buNone/>
            </a:pPr>
            <a:r>
              <a:rPr lang="en-US" sz="1600" spc="0" dirty="0">
                <a:solidFill>
                  <a:schemeClr val="tx1"/>
                </a:solidFill>
                <a:ea typeface="+mn-ea"/>
                <a:cs typeface="Segoe UI Semilight" panose="020B0402040204020203" pitchFamily="34" charset="0"/>
              </a:rPr>
              <a:t>Well-known SSMS tools supported – install latest version</a:t>
            </a:r>
          </a:p>
          <a:p>
            <a:pPr marL="0" indent="0">
              <a:buClr>
                <a:schemeClr val="tx1"/>
              </a:buClr>
              <a:buSzPct val="50000"/>
              <a:buNone/>
            </a:pPr>
            <a:r>
              <a:rPr lang="en-US" sz="1600" spc="0" dirty="0">
                <a:solidFill>
                  <a:schemeClr val="tx1"/>
                </a:solidFill>
                <a:ea typeface="+mn-ea"/>
                <a:cs typeface="Segoe UI Semilight" panose="020B0402040204020203" pitchFamily="34" charset="0"/>
              </a:rPr>
              <a:t>MI is always on latest and greatest SQL engine version but supports </a:t>
            </a:r>
            <a:r>
              <a:rPr lang="en-US" sz="1600" spc="0" dirty="0" err="1">
                <a:solidFill>
                  <a:schemeClr val="tx1"/>
                </a:solidFill>
                <a:ea typeface="+mn-ea"/>
                <a:cs typeface="Segoe UI Semilight" panose="020B0402040204020203" pitchFamily="34" charset="0"/>
              </a:rPr>
              <a:t>db</a:t>
            </a:r>
            <a:r>
              <a:rPr lang="en-US" sz="1600" spc="0" dirty="0">
                <a:solidFill>
                  <a:schemeClr val="tx1"/>
                </a:solidFill>
                <a:ea typeface="+mn-ea"/>
                <a:cs typeface="Segoe UI Semilight" panose="020B0402040204020203" pitchFamily="34" charset="0"/>
              </a:rPr>
              <a:t> </a:t>
            </a:r>
            <a:r>
              <a:rPr lang="en-US" sz="1600" spc="0" dirty="0" err="1">
                <a:solidFill>
                  <a:schemeClr val="tx1"/>
                </a:solidFill>
                <a:ea typeface="+mn-ea"/>
                <a:cs typeface="Segoe UI Semilight" panose="020B0402040204020203" pitchFamily="34" charset="0"/>
              </a:rPr>
              <a:t>compat</a:t>
            </a:r>
            <a:r>
              <a:rPr lang="en-US" sz="1600" spc="0" dirty="0">
                <a:solidFill>
                  <a:schemeClr val="tx1"/>
                </a:solidFill>
                <a:ea typeface="+mn-ea"/>
                <a:cs typeface="Segoe UI Semilight" panose="020B0402040204020203" pitchFamily="34" charset="0"/>
              </a:rPr>
              <a:t> levels from 100 and above</a:t>
            </a:r>
          </a:p>
          <a:p>
            <a:pPr marL="0" indent="0">
              <a:buClr>
                <a:schemeClr val="tx1"/>
              </a:buClr>
              <a:buSzPct val="50000"/>
              <a:buNone/>
            </a:pPr>
            <a:r>
              <a:rPr lang="en-US" sz="1600" spc="0" dirty="0">
                <a:solidFill>
                  <a:schemeClr val="tx1"/>
                </a:solidFill>
                <a:ea typeface="+mn-ea"/>
                <a:cs typeface="Segoe UI Semilight" panose="020B0402040204020203" pitchFamily="34" charset="0"/>
              </a:rPr>
              <a:t>Code can be MI aware, if necessary: SERVERPROPERTY (‘</a:t>
            </a:r>
            <a:r>
              <a:rPr lang="en-US" sz="1600" spc="0" dirty="0" err="1">
                <a:solidFill>
                  <a:schemeClr val="tx1"/>
                </a:solidFill>
                <a:ea typeface="+mn-ea"/>
                <a:cs typeface="Segoe UI Semilight" panose="020B0402040204020203" pitchFamily="34" charset="0"/>
              </a:rPr>
              <a:t>EngineEdition</a:t>
            </a:r>
            <a:r>
              <a:rPr lang="en-US" sz="1600" spc="0" dirty="0">
                <a:solidFill>
                  <a:schemeClr val="tx1"/>
                </a:solidFill>
                <a:ea typeface="+mn-ea"/>
                <a:cs typeface="Segoe UI Semilight" panose="020B0402040204020203" pitchFamily="34" charset="0"/>
              </a:rPr>
              <a:t>’) = 8 </a:t>
            </a:r>
          </a:p>
          <a:p>
            <a:pPr marL="0" indent="0">
              <a:buClr>
                <a:schemeClr val="tx1"/>
              </a:buClr>
              <a:buSzPct val="50000"/>
              <a:buNone/>
            </a:pPr>
            <a:r>
              <a:rPr lang="en-US" sz="1600" spc="0" dirty="0">
                <a:solidFill>
                  <a:schemeClr val="tx1"/>
                </a:solidFill>
                <a:ea typeface="+mn-ea"/>
                <a:cs typeface="Segoe UI Semilight" panose="020B0402040204020203" pitchFamily="34" charset="0"/>
              </a:rPr>
              <a:t>Current limitations (will be removed later this year)</a:t>
            </a:r>
          </a:p>
          <a:p>
            <a:pPr marL="0" indent="0">
              <a:buClr>
                <a:schemeClr val="tx1"/>
              </a:buClr>
              <a:buSzPct val="50000"/>
              <a:buNone/>
            </a:pPr>
            <a:r>
              <a:rPr lang="en-US" sz="1600" spc="0" dirty="0">
                <a:solidFill>
                  <a:schemeClr val="tx1"/>
                </a:solidFill>
                <a:ea typeface="+mn-ea"/>
                <a:cs typeface="Segoe UI Semilight" panose="020B0402040204020203" pitchFamily="34" charset="0"/>
              </a:rPr>
              <a:t>Time is UTC . Use </a:t>
            </a:r>
            <a:r>
              <a:rPr lang="en-US" sz="1600" spc="0" dirty="0">
                <a:solidFill>
                  <a:schemeClr val="tx1"/>
                </a:solidFill>
                <a:ea typeface="+mn-ea"/>
                <a:cs typeface="Segoe UI Semilight" panose="020B0402040204020203" pitchFamily="34" charset="0"/>
                <a:hlinkClick r:id="rId3">
                  <a:extLst>
                    <a:ext uri="{A12FA001-AC4F-418D-AE19-62706E023703}">
                      <ahyp:hlinkClr xmlns:ahyp="http://schemas.microsoft.com/office/drawing/2018/hyperlinkcolor" val="tx"/>
                    </a:ext>
                  </a:extLst>
                </a:hlinkClick>
              </a:rPr>
              <a:t>AT TIME ZONE</a:t>
            </a:r>
            <a:r>
              <a:rPr lang="en-US" sz="1600" spc="0" dirty="0">
                <a:solidFill>
                  <a:schemeClr val="tx1"/>
                </a:solidFill>
                <a:ea typeface="+mn-ea"/>
                <a:cs typeface="Segoe UI Semilight" panose="020B0402040204020203" pitchFamily="34" charset="0"/>
              </a:rPr>
              <a:t> to add local time zone experience</a:t>
            </a:r>
          </a:p>
          <a:p>
            <a:pPr marL="0" indent="0">
              <a:buClr>
                <a:schemeClr val="tx1"/>
              </a:buClr>
              <a:buSzPct val="50000"/>
              <a:buNone/>
            </a:pPr>
            <a:r>
              <a:rPr lang="en-US" sz="1600" spc="0" dirty="0">
                <a:solidFill>
                  <a:schemeClr val="tx1"/>
                </a:solidFill>
                <a:ea typeface="+mn-ea"/>
                <a:cs typeface="Segoe UI Semilight" panose="020B0402040204020203" pitchFamily="34" charset="0"/>
              </a:rPr>
              <a:t>Instance collation is fixed (affects </a:t>
            </a:r>
            <a:r>
              <a:rPr lang="en-US" sz="1600" spc="0" dirty="0" err="1">
                <a:solidFill>
                  <a:schemeClr val="tx1"/>
                </a:solidFill>
                <a:ea typeface="+mn-ea"/>
                <a:cs typeface="Segoe UI Semilight" panose="020B0402040204020203" pitchFamily="34" charset="0"/>
              </a:rPr>
              <a:t>tempdb</a:t>
            </a:r>
            <a:r>
              <a:rPr lang="en-US" sz="1600" spc="0" dirty="0">
                <a:solidFill>
                  <a:schemeClr val="tx1"/>
                </a:solidFill>
                <a:ea typeface="+mn-ea"/>
                <a:cs typeface="Segoe UI Semilight" panose="020B0402040204020203" pitchFamily="34" charset="0"/>
              </a:rPr>
              <a:t> and system databases)</a:t>
            </a:r>
          </a:p>
          <a:p>
            <a:pPr marL="0" indent="0">
              <a:buClr>
                <a:schemeClr val="tx1"/>
              </a:buClr>
              <a:buSzPct val="50000"/>
              <a:buNone/>
            </a:pPr>
            <a:r>
              <a:rPr lang="en-US" sz="1600" spc="0" dirty="0">
                <a:solidFill>
                  <a:schemeClr val="tx1"/>
                </a:solidFill>
                <a:ea typeface="+mn-ea"/>
                <a:cs typeface="Segoe UI Semilight" panose="020B0402040204020203" pitchFamily="34" charset="0"/>
              </a:rPr>
              <a:t>You can use read-only replicas to </a:t>
            </a:r>
            <a:r>
              <a:rPr lang="en-US" sz="1600" spc="0" dirty="0">
                <a:solidFill>
                  <a:schemeClr val="tx1"/>
                </a:solidFill>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load balance read-only queries</a:t>
            </a:r>
            <a:endParaRPr lang="en-US" sz="1600" spc="0" dirty="0">
              <a:solidFill>
                <a:schemeClr val="tx1"/>
              </a:solidFill>
              <a:ea typeface="+mn-ea"/>
              <a:cs typeface="Segoe UI Semilight" panose="020B0402040204020203" pitchFamily="34" charset="0"/>
            </a:endParaRPr>
          </a:p>
          <a:p>
            <a:pPr marL="0" indent="0">
              <a:buClr>
                <a:schemeClr val="tx1"/>
              </a:buClr>
              <a:buSzPct val="50000"/>
              <a:buNone/>
            </a:pPr>
            <a:r>
              <a:rPr lang="en-US" sz="1600" spc="0" dirty="0">
                <a:solidFill>
                  <a:schemeClr val="tx1"/>
                </a:solidFill>
                <a:ea typeface="+mn-ea"/>
                <a:cs typeface="Segoe UI Semilight" panose="020B0402040204020203" pitchFamily="34" charset="0"/>
              </a:rPr>
              <a:t>Local and Geo-DR</a:t>
            </a:r>
            <a:endParaRPr lang="en-US" sz="1800" dirty="0">
              <a:solidFill>
                <a:schemeClr val="tx1"/>
              </a:solidFill>
            </a:endParaRPr>
          </a:p>
        </p:txBody>
      </p:sp>
    </p:spTree>
    <p:extLst>
      <p:ext uri="{BB962C8B-B14F-4D97-AF65-F5344CB8AC3E}">
        <p14:creationId xmlns:p14="http://schemas.microsoft.com/office/powerpoint/2010/main" val="26545281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9097" y="711544"/>
            <a:ext cx="4045429" cy="1130053"/>
          </a:xfrm>
        </p:spPr>
        <p:txBody>
          <a:bodyPr/>
          <a:lstStyle/>
          <a:p>
            <a:r>
              <a:rPr lang="en-US" sz="3600" dirty="0"/>
              <a:t>Azure Database </a:t>
            </a:r>
            <a:br>
              <a:rPr lang="en-US" sz="3600" dirty="0"/>
            </a:br>
            <a:r>
              <a:rPr lang="en-US" sz="3600" dirty="0"/>
              <a:t>Migration Service</a:t>
            </a:r>
          </a:p>
        </p:txBody>
      </p:sp>
      <p:sp>
        <p:nvSpPr>
          <p:cNvPr id="3" name="Text Placeholder 2">
            <a:extLst>
              <a:ext uri="{FF2B5EF4-FFF2-40B4-BE49-F238E27FC236}">
                <a16:creationId xmlns:a16="http://schemas.microsoft.com/office/drawing/2014/main" id="{A3FC7544-D379-402F-B55B-D53255BF26FA}"/>
              </a:ext>
            </a:extLst>
          </p:cNvPr>
          <p:cNvSpPr>
            <a:spLocks noGrp="1"/>
          </p:cNvSpPr>
          <p:nvPr>
            <p:ph type="body" sz="quarter" idx="10"/>
          </p:nvPr>
        </p:nvSpPr>
        <p:spPr>
          <a:xfrm>
            <a:off x="5736920" y="768262"/>
            <a:ext cx="6062598" cy="4001095"/>
          </a:xfrm>
        </p:spPr>
        <p:txBody>
          <a:bodyPr/>
          <a:lstStyle/>
          <a:p>
            <a:pPr marL="0" indent="0">
              <a:spcBef>
                <a:spcPts val="1200"/>
              </a:spcBef>
              <a:spcAft>
                <a:spcPts val="0"/>
              </a:spcAft>
              <a:buNone/>
            </a:pPr>
            <a:r>
              <a:rPr lang="en-US" sz="2000" dirty="0"/>
              <a:t>Self-guided migration process</a:t>
            </a:r>
          </a:p>
          <a:p>
            <a:pPr marL="0" indent="0">
              <a:spcBef>
                <a:spcPts val="1200"/>
              </a:spcBef>
              <a:spcAft>
                <a:spcPts val="0"/>
              </a:spcAft>
              <a:buNone/>
            </a:pPr>
            <a:r>
              <a:rPr lang="en-US" sz="2000" dirty="0"/>
              <a:t>Provides comprehensive assessments for </a:t>
            </a:r>
            <a:br>
              <a:rPr lang="en-US" sz="2000" dirty="0"/>
            </a:br>
            <a:r>
              <a:rPr lang="en-US" sz="2000" dirty="0"/>
              <a:t>pre-migration </a:t>
            </a:r>
          </a:p>
          <a:p>
            <a:pPr marL="0" indent="0">
              <a:spcBef>
                <a:spcPts val="1200"/>
              </a:spcBef>
              <a:spcAft>
                <a:spcPts val="0"/>
              </a:spcAft>
              <a:buNone/>
            </a:pPr>
            <a:r>
              <a:rPr lang="en-US" sz="2000" dirty="0"/>
              <a:t>Allows for migration at scale from multiple sources </a:t>
            </a:r>
            <a:br>
              <a:rPr lang="en-US" sz="2000" dirty="0"/>
            </a:br>
            <a:r>
              <a:rPr lang="en-US" sz="2000" dirty="0"/>
              <a:t>to the target database with minimal downtime</a:t>
            </a:r>
          </a:p>
          <a:p>
            <a:pPr marL="0" indent="0">
              <a:spcBef>
                <a:spcPts val="1200"/>
              </a:spcBef>
              <a:spcAft>
                <a:spcPts val="0"/>
              </a:spcAft>
              <a:buNone/>
            </a:pPr>
            <a:r>
              <a:rPr lang="en-US" sz="2000" dirty="0"/>
              <a:t>Requires an active Azure subscription and </a:t>
            </a:r>
            <a:br>
              <a:rPr lang="en-US" sz="2000" dirty="0"/>
            </a:br>
            <a:r>
              <a:rPr lang="en-US" sz="2000" dirty="0"/>
              <a:t>site-to-site connectivity</a:t>
            </a:r>
          </a:p>
          <a:p>
            <a:pPr marL="0" indent="0">
              <a:spcBef>
                <a:spcPts val="1200"/>
              </a:spcBef>
              <a:spcAft>
                <a:spcPts val="0"/>
              </a:spcAft>
              <a:buNone/>
            </a:pPr>
            <a:r>
              <a:rPr lang="en-US" sz="2000" dirty="0"/>
              <a:t>Roadmap to support large amount of sources </a:t>
            </a:r>
          </a:p>
          <a:p>
            <a:pPr marL="0" indent="0">
              <a:spcBef>
                <a:spcPts val="1200"/>
              </a:spcBef>
              <a:spcAft>
                <a:spcPts val="0"/>
              </a:spcAft>
              <a:buNone/>
            </a:pPr>
            <a:r>
              <a:rPr lang="en-ZA" sz="2000" dirty="0"/>
              <a:t>Convergence</a:t>
            </a:r>
            <a:r>
              <a:rPr lang="en-US" sz="2000" dirty="0"/>
              <a:t> of DMA functionality and DMS</a:t>
            </a:r>
          </a:p>
          <a:p>
            <a:pPr marL="0" indent="0">
              <a:spcBef>
                <a:spcPts val="1200"/>
              </a:spcBef>
              <a:spcAft>
                <a:spcPts val="0"/>
              </a:spcAft>
              <a:buNone/>
            </a:pPr>
            <a:r>
              <a:rPr lang="en-ZA" sz="2000" dirty="0"/>
              <a:t>Integration</a:t>
            </a:r>
            <a:r>
              <a:rPr lang="en-US" sz="2000" dirty="0"/>
              <a:t> with Azure Databox</a:t>
            </a:r>
          </a:p>
        </p:txBody>
      </p:sp>
    </p:spTree>
    <p:extLst>
      <p:ext uri="{BB962C8B-B14F-4D97-AF65-F5344CB8AC3E}">
        <p14:creationId xmlns:p14="http://schemas.microsoft.com/office/powerpoint/2010/main" val="31043561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9A1F05-0ADC-4431-8A15-C8CEB3988A62}"/>
              </a:ext>
            </a:extLst>
          </p:cNvPr>
          <p:cNvSpPr>
            <a:spLocks noGrp="1"/>
          </p:cNvSpPr>
          <p:nvPr>
            <p:ph type="title"/>
          </p:nvPr>
        </p:nvSpPr>
        <p:spPr/>
        <p:txBody>
          <a:bodyPr/>
          <a:lstStyle/>
          <a:p>
            <a:r>
              <a:rPr lang="en-US"/>
              <a:t>Data Migration Assistant</a:t>
            </a:r>
          </a:p>
        </p:txBody>
      </p:sp>
      <p:sp>
        <p:nvSpPr>
          <p:cNvPr id="4" name="Rectangle 55">
            <a:extLst>
              <a:ext uri="{FF2B5EF4-FFF2-40B4-BE49-F238E27FC236}">
                <a16:creationId xmlns:a16="http://schemas.microsoft.com/office/drawing/2014/main" id="{A5769B9D-B858-4968-9C25-7F6D9721A67B}"/>
              </a:ext>
            </a:extLst>
          </p:cNvPr>
          <p:cNvSpPr>
            <a:spLocks noChangeArrowheads="1"/>
          </p:cNvSpPr>
          <p:nvPr/>
        </p:nvSpPr>
        <p:spPr bwMode="auto">
          <a:xfrm>
            <a:off x="8973007" y="4941637"/>
            <a:ext cx="227756" cy="837543"/>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5" name="Rectangle 56">
            <a:extLst>
              <a:ext uri="{FF2B5EF4-FFF2-40B4-BE49-F238E27FC236}">
                <a16:creationId xmlns:a16="http://schemas.microsoft.com/office/drawing/2014/main" id="{60034EC0-DE76-4894-9CE1-FE2C22917A29}"/>
              </a:ext>
            </a:extLst>
          </p:cNvPr>
          <p:cNvSpPr>
            <a:spLocks noChangeArrowheads="1"/>
          </p:cNvSpPr>
          <p:nvPr/>
        </p:nvSpPr>
        <p:spPr bwMode="auto">
          <a:xfrm>
            <a:off x="7790159" y="5735098"/>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6" name="Freeform 57">
            <a:extLst>
              <a:ext uri="{FF2B5EF4-FFF2-40B4-BE49-F238E27FC236}">
                <a16:creationId xmlns:a16="http://schemas.microsoft.com/office/drawing/2014/main" id="{4B4F33FC-C513-4930-BA6E-56E9B5A13ED3}"/>
              </a:ext>
            </a:extLst>
          </p:cNvPr>
          <p:cNvSpPr>
            <a:spLocks/>
          </p:cNvSpPr>
          <p:nvPr/>
        </p:nvSpPr>
        <p:spPr bwMode="auto">
          <a:xfrm>
            <a:off x="5880100" y="1524000"/>
            <a:ext cx="6121400" cy="3690318"/>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pic>
        <p:nvPicPr>
          <p:cNvPr id="7" name="Picture 6">
            <a:extLst>
              <a:ext uri="{FF2B5EF4-FFF2-40B4-BE49-F238E27FC236}">
                <a16:creationId xmlns:a16="http://schemas.microsoft.com/office/drawing/2014/main" id="{4BE2C5B6-B631-42CE-9997-E3213323D034}"/>
              </a:ext>
            </a:extLst>
          </p:cNvPr>
          <p:cNvPicPr>
            <a:picLocks noChangeAspect="1"/>
          </p:cNvPicPr>
          <p:nvPr/>
        </p:nvPicPr>
        <p:blipFill>
          <a:blip r:embed="rId3"/>
          <a:stretch>
            <a:fillRect/>
          </a:stretch>
        </p:blipFill>
        <p:spPr>
          <a:xfrm>
            <a:off x="6018121" y="1689100"/>
            <a:ext cx="5800146" cy="3378199"/>
          </a:xfrm>
          <a:prstGeom prst="rect">
            <a:avLst/>
          </a:prstGeom>
        </p:spPr>
      </p:pic>
      <p:pic>
        <p:nvPicPr>
          <p:cNvPr id="8" name="Picture 7">
            <a:extLst>
              <a:ext uri="{FF2B5EF4-FFF2-40B4-BE49-F238E27FC236}">
                <a16:creationId xmlns:a16="http://schemas.microsoft.com/office/drawing/2014/main" id="{6FB6918F-D554-4ABA-9BB3-C69BF422F6B0}"/>
              </a:ext>
            </a:extLst>
          </p:cNvPr>
          <p:cNvPicPr>
            <a:picLocks noChangeAspect="1"/>
          </p:cNvPicPr>
          <p:nvPr/>
        </p:nvPicPr>
        <p:blipFill>
          <a:blip r:embed="rId4"/>
          <a:stretch>
            <a:fillRect/>
          </a:stretch>
        </p:blipFill>
        <p:spPr>
          <a:xfrm>
            <a:off x="6019800" y="1705866"/>
            <a:ext cx="5803900" cy="3369602"/>
          </a:xfrm>
          <a:prstGeom prst="rect">
            <a:avLst/>
          </a:prstGeom>
        </p:spPr>
      </p:pic>
      <p:sp>
        <p:nvSpPr>
          <p:cNvPr id="10" name="Text Placeholder 2">
            <a:extLst>
              <a:ext uri="{FF2B5EF4-FFF2-40B4-BE49-F238E27FC236}">
                <a16:creationId xmlns:a16="http://schemas.microsoft.com/office/drawing/2014/main" id="{631CBB68-053C-42EE-99CB-16B722E61B53}"/>
              </a:ext>
            </a:extLst>
          </p:cNvPr>
          <p:cNvSpPr txBox="1">
            <a:spLocks/>
          </p:cNvSpPr>
          <p:nvPr/>
        </p:nvSpPr>
        <p:spPr>
          <a:xfrm>
            <a:off x="465138" y="1881188"/>
            <a:ext cx="4574948" cy="345973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800"/>
              </a:spcBef>
            </a:pPr>
            <a:r>
              <a:rPr lang="en-US" sz="1800"/>
              <a:t>Assess on-premises SQL Server instance(s) for migrating to Azure SQL database(s)</a:t>
            </a:r>
          </a:p>
          <a:p>
            <a:pPr>
              <a:spcBef>
                <a:spcPts val="1800"/>
              </a:spcBef>
            </a:pPr>
            <a:r>
              <a:rPr lang="en-US" sz="1800"/>
              <a:t>Discover issues that can affect an upgrade</a:t>
            </a:r>
          </a:p>
          <a:p>
            <a:pPr>
              <a:spcBef>
                <a:spcPts val="1800"/>
              </a:spcBef>
            </a:pPr>
            <a:r>
              <a:rPr lang="en-US" sz="1800"/>
              <a:t>Migrate an on-premises SQL Server instance to a modern SQL Server instance </a:t>
            </a:r>
          </a:p>
        </p:txBody>
      </p:sp>
    </p:spTree>
    <p:extLst>
      <p:ext uri="{BB962C8B-B14F-4D97-AF65-F5344CB8AC3E}">
        <p14:creationId xmlns:p14="http://schemas.microsoft.com/office/powerpoint/2010/main" val="2866050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27D6-EDE9-4FB7-A91B-55CA670E420D}"/>
              </a:ext>
            </a:extLst>
          </p:cNvPr>
          <p:cNvSpPr>
            <a:spLocks noGrp="1"/>
          </p:cNvSpPr>
          <p:nvPr>
            <p:ph type="title"/>
          </p:nvPr>
        </p:nvSpPr>
        <p:spPr>
          <a:xfrm>
            <a:off x="596951" y="1144535"/>
            <a:ext cx="9327356" cy="2457596"/>
          </a:xfrm>
        </p:spPr>
        <p:txBody>
          <a:bodyPr/>
          <a:lstStyle/>
          <a:p>
            <a:r>
              <a:rPr lang="en-ZA" sz="4000" dirty="0"/>
              <a:t>Demo</a:t>
            </a:r>
            <a:br>
              <a:rPr lang="en-ZA" dirty="0"/>
            </a:br>
            <a:br>
              <a:rPr lang="en-ZA" dirty="0"/>
            </a:br>
            <a:br>
              <a:rPr lang="en-ZA" dirty="0"/>
            </a:br>
            <a:br>
              <a:rPr lang="en-ZA" sz="3200" dirty="0"/>
            </a:br>
            <a:r>
              <a:rPr lang="en-ZA" sz="3200" dirty="0"/>
              <a:t>Data Migration Assistant</a:t>
            </a:r>
            <a:endParaRPr lang="en-US" dirty="0"/>
          </a:p>
        </p:txBody>
      </p:sp>
    </p:spTree>
    <p:extLst>
      <p:ext uri="{BB962C8B-B14F-4D97-AF65-F5344CB8AC3E}">
        <p14:creationId xmlns:p14="http://schemas.microsoft.com/office/powerpoint/2010/main" val="56056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051992B-8EA2-47C7-AF44-6C8E3567B44D}"/>
              </a:ext>
            </a:extLst>
          </p:cNvPr>
          <p:cNvSpPr>
            <a:spLocks noGrp="1"/>
          </p:cNvSpPr>
          <p:nvPr>
            <p:ph type="body" sz="quarter" idx="10"/>
          </p:nvPr>
        </p:nvSpPr>
        <p:spPr>
          <a:xfrm>
            <a:off x="610939" y="1623399"/>
            <a:ext cx="5095819" cy="3853042"/>
          </a:xfrm>
        </p:spPr>
        <p:txBody>
          <a:bodyPr/>
          <a:lstStyle/>
          <a:p>
            <a:r>
              <a:rPr lang="en-US" b="1" dirty="0"/>
              <a:t>Intelligent Performance </a:t>
            </a:r>
            <a:r>
              <a:rPr lang="en-US" dirty="0"/>
              <a:t>learns unique database patterns and automatically tunes for improved performance</a:t>
            </a:r>
          </a:p>
          <a:p>
            <a:endParaRPr lang="en-US" dirty="0"/>
          </a:p>
          <a:p>
            <a:pPr lvl="0"/>
            <a:r>
              <a:rPr lang="en-US" b="1" dirty="0"/>
              <a:t>Adaptive query processing</a:t>
            </a:r>
          </a:p>
          <a:p>
            <a:pPr lvl="0"/>
            <a:r>
              <a:rPr lang="en-US" dirty="0"/>
              <a:t>Accelerate parallel queries and improve scaling of frequent queries with Intelligent Query Processing </a:t>
            </a:r>
          </a:p>
          <a:p>
            <a:endParaRPr lang="en-US" dirty="0"/>
          </a:p>
          <a:p>
            <a:endParaRPr lang="en-US" dirty="0"/>
          </a:p>
        </p:txBody>
      </p:sp>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p:txBody>
          <a:bodyPr/>
          <a:lstStyle/>
          <a:p>
            <a:r>
              <a:rPr lang="en-US" dirty="0"/>
              <a:t>Built-in intelligence </a:t>
            </a:r>
          </a:p>
        </p:txBody>
      </p:sp>
      <p:sp>
        <p:nvSpPr>
          <p:cNvPr id="41" name="Freeform 4">
            <a:extLst>
              <a:ext uri="{FF2B5EF4-FFF2-40B4-BE49-F238E27FC236}">
                <a16:creationId xmlns:a16="http://schemas.microsoft.com/office/drawing/2014/main" id="{94A67291-3AB0-4503-94EC-7D5163C9F368}"/>
              </a:ext>
            </a:extLst>
          </p:cNvPr>
          <p:cNvSpPr>
            <a:spLocks noChangeAspect="1"/>
          </p:cNvSpPr>
          <p:nvPr/>
        </p:nvSpPr>
        <p:spPr bwMode="auto">
          <a:xfrm flipH="1">
            <a:off x="9097465" y="1783166"/>
            <a:ext cx="2573807" cy="164992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accent2"/>
          </a:solidFill>
          <a:ln w="12700">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latin typeface="Segoe UI"/>
            </a:endParaRPr>
          </a:p>
        </p:txBody>
      </p:sp>
      <p:sp>
        <p:nvSpPr>
          <p:cNvPr id="42" name="Freeform 128">
            <a:extLst>
              <a:ext uri="{FF2B5EF4-FFF2-40B4-BE49-F238E27FC236}">
                <a16:creationId xmlns:a16="http://schemas.microsoft.com/office/drawing/2014/main" id="{83BB804D-4FB2-43CF-9952-47A49A6AF00D}"/>
              </a:ext>
            </a:extLst>
          </p:cNvPr>
          <p:cNvSpPr>
            <a:spLocks noChangeAspect="1"/>
          </p:cNvSpPr>
          <p:nvPr/>
        </p:nvSpPr>
        <p:spPr bwMode="auto">
          <a:xfrm flipH="1">
            <a:off x="6539471" y="1789526"/>
            <a:ext cx="3657455" cy="202043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12700">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33333"/>
              </a:solidFill>
              <a:latin typeface="Segoe UI"/>
            </a:endParaRPr>
          </a:p>
        </p:txBody>
      </p:sp>
      <p:sp>
        <p:nvSpPr>
          <p:cNvPr id="43" name="TextBox 42">
            <a:extLst>
              <a:ext uri="{FF2B5EF4-FFF2-40B4-BE49-F238E27FC236}">
                <a16:creationId xmlns:a16="http://schemas.microsoft.com/office/drawing/2014/main" id="{49039C2F-7DD8-419C-81EE-C6DCB94E9325}"/>
              </a:ext>
            </a:extLst>
          </p:cNvPr>
          <p:cNvSpPr txBox="1"/>
          <p:nvPr/>
        </p:nvSpPr>
        <p:spPr>
          <a:xfrm>
            <a:off x="10165836" y="2124279"/>
            <a:ext cx="950560" cy="469103"/>
          </a:xfrm>
          <a:prstGeom prst="rect">
            <a:avLst/>
          </a:prstGeom>
          <a:noFill/>
        </p:spPr>
        <p:txBody>
          <a:bodyPr wrap="square" rtlCol="0">
            <a:spAutoFit/>
          </a:bodyPr>
          <a:lstStyle/>
          <a:p>
            <a:pPr algn="ctr" defTabSz="951304">
              <a:defRPr/>
            </a:pPr>
            <a:r>
              <a:rPr lang="en-US" sz="1224" kern="0">
                <a:solidFill>
                  <a:srgbClr val="3C3C41"/>
                </a:solidFill>
                <a:latin typeface="Segoe UI Semibold" panose="020B0702040204020203" pitchFamily="34" charset="0"/>
                <a:ea typeface="MS PGothic" charset="0"/>
                <a:cs typeface="Segoe UI Semibold" panose="020B0702040204020203" pitchFamily="34" charset="0"/>
              </a:rPr>
              <a:t>Tuning algorithms</a:t>
            </a:r>
          </a:p>
        </p:txBody>
      </p:sp>
      <p:sp>
        <p:nvSpPr>
          <p:cNvPr id="44" name="TextBox 43">
            <a:extLst>
              <a:ext uri="{FF2B5EF4-FFF2-40B4-BE49-F238E27FC236}">
                <a16:creationId xmlns:a16="http://schemas.microsoft.com/office/drawing/2014/main" id="{7FFF8F1B-0D84-48D0-AB09-E5F61025C092}"/>
              </a:ext>
            </a:extLst>
          </p:cNvPr>
          <p:cNvSpPr txBox="1">
            <a:spLocks noChangeAspect="1"/>
          </p:cNvSpPr>
          <p:nvPr/>
        </p:nvSpPr>
        <p:spPr>
          <a:xfrm>
            <a:off x="6999844" y="3322624"/>
            <a:ext cx="1178151" cy="254262"/>
          </a:xfrm>
          <a:prstGeom prst="rect">
            <a:avLst/>
          </a:prstGeom>
          <a:noFill/>
        </p:spPr>
        <p:txBody>
          <a:bodyPr wrap="square" rtlCol="0">
            <a:spAutoFit/>
          </a:bodyPr>
          <a:lstStyle/>
          <a:p>
            <a:pPr algn="ctr" defTabSz="951304">
              <a:defRPr/>
            </a:pPr>
            <a:r>
              <a:rPr lang="en-US" sz="1020" kern="0">
                <a:solidFill>
                  <a:prstClr val="white"/>
                </a:solidFill>
                <a:latin typeface="Segoe UI Semibold" panose="020B0702040204020203" pitchFamily="34" charset="0"/>
                <a:ea typeface="MS PGothic" charset="0"/>
                <a:cs typeface="Segoe UI Semibold" panose="020B0702040204020203" pitchFamily="34" charset="0"/>
              </a:rPr>
              <a:t>SQL Database</a:t>
            </a:r>
          </a:p>
        </p:txBody>
      </p:sp>
      <p:sp>
        <p:nvSpPr>
          <p:cNvPr id="46" name="Freeform 20">
            <a:extLst>
              <a:ext uri="{FF2B5EF4-FFF2-40B4-BE49-F238E27FC236}">
                <a16:creationId xmlns:a16="http://schemas.microsoft.com/office/drawing/2014/main" id="{A401BC9A-6A7A-4B49-9B2E-4E33AF34977C}"/>
              </a:ext>
            </a:extLst>
          </p:cNvPr>
          <p:cNvSpPr>
            <a:spLocks noChangeAspect="1"/>
          </p:cNvSpPr>
          <p:nvPr/>
        </p:nvSpPr>
        <p:spPr bwMode="auto">
          <a:xfrm>
            <a:off x="8662838" y="2723805"/>
            <a:ext cx="732518" cy="46387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accent2"/>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1224" b="1" kern="0">
              <a:solidFill>
                <a:srgbClr val="000000"/>
              </a:solidFill>
              <a:latin typeface="Segoe UI Light"/>
              <a:ea typeface="Segoe UI" pitchFamily="34" charset="0"/>
              <a:cs typeface="Segoe UI" pitchFamily="34" charset="0"/>
            </a:endParaRPr>
          </a:p>
        </p:txBody>
      </p:sp>
      <p:sp>
        <p:nvSpPr>
          <p:cNvPr id="47" name="TextBox 46">
            <a:extLst>
              <a:ext uri="{FF2B5EF4-FFF2-40B4-BE49-F238E27FC236}">
                <a16:creationId xmlns:a16="http://schemas.microsoft.com/office/drawing/2014/main" id="{DCCD8743-4F7E-4EB5-B350-9B99D866DABE}"/>
              </a:ext>
            </a:extLst>
          </p:cNvPr>
          <p:cNvSpPr txBox="1">
            <a:spLocks noChangeAspect="1"/>
          </p:cNvSpPr>
          <p:nvPr/>
        </p:nvSpPr>
        <p:spPr>
          <a:xfrm>
            <a:off x="8310103" y="3325886"/>
            <a:ext cx="1437988" cy="254262"/>
          </a:xfrm>
          <a:prstGeom prst="rect">
            <a:avLst/>
          </a:prstGeom>
          <a:noFill/>
          <a:ln>
            <a:noFill/>
          </a:ln>
        </p:spPr>
        <p:txBody>
          <a:bodyPr wrap="square" rtlCol="0">
            <a:spAutoFit/>
          </a:bodyPr>
          <a:lstStyle/>
          <a:p>
            <a:pPr algn="ctr" defTabSz="951304">
              <a:defRPr/>
            </a:pPr>
            <a:r>
              <a:rPr lang="en-US" sz="1020" kern="0">
                <a:solidFill>
                  <a:prstClr val="white"/>
                </a:solidFill>
                <a:latin typeface="Segoe UI Semibold" panose="020B0702040204020203" pitchFamily="34" charset="0"/>
                <a:ea typeface="MS PGothic" charset="0"/>
                <a:cs typeface="Segoe UI Semibold" panose="020B0702040204020203" pitchFamily="34" charset="0"/>
              </a:rPr>
              <a:t>Database advisor</a:t>
            </a:r>
          </a:p>
        </p:txBody>
      </p:sp>
      <p:cxnSp>
        <p:nvCxnSpPr>
          <p:cNvPr id="48" name="Straight Connector 47">
            <a:extLst>
              <a:ext uri="{FF2B5EF4-FFF2-40B4-BE49-F238E27FC236}">
                <a16:creationId xmlns:a16="http://schemas.microsoft.com/office/drawing/2014/main" id="{79708BAA-1C39-492F-9B9F-91E35AE36ABC}"/>
              </a:ext>
            </a:extLst>
          </p:cNvPr>
          <p:cNvCxnSpPr>
            <a:cxnSpLocks/>
          </p:cNvCxnSpPr>
          <p:nvPr/>
        </p:nvCxnSpPr>
        <p:spPr>
          <a:xfrm>
            <a:off x="7916908" y="3055918"/>
            <a:ext cx="648662" cy="0"/>
          </a:xfrm>
          <a:prstGeom prst="line">
            <a:avLst/>
          </a:prstGeom>
          <a:noFill/>
          <a:ln w="12700" cap="flat" cmpd="sng" algn="ctr">
            <a:solidFill>
              <a:schemeClr val="tx2"/>
            </a:solidFill>
            <a:prstDash val="solid"/>
            <a:miter lim="800000"/>
            <a:headEnd type="none"/>
            <a:tailEnd type="none"/>
          </a:ln>
          <a:effectLst/>
        </p:spPr>
      </p:cxnSp>
      <p:sp>
        <p:nvSpPr>
          <p:cNvPr id="50" name="TextBox 49">
            <a:extLst>
              <a:ext uri="{FF2B5EF4-FFF2-40B4-BE49-F238E27FC236}">
                <a16:creationId xmlns:a16="http://schemas.microsoft.com/office/drawing/2014/main" id="{6622C530-3D13-4513-9B8F-506F397443E2}"/>
              </a:ext>
            </a:extLst>
          </p:cNvPr>
          <p:cNvSpPr txBox="1"/>
          <p:nvPr/>
        </p:nvSpPr>
        <p:spPr>
          <a:xfrm>
            <a:off x="6601591" y="5480693"/>
            <a:ext cx="1270656" cy="439988"/>
          </a:xfrm>
          <a:prstGeom prst="rect">
            <a:avLst/>
          </a:prstGeom>
          <a:noFill/>
        </p:spPr>
        <p:txBody>
          <a:bodyPr wrap="none" lIns="93260" tIns="46630" rIns="93260" bIns="46630" rtlCol="0">
            <a:spAutoFit/>
          </a:bodyPr>
          <a:lstStyle/>
          <a:p>
            <a:pPr algn="ctr" defTabSz="931326" fontAlgn="base">
              <a:lnSpc>
                <a:spcPct val="90000"/>
              </a:lnSpc>
              <a:spcBef>
                <a:spcPct val="0"/>
              </a:spcBef>
              <a:spcAft>
                <a:spcPts val="600"/>
              </a:spcAft>
              <a:defRPr/>
            </a:pPr>
            <a:r>
              <a:rPr lang="en-US" sz="1224" kern="0">
                <a:solidFill>
                  <a:srgbClr val="0078D7"/>
                </a:solidFill>
                <a:latin typeface="Segoe UI Semibold" panose="020B0702040204020203" pitchFamily="34" charset="0"/>
                <a:ea typeface="MS PGothic" charset="0"/>
                <a:cs typeface="Segoe UI Semibold" panose="020B0702040204020203" pitchFamily="34" charset="0"/>
              </a:rPr>
              <a:t>Developer</a:t>
            </a:r>
            <a:br>
              <a:rPr lang="en-US" sz="1224" kern="0">
                <a:solidFill>
                  <a:srgbClr val="0078D7"/>
                </a:solidFill>
                <a:latin typeface="Segoe UI Semibold" panose="020B0702040204020203" pitchFamily="34" charset="0"/>
                <a:ea typeface="MS PGothic" charset="0"/>
                <a:cs typeface="Segoe UI Semibold" panose="020B0702040204020203" pitchFamily="34" charset="0"/>
              </a:rPr>
            </a:br>
            <a:r>
              <a:rPr lang="en-US" sz="1224" kern="0">
                <a:solidFill>
                  <a:srgbClr val="0078D7"/>
                </a:solidFill>
                <a:latin typeface="Segoe UI Semibold" panose="020B0702040204020203" pitchFamily="34" charset="0"/>
                <a:ea typeface="MS PGothic" charset="0"/>
                <a:cs typeface="Segoe UI Semibold" panose="020B0702040204020203" pitchFamily="34" charset="0"/>
              </a:rPr>
              <a:t>no admin skills</a:t>
            </a:r>
          </a:p>
        </p:txBody>
      </p:sp>
      <p:sp>
        <p:nvSpPr>
          <p:cNvPr id="52" name="TextBox 51">
            <a:extLst>
              <a:ext uri="{FF2B5EF4-FFF2-40B4-BE49-F238E27FC236}">
                <a16:creationId xmlns:a16="http://schemas.microsoft.com/office/drawing/2014/main" id="{0E6CE244-F803-477B-ADFF-0385DBB6FC99}"/>
              </a:ext>
            </a:extLst>
          </p:cNvPr>
          <p:cNvSpPr txBox="1"/>
          <p:nvPr/>
        </p:nvSpPr>
        <p:spPr>
          <a:xfrm>
            <a:off x="10135784" y="5480693"/>
            <a:ext cx="1332782" cy="433238"/>
          </a:xfrm>
          <a:prstGeom prst="rect">
            <a:avLst/>
          </a:prstGeom>
          <a:noFill/>
        </p:spPr>
        <p:txBody>
          <a:bodyPr wrap="square" lIns="93260" tIns="46630" rIns="93260" bIns="46630" rtlCol="0">
            <a:spAutoFit/>
          </a:bodyPr>
          <a:lstStyle/>
          <a:p>
            <a:pPr algn="ctr" defTabSz="931326" fontAlgn="base">
              <a:lnSpc>
                <a:spcPct val="90000"/>
              </a:lnSpc>
              <a:spcBef>
                <a:spcPct val="0"/>
              </a:spcBef>
              <a:spcAft>
                <a:spcPts val="600"/>
              </a:spcAft>
              <a:defRPr/>
            </a:pPr>
            <a:r>
              <a:rPr lang="en-US" sz="1224" kern="0">
                <a:solidFill>
                  <a:srgbClr val="0078D7"/>
                </a:solidFill>
                <a:latin typeface="Segoe UI Semibold" panose="020B0702040204020203" pitchFamily="34" charset="0"/>
                <a:ea typeface="MS PGothic" charset="0"/>
                <a:cs typeface="Segoe UI Semibold" panose="020B0702040204020203" pitchFamily="34" charset="0"/>
              </a:rPr>
              <a:t>DBA of</a:t>
            </a:r>
            <a:br>
              <a:rPr lang="en-US" sz="1224" kern="0">
                <a:solidFill>
                  <a:srgbClr val="0078D7"/>
                </a:solidFill>
                <a:latin typeface="Segoe UI Semibold" panose="020B0702040204020203" pitchFamily="34" charset="0"/>
                <a:ea typeface="MS PGothic" charset="0"/>
                <a:cs typeface="Segoe UI Semibold" panose="020B0702040204020203" pitchFamily="34" charset="0"/>
              </a:rPr>
            </a:br>
            <a:r>
              <a:rPr lang="en-US" sz="1224" kern="0">
                <a:solidFill>
                  <a:srgbClr val="0078D7"/>
                </a:solidFill>
                <a:latin typeface="Segoe UI Semibold" panose="020B0702040204020203" pitchFamily="34" charset="0"/>
                <a:ea typeface="MS PGothic" charset="0"/>
                <a:cs typeface="Segoe UI Semibold" panose="020B0702040204020203" pitchFamily="34" charset="0"/>
              </a:rPr>
              <a:t>many databases</a:t>
            </a:r>
          </a:p>
        </p:txBody>
      </p:sp>
      <p:sp>
        <p:nvSpPr>
          <p:cNvPr id="54" name="Speech Bubble: Rectangle 53">
            <a:extLst>
              <a:ext uri="{FF2B5EF4-FFF2-40B4-BE49-F238E27FC236}">
                <a16:creationId xmlns:a16="http://schemas.microsoft.com/office/drawing/2014/main" id="{D8B0BAAE-F0CB-491F-9ADA-6BB06175B8BB}"/>
              </a:ext>
            </a:extLst>
          </p:cNvPr>
          <p:cNvSpPr/>
          <p:nvPr/>
        </p:nvSpPr>
        <p:spPr bwMode="auto">
          <a:xfrm>
            <a:off x="6001701" y="4144710"/>
            <a:ext cx="1197250" cy="534944"/>
          </a:xfrm>
          <a:prstGeom prst="wedgeRectCallout">
            <a:avLst>
              <a:gd name="adj1" fmla="val 33498"/>
              <a:gd name="adj2" fmla="val 84419"/>
            </a:avLst>
          </a:prstGeom>
          <a:noFill/>
          <a:ln w="19050" cap="flat" cmpd="sng" algn="ctr">
            <a:solidFill>
              <a:schemeClr val="accent1"/>
            </a:solidFill>
            <a:prstDash val="solid"/>
            <a:miter lim="800000"/>
            <a:headEnd type="none" w="med" len="med"/>
            <a:tailEnd type="none" w="med" len="med"/>
          </a:ln>
          <a:effectLst/>
        </p:spPr>
        <p:txBody>
          <a:bodyPr vert="horz" wrap="square" lIns="93260" tIns="74608" rIns="93260" bIns="74608" numCol="1" rtlCol="0" anchor="t" anchorCtr="0" compatLnSpc="1">
            <a:prstTxWarp prst="textNoShape">
              <a:avLst/>
            </a:prstTxWarp>
            <a:spAutoFit/>
          </a:bodyPr>
          <a:lstStyle/>
          <a:p>
            <a:pPr marL="118194" indent="-118194" algn="ctr" defTabSz="951028" fontAlgn="base">
              <a:spcBef>
                <a:spcPct val="0"/>
              </a:spcBef>
              <a:spcAft>
                <a:spcPct val="0"/>
              </a:spcAft>
              <a:defRPr/>
            </a:pPr>
            <a:r>
              <a:rPr lang="en-US" sz="1224" kern="0">
                <a:solidFill>
                  <a:srgbClr val="3C3C41"/>
                </a:solidFill>
                <a:latin typeface="Segoe UI"/>
              </a:rPr>
              <a:t>“My app gets auto-tuned”</a:t>
            </a:r>
          </a:p>
        </p:txBody>
      </p:sp>
      <p:sp>
        <p:nvSpPr>
          <p:cNvPr id="55" name="Speech Bubble: Rectangle 54">
            <a:extLst>
              <a:ext uri="{FF2B5EF4-FFF2-40B4-BE49-F238E27FC236}">
                <a16:creationId xmlns:a16="http://schemas.microsoft.com/office/drawing/2014/main" id="{2F3BC834-731C-49E9-A84C-8F5F2D18BB1C}"/>
              </a:ext>
            </a:extLst>
          </p:cNvPr>
          <p:cNvSpPr/>
          <p:nvPr/>
        </p:nvSpPr>
        <p:spPr bwMode="auto">
          <a:xfrm>
            <a:off x="9576722" y="4144710"/>
            <a:ext cx="1197250" cy="527443"/>
          </a:xfrm>
          <a:prstGeom prst="wedgeRectCallout">
            <a:avLst>
              <a:gd name="adj1" fmla="val 33835"/>
              <a:gd name="adj2" fmla="val 79722"/>
            </a:avLst>
          </a:prstGeom>
          <a:noFill/>
          <a:ln w="19050" cap="flat" cmpd="sng" algn="ctr">
            <a:solidFill>
              <a:schemeClr val="accent1"/>
            </a:solidFill>
            <a:prstDash val="solid"/>
            <a:miter lim="800000"/>
            <a:headEnd type="none" w="med" len="med"/>
            <a:tailEnd type="none" w="med" len="med"/>
          </a:ln>
          <a:effectLst/>
        </p:spPr>
        <p:txBody>
          <a:bodyPr vert="horz" wrap="square" lIns="93260" tIns="74608" rIns="93260" bIns="74608" numCol="1" rtlCol="0" anchor="t" anchorCtr="0" compatLnSpc="1">
            <a:prstTxWarp prst="textNoShape">
              <a:avLst/>
            </a:prstTxWarp>
            <a:spAutoFit/>
          </a:bodyPr>
          <a:lstStyle/>
          <a:p>
            <a:pPr algn="ctr" defTabSz="951028" fontAlgn="base">
              <a:spcBef>
                <a:spcPct val="0"/>
              </a:spcBef>
              <a:spcAft>
                <a:spcPct val="0"/>
              </a:spcAft>
              <a:defRPr/>
            </a:pPr>
            <a:r>
              <a:rPr lang="en-US" sz="1224" kern="0">
                <a:solidFill>
                  <a:srgbClr val="3C3C41"/>
                </a:solidFill>
                <a:latin typeface="Segoe UI"/>
              </a:rPr>
              <a:t>“I can do more in less time”</a:t>
            </a:r>
          </a:p>
        </p:txBody>
      </p:sp>
      <p:cxnSp>
        <p:nvCxnSpPr>
          <p:cNvPr id="56" name="Connector: Elbow 55">
            <a:extLst>
              <a:ext uri="{FF2B5EF4-FFF2-40B4-BE49-F238E27FC236}">
                <a16:creationId xmlns:a16="http://schemas.microsoft.com/office/drawing/2014/main" id="{44CB4A76-C921-492C-A688-454BF2F82261}"/>
              </a:ext>
            </a:extLst>
          </p:cNvPr>
          <p:cNvCxnSpPr>
            <a:cxnSpLocks/>
            <a:stCxn id="43" idx="2"/>
          </p:cNvCxnSpPr>
          <p:nvPr/>
        </p:nvCxnSpPr>
        <p:spPr>
          <a:xfrm rot="5400000">
            <a:off x="9877650" y="2292456"/>
            <a:ext cx="462540" cy="1064393"/>
          </a:xfrm>
          <a:prstGeom prst="bentConnector2">
            <a:avLst/>
          </a:prstGeom>
          <a:noFill/>
          <a:ln w="12700" cap="flat" cmpd="sng" algn="ctr">
            <a:solidFill>
              <a:schemeClr val="tx2"/>
            </a:solidFill>
            <a:prstDash val="solid"/>
            <a:miter lim="800000"/>
            <a:tailEnd type="triangle"/>
          </a:ln>
          <a:effectLst/>
        </p:spPr>
      </p:cxnSp>
      <p:cxnSp>
        <p:nvCxnSpPr>
          <p:cNvPr id="57" name="Connector: Elbow 56">
            <a:extLst>
              <a:ext uri="{FF2B5EF4-FFF2-40B4-BE49-F238E27FC236}">
                <a16:creationId xmlns:a16="http://schemas.microsoft.com/office/drawing/2014/main" id="{CEF77E97-C53C-4496-B9CC-B4ADAAA21F24}"/>
              </a:ext>
            </a:extLst>
          </p:cNvPr>
          <p:cNvCxnSpPr>
            <a:cxnSpLocks/>
            <a:endCxn id="43" idx="1"/>
          </p:cNvCxnSpPr>
          <p:nvPr/>
        </p:nvCxnSpPr>
        <p:spPr>
          <a:xfrm flipV="1">
            <a:off x="9074335" y="2358831"/>
            <a:ext cx="1091501" cy="236305"/>
          </a:xfrm>
          <a:prstGeom prst="bentConnector3">
            <a:avLst>
              <a:gd name="adj1" fmla="val 50000"/>
            </a:avLst>
          </a:prstGeom>
          <a:noFill/>
          <a:ln w="12700" cap="flat" cmpd="sng" algn="ctr">
            <a:solidFill>
              <a:schemeClr val="tx2"/>
            </a:solidFill>
            <a:prstDash val="solid"/>
            <a:miter lim="800000"/>
            <a:tailEnd type="triangle"/>
          </a:ln>
          <a:effectLst/>
        </p:spPr>
      </p:cxnSp>
      <p:grpSp>
        <p:nvGrpSpPr>
          <p:cNvPr id="23" name="Group 22">
            <a:extLst>
              <a:ext uri="{FF2B5EF4-FFF2-40B4-BE49-F238E27FC236}">
                <a16:creationId xmlns:a16="http://schemas.microsoft.com/office/drawing/2014/main" id="{29E1C5C9-6553-4A65-9DB3-38E1FA0F6D6F}"/>
              </a:ext>
            </a:extLst>
          </p:cNvPr>
          <p:cNvGrpSpPr/>
          <p:nvPr/>
        </p:nvGrpSpPr>
        <p:grpSpPr>
          <a:xfrm>
            <a:off x="142440" y="6373380"/>
            <a:ext cx="525513" cy="447676"/>
            <a:chOff x="3097731" y="3411002"/>
            <a:chExt cx="3912131" cy="3332680"/>
          </a:xfrm>
        </p:grpSpPr>
        <p:sp>
          <p:nvSpPr>
            <p:cNvPr id="25" name="Freeform: Shape 399">
              <a:extLst>
                <a:ext uri="{FF2B5EF4-FFF2-40B4-BE49-F238E27FC236}">
                  <a16:creationId xmlns:a16="http://schemas.microsoft.com/office/drawing/2014/main" id="{411A6221-50C5-4B25-A551-33898132D825}"/>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 name="Group 25">
              <a:extLst>
                <a:ext uri="{FF2B5EF4-FFF2-40B4-BE49-F238E27FC236}">
                  <a16:creationId xmlns:a16="http://schemas.microsoft.com/office/drawing/2014/main" id="{F9D9FCE0-1622-4EFA-B45C-58118BB6F801}"/>
                </a:ext>
              </a:extLst>
            </p:cNvPr>
            <p:cNvGrpSpPr/>
            <p:nvPr/>
          </p:nvGrpSpPr>
          <p:grpSpPr>
            <a:xfrm>
              <a:off x="3558863" y="3838170"/>
              <a:ext cx="2873016" cy="2905512"/>
              <a:chOff x="3440120" y="3859753"/>
              <a:chExt cx="2873016" cy="2905512"/>
            </a:xfrm>
          </p:grpSpPr>
          <p:sp>
            <p:nvSpPr>
              <p:cNvPr id="27" name="Freeform: Shape 26">
                <a:extLst>
                  <a:ext uri="{FF2B5EF4-FFF2-40B4-BE49-F238E27FC236}">
                    <a16:creationId xmlns:a16="http://schemas.microsoft.com/office/drawing/2014/main" id="{4738B94D-E54A-4012-8386-958E67715FAE}"/>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8" name="Freeform: Shape 27">
                <a:extLst>
                  <a:ext uri="{FF2B5EF4-FFF2-40B4-BE49-F238E27FC236}">
                    <a16:creationId xmlns:a16="http://schemas.microsoft.com/office/drawing/2014/main" id="{18FC6CC9-B6A6-4676-8146-AC1B9771A276}"/>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9" name="Freeform: Shape 28">
                <a:extLst>
                  <a:ext uri="{FF2B5EF4-FFF2-40B4-BE49-F238E27FC236}">
                    <a16:creationId xmlns:a16="http://schemas.microsoft.com/office/drawing/2014/main" id="{B28EC361-EC67-482B-9A9C-EAB0118956DF}"/>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latin typeface="Segoe UI"/>
                </a:endParaRPr>
              </a:p>
            </p:txBody>
          </p:sp>
          <p:sp>
            <p:nvSpPr>
              <p:cNvPr id="31" name="Freeform: Shape 30">
                <a:extLst>
                  <a:ext uri="{FF2B5EF4-FFF2-40B4-BE49-F238E27FC236}">
                    <a16:creationId xmlns:a16="http://schemas.microsoft.com/office/drawing/2014/main" id="{86156785-9A2E-4CB9-98BE-1160D101BE3B}"/>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latin typeface="Segoe UI"/>
                </a:endParaRPr>
              </a:p>
            </p:txBody>
          </p:sp>
          <p:sp>
            <p:nvSpPr>
              <p:cNvPr id="32" name="Freeform: Shape 31">
                <a:extLst>
                  <a:ext uri="{FF2B5EF4-FFF2-40B4-BE49-F238E27FC236}">
                    <a16:creationId xmlns:a16="http://schemas.microsoft.com/office/drawing/2014/main" id="{915A8AE7-DB28-40A0-A01A-DE253A236464}"/>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latin typeface="Segoe UI"/>
                </a:endParaRPr>
              </a:p>
            </p:txBody>
          </p:sp>
          <p:sp>
            <p:nvSpPr>
              <p:cNvPr id="33" name="Freeform: Shape 32">
                <a:extLst>
                  <a:ext uri="{FF2B5EF4-FFF2-40B4-BE49-F238E27FC236}">
                    <a16:creationId xmlns:a16="http://schemas.microsoft.com/office/drawing/2014/main" id="{C4790C78-E6AE-4F21-8EFC-2D8F195B0556}"/>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latin typeface="Segoe UI"/>
                </a:endParaRPr>
              </a:p>
            </p:txBody>
          </p:sp>
          <p:sp>
            <p:nvSpPr>
              <p:cNvPr id="36" name="Freeform: Shape 35">
                <a:extLst>
                  <a:ext uri="{FF2B5EF4-FFF2-40B4-BE49-F238E27FC236}">
                    <a16:creationId xmlns:a16="http://schemas.microsoft.com/office/drawing/2014/main" id="{5D975553-C043-4ADE-AA6C-55B222B5301E}"/>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latin typeface="Segoe UI"/>
                </a:endParaRPr>
              </a:p>
            </p:txBody>
          </p:sp>
          <p:sp>
            <p:nvSpPr>
              <p:cNvPr id="37" name="Freeform: Shape 36">
                <a:extLst>
                  <a:ext uri="{FF2B5EF4-FFF2-40B4-BE49-F238E27FC236}">
                    <a16:creationId xmlns:a16="http://schemas.microsoft.com/office/drawing/2014/main" id="{99B0AD2B-F27B-4A65-9F2A-0C6C8724E892}"/>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latin typeface="Segoe UI"/>
                </a:endParaRPr>
              </a:p>
            </p:txBody>
          </p:sp>
          <p:sp>
            <p:nvSpPr>
              <p:cNvPr id="38" name="Freeform: Shape 37">
                <a:extLst>
                  <a:ext uri="{FF2B5EF4-FFF2-40B4-BE49-F238E27FC236}">
                    <a16:creationId xmlns:a16="http://schemas.microsoft.com/office/drawing/2014/main" id="{5FB32CD7-8F64-43F0-A532-AC80CDEBEFDF}"/>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latin typeface="Segoe UI"/>
                </a:endParaRPr>
              </a:p>
            </p:txBody>
          </p:sp>
          <p:sp>
            <p:nvSpPr>
              <p:cNvPr id="39" name="Freeform: Shape 38">
                <a:extLst>
                  <a:ext uri="{FF2B5EF4-FFF2-40B4-BE49-F238E27FC236}">
                    <a16:creationId xmlns:a16="http://schemas.microsoft.com/office/drawing/2014/main" id="{681B9F67-218F-4808-8FDB-26DCF5D512BB}"/>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prstClr val="white"/>
                  </a:solidFill>
                  <a:latin typeface="Segoe UI"/>
                </a:endParaRPr>
              </a:p>
            </p:txBody>
          </p:sp>
        </p:grpSp>
      </p:grpSp>
      <p:sp>
        <p:nvSpPr>
          <p:cNvPr id="40" name="Freeform: Shape 39">
            <a:extLst>
              <a:ext uri="{FF2B5EF4-FFF2-40B4-BE49-F238E27FC236}">
                <a16:creationId xmlns:a16="http://schemas.microsoft.com/office/drawing/2014/main" id="{4A7B7FCC-4E71-4C1D-AD04-FD7FA2E0E783}"/>
              </a:ext>
            </a:extLst>
          </p:cNvPr>
          <p:cNvSpPr/>
          <p:nvPr/>
        </p:nvSpPr>
        <p:spPr bwMode="auto">
          <a:xfrm flipH="1">
            <a:off x="7339193" y="2623998"/>
            <a:ext cx="499451" cy="652382"/>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a:solidFill>
                <a:prstClr val="black"/>
              </a:solidFill>
              <a:latin typeface="Segoe UI 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22170F52-F5CF-43FF-BF76-B1D890ED0031}"/>
              </a:ext>
            </a:extLst>
          </p:cNvPr>
          <p:cNvSpPr>
            <a:spLocks/>
          </p:cNvSpPr>
          <p:nvPr/>
        </p:nvSpPr>
        <p:spPr bwMode="auto">
          <a:xfrm>
            <a:off x="6993043" y="4807742"/>
            <a:ext cx="487752" cy="607387"/>
          </a:xfrm>
          <a:custGeom>
            <a:avLst/>
            <a:gdLst>
              <a:gd name="connsiteX0" fmla="*/ 126207 w 252413"/>
              <a:gd name="connsiteY0" fmla="*/ 188913 h 314326"/>
              <a:gd name="connsiteX1" fmla="*/ 252413 w 252413"/>
              <a:gd name="connsiteY1" fmla="*/ 314326 h 314326"/>
              <a:gd name="connsiteX2" fmla="*/ 0 w 252413"/>
              <a:gd name="connsiteY2" fmla="*/ 314326 h 314326"/>
              <a:gd name="connsiteX3" fmla="*/ 126207 w 252413"/>
              <a:gd name="connsiteY3" fmla="*/ 188913 h 314326"/>
              <a:gd name="connsiteX4" fmla="*/ 125413 w 252413"/>
              <a:gd name="connsiteY4" fmla="*/ 0 h 314326"/>
              <a:gd name="connsiteX5" fmla="*/ 160057 w 252413"/>
              <a:gd name="connsiteY5" fmla="*/ 6929 h 314326"/>
              <a:gd name="connsiteX6" fmla="*/ 209550 w 252413"/>
              <a:gd name="connsiteY6" fmla="*/ 84138 h 314326"/>
              <a:gd name="connsiteX7" fmla="*/ 125413 w 252413"/>
              <a:gd name="connsiteY7" fmla="*/ 168275 h 314326"/>
              <a:gd name="connsiteX8" fmla="*/ 41275 w 252413"/>
              <a:gd name="connsiteY8" fmla="*/ 84138 h 314326"/>
              <a:gd name="connsiteX9" fmla="*/ 90768 w 252413"/>
              <a:gd name="connsiteY9" fmla="*/ 6929 h 314326"/>
              <a:gd name="connsiteX10" fmla="*/ 125413 w 252413"/>
              <a:gd name="connsiteY10" fmla="*/ 0 h 3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413" h="314326">
                <a:moveTo>
                  <a:pt x="126207" y="188913"/>
                </a:moveTo>
                <a:cubicBezTo>
                  <a:pt x="196212" y="188913"/>
                  <a:pt x="252413" y="244761"/>
                  <a:pt x="252413" y="314326"/>
                </a:cubicBezTo>
                <a:lnTo>
                  <a:pt x="0" y="314326"/>
                </a:lnTo>
                <a:cubicBezTo>
                  <a:pt x="0" y="244761"/>
                  <a:pt x="56201" y="188913"/>
                  <a:pt x="126207" y="188913"/>
                </a:cubicBezTo>
                <a:close/>
                <a:moveTo>
                  <a:pt x="125413" y="0"/>
                </a:moveTo>
                <a:cubicBezTo>
                  <a:pt x="138281" y="0"/>
                  <a:pt x="150159" y="1980"/>
                  <a:pt x="160057" y="6929"/>
                </a:cubicBezTo>
                <a:cubicBezTo>
                  <a:pt x="189753" y="20787"/>
                  <a:pt x="209550" y="49493"/>
                  <a:pt x="209550" y="84138"/>
                </a:cubicBezTo>
                <a:cubicBezTo>
                  <a:pt x="209550" y="130661"/>
                  <a:pt x="171936" y="168275"/>
                  <a:pt x="125413" y="168275"/>
                </a:cubicBezTo>
                <a:cubicBezTo>
                  <a:pt x="78890" y="168275"/>
                  <a:pt x="41275" y="130661"/>
                  <a:pt x="41275" y="84138"/>
                </a:cubicBezTo>
                <a:cubicBezTo>
                  <a:pt x="41275" y="49493"/>
                  <a:pt x="61072" y="20787"/>
                  <a:pt x="90768" y="6929"/>
                </a:cubicBezTo>
                <a:cubicBezTo>
                  <a:pt x="100666" y="1980"/>
                  <a:pt x="112545" y="0"/>
                  <a:pt x="125413"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prstClr val="black"/>
              </a:solidFill>
              <a:latin typeface="Segoe UI"/>
            </a:endParaRPr>
          </a:p>
        </p:txBody>
      </p:sp>
      <p:sp>
        <p:nvSpPr>
          <p:cNvPr id="49" name="Freeform: Shape 48">
            <a:extLst>
              <a:ext uri="{FF2B5EF4-FFF2-40B4-BE49-F238E27FC236}">
                <a16:creationId xmlns:a16="http://schemas.microsoft.com/office/drawing/2014/main" id="{7BA56083-38F4-46A2-86BD-91447981DA3B}"/>
              </a:ext>
            </a:extLst>
          </p:cNvPr>
          <p:cNvSpPr>
            <a:spLocks/>
          </p:cNvSpPr>
          <p:nvPr/>
        </p:nvSpPr>
        <p:spPr bwMode="auto">
          <a:xfrm>
            <a:off x="10558299" y="4807742"/>
            <a:ext cx="487752" cy="607387"/>
          </a:xfrm>
          <a:custGeom>
            <a:avLst/>
            <a:gdLst>
              <a:gd name="connsiteX0" fmla="*/ 126207 w 252413"/>
              <a:gd name="connsiteY0" fmla="*/ 188913 h 314326"/>
              <a:gd name="connsiteX1" fmla="*/ 252413 w 252413"/>
              <a:gd name="connsiteY1" fmla="*/ 314326 h 314326"/>
              <a:gd name="connsiteX2" fmla="*/ 0 w 252413"/>
              <a:gd name="connsiteY2" fmla="*/ 314326 h 314326"/>
              <a:gd name="connsiteX3" fmla="*/ 126207 w 252413"/>
              <a:gd name="connsiteY3" fmla="*/ 188913 h 314326"/>
              <a:gd name="connsiteX4" fmla="*/ 125413 w 252413"/>
              <a:gd name="connsiteY4" fmla="*/ 0 h 314326"/>
              <a:gd name="connsiteX5" fmla="*/ 160057 w 252413"/>
              <a:gd name="connsiteY5" fmla="*/ 6929 h 314326"/>
              <a:gd name="connsiteX6" fmla="*/ 209550 w 252413"/>
              <a:gd name="connsiteY6" fmla="*/ 84138 h 314326"/>
              <a:gd name="connsiteX7" fmla="*/ 125413 w 252413"/>
              <a:gd name="connsiteY7" fmla="*/ 168275 h 314326"/>
              <a:gd name="connsiteX8" fmla="*/ 41275 w 252413"/>
              <a:gd name="connsiteY8" fmla="*/ 84138 h 314326"/>
              <a:gd name="connsiteX9" fmla="*/ 90768 w 252413"/>
              <a:gd name="connsiteY9" fmla="*/ 6929 h 314326"/>
              <a:gd name="connsiteX10" fmla="*/ 125413 w 252413"/>
              <a:gd name="connsiteY10" fmla="*/ 0 h 3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413" h="314326">
                <a:moveTo>
                  <a:pt x="126207" y="188913"/>
                </a:moveTo>
                <a:cubicBezTo>
                  <a:pt x="196212" y="188913"/>
                  <a:pt x="252413" y="244761"/>
                  <a:pt x="252413" y="314326"/>
                </a:cubicBezTo>
                <a:lnTo>
                  <a:pt x="0" y="314326"/>
                </a:lnTo>
                <a:cubicBezTo>
                  <a:pt x="0" y="244761"/>
                  <a:pt x="56201" y="188913"/>
                  <a:pt x="126207" y="188913"/>
                </a:cubicBezTo>
                <a:close/>
                <a:moveTo>
                  <a:pt x="125413" y="0"/>
                </a:moveTo>
                <a:cubicBezTo>
                  <a:pt x="138281" y="0"/>
                  <a:pt x="150159" y="1980"/>
                  <a:pt x="160057" y="6929"/>
                </a:cubicBezTo>
                <a:cubicBezTo>
                  <a:pt x="189753" y="20787"/>
                  <a:pt x="209550" y="49493"/>
                  <a:pt x="209550" y="84138"/>
                </a:cubicBezTo>
                <a:cubicBezTo>
                  <a:pt x="209550" y="130661"/>
                  <a:pt x="171936" y="168275"/>
                  <a:pt x="125413" y="168275"/>
                </a:cubicBezTo>
                <a:cubicBezTo>
                  <a:pt x="78890" y="168275"/>
                  <a:pt x="41275" y="130661"/>
                  <a:pt x="41275" y="84138"/>
                </a:cubicBezTo>
                <a:cubicBezTo>
                  <a:pt x="41275" y="49493"/>
                  <a:pt x="61072" y="20787"/>
                  <a:pt x="90768" y="6929"/>
                </a:cubicBezTo>
                <a:cubicBezTo>
                  <a:pt x="100666" y="1980"/>
                  <a:pt x="112545" y="0"/>
                  <a:pt x="125413"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prstClr val="black"/>
              </a:solidFill>
              <a:latin typeface="Segoe UI"/>
            </a:endParaRPr>
          </a:p>
        </p:txBody>
      </p:sp>
    </p:spTree>
    <p:extLst>
      <p:ext uri="{BB962C8B-B14F-4D97-AF65-F5344CB8AC3E}">
        <p14:creationId xmlns:p14="http://schemas.microsoft.com/office/powerpoint/2010/main" val="2609542968"/>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27D6-EDE9-4FB7-A91B-55CA670E420D}"/>
              </a:ext>
            </a:extLst>
          </p:cNvPr>
          <p:cNvSpPr>
            <a:spLocks noGrp="1"/>
          </p:cNvSpPr>
          <p:nvPr>
            <p:ph type="title" idx="4294967295"/>
          </p:nvPr>
        </p:nvSpPr>
        <p:spPr>
          <a:xfrm>
            <a:off x="488514" y="2075080"/>
            <a:ext cx="11273425" cy="2277547"/>
          </a:xfrm>
        </p:spPr>
        <p:txBody>
          <a:bodyPr/>
          <a:lstStyle/>
          <a:p>
            <a:r>
              <a:rPr lang="en-US" sz="2800" dirty="0">
                <a:solidFill>
                  <a:schemeClr val="accent2"/>
                </a:solidFill>
              </a:rPr>
              <a:t>Migrate using Azure SQL Database Managed Instance</a:t>
            </a:r>
            <a:br>
              <a:rPr lang="en-US" sz="2800" dirty="0">
                <a:solidFill>
                  <a:schemeClr val="accent2"/>
                </a:solidFill>
              </a:rPr>
            </a:br>
            <a:br>
              <a:rPr lang="en-US" sz="3200" dirty="0"/>
            </a:br>
            <a:br>
              <a:rPr lang="en-US" sz="2400" dirty="0"/>
            </a:br>
            <a:r>
              <a:rPr lang="en-US" sz="2000" dirty="0">
                <a:solidFill>
                  <a:schemeClr val="bg1"/>
                </a:solidFill>
                <a:latin typeface="+mn-lt"/>
              </a:rPr>
              <a:t>This lab demonstrates how to migrate a SQL database to an Azure SQL Database Managed Instance using the Azure Database Migration Service.</a:t>
            </a:r>
            <a:br>
              <a:rPr lang="en-US" sz="2000" dirty="0">
                <a:solidFill>
                  <a:schemeClr val="bg1"/>
                </a:solidFill>
                <a:latin typeface="+mn-lt"/>
              </a:rPr>
            </a:br>
            <a:endParaRPr lang="en-US" sz="2000" dirty="0">
              <a:solidFill>
                <a:schemeClr val="bg1"/>
              </a:solidFill>
              <a:latin typeface="+mn-lt"/>
            </a:endParaRPr>
          </a:p>
        </p:txBody>
      </p:sp>
      <p:pic>
        <p:nvPicPr>
          <p:cNvPr id="7" name="Graphic 6" descr="Laptop">
            <a:extLst>
              <a:ext uri="{FF2B5EF4-FFF2-40B4-BE49-F238E27FC236}">
                <a16:creationId xmlns:a16="http://schemas.microsoft.com/office/drawing/2014/main" id="{C37A0CA8-CAC4-4B4E-B016-5F63420F13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78065" y="0"/>
            <a:ext cx="938173" cy="938173"/>
          </a:xfrm>
          <a:prstGeom prst="rect">
            <a:avLst/>
          </a:prstGeom>
        </p:spPr>
      </p:pic>
      <p:pic>
        <p:nvPicPr>
          <p:cNvPr id="9" name="Graphic 8" descr="User">
            <a:extLst>
              <a:ext uri="{FF2B5EF4-FFF2-40B4-BE49-F238E27FC236}">
                <a16:creationId xmlns:a16="http://schemas.microsoft.com/office/drawing/2014/main" id="{F42632D7-A9EE-4107-A4D0-109088B997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24132" y="184509"/>
            <a:ext cx="914400" cy="914400"/>
          </a:xfrm>
          <a:prstGeom prst="rect">
            <a:avLst/>
          </a:prstGeom>
        </p:spPr>
      </p:pic>
      <p:sp>
        <p:nvSpPr>
          <p:cNvPr id="3" name="TextBox 2">
            <a:extLst>
              <a:ext uri="{FF2B5EF4-FFF2-40B4-BE49-F238E27FC236}">
                <a16:creationId xmlns:a16="http://schemas.microsoft.com/office/drawing/2014/main" id="{A19D5CA2-D531-4A29-ACF1-0F7E505F05B3}"/>
              </a:ext>
            </a:extLst>
          </p:cNvPr>
          <p:cNvSpPr txBox="1"/>
          <p:nvPr/>
        </p:nvSpPr>
        <p:spPr>
          <a:xfrm>
            <a:off x="11467655" y="172123"/>
            <a:ext cx="766877"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HOL</a:t>
            </a:r>
          </a:p>
        </p:txBody>
      </p:sp>
      <p:sp>
        <p:nvSpPr>
          <p:cNvPr id="6" name="TextBox 5">
            <a:extLst>
              <a:ext uri="{FF2B5EF4-FFF2-40B4-BE49-F238E27FC236}">
                <a16:creationId xmlns:a16="http://schemas.microsoft.com/office/drawing/2014/main" id="{39960DB1-3FA3-48AD-AB6F-7837D09A3CE9}"/>
              </a:ext>
            </a:extLst>
          </p:cNvPr>
          <p:cNvSpPr txBox="1"/>
          <p:nvPr/>
        </p:nvSpPr>
        <p:spPr>
          <a:xfrm>
            <a:off x="358539" y="494852"/>
            <a:ext cx="1196481" cy="8494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solidFill>
                  <a:srgbClr val="50E6FF"/>
                </a:solidFill>
                <a:effectLst/>
                <a:uLnTx/>
                <a:uFillTx/>
                <a:latin typeface="Segoe UI Semibold"/>
                <a:ea typeface="+mn-ea"/>
                <a:cs typeface="+mn-cs"/>
              </a:rPr>
              <a:t>Lab</a:t>
            </a:r>
          </a:p>
        </p:txBody>
      </p:sp>
    </p:spTree>
    <p:extLst>
      <p:ext uri="{BB962C8B-B14F-4D97-AF65-F5344CB8AC3E}">
        <p14:creationId xmlns:p14="http://schemas.microsoft.com/office/powerpoint/2010/main" val="84491869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8B55-EE81-444D-93CA-7ED1672D5FF9}"/>
              </a:ext>
            </a:extLst>
          </p:cNvPr>
          <p:cNvSpPr>
            <a:spLocks noGrp="1"/>
          </p:cNvSpPr>
          <p:nvPr>
            <p:ph type="title"/>
          </p:nvPr>
        </p:nvSpPr>
        <p:spPr>
          <a:xfrm>
            <a:off x="523211" y="869103"/>
            <a:ext cx="11570468" cy="4109587"/>
          </a:xfrm>
        </p:spPr>
        <p:txBody>
          <a:bodyPr/>
          <a:lstStyle/>
          <a:p>
            <a:r>
              <a:rPr lang="en-US" sz="4000" dirty="0">
                <a:solidFill>
                  <a:schemeClr val="accent2"/>
                </a:solidFill>
              </a:rPr>
              <a:t>Lab</a:t>
            </a:r>
            <a:br>
              <a:rPr lang="en-US" sz="6000" dirty="0">
                <a:solidFill>
                  <a:schemeClr val="accent2"/>
                </a:solidFill>
              </a:rPr>
            </a:br>
            <a:br>
              <a:rPr lang="en-US" sz="6000" dirty="0">
                <a:solidFill>
                  <a:schemeClr val="accent2"/>
                </a:solidFill>
              </a:rPr>
            </a:br>
            <a:br>
              <a:rPr lang="en-US" dirty="0">
                <a:solidFill>
                  <a:schemeClr val="accent2"/>
                </a:solidFill>
              </a:rPr>
            </a:br>
            <a:r>
              <a:rPr lang="en-US" sz="2800" dirty="0">
                <a:solidFill>
                  <a:schemeClr val="accent2"/>
                </a:solidFill>
              </a:rPr>
              <a:t>Migrate using Azure SQL Database Managed Instance ​</a:t>
            </a:r>
            <a:br>
              <a:rPr lang="en-US" sz="4000" dirty="0"/>
            </a:br>
            <a:br>
              <a:rPr lang="en-US" sz="6600" u="sng" dirty="0">
                <a:solidFill>
                  <a:srgbClr val="FFFF00"/>
                </a:solidFill>
              </a:rPr>
            </a:br>
            <a:r>
              <a:rPr lang="en-US" sz="6600" u="sng" dirty="0">
                <a:solidFill>
                  <a:srgbClr val="FFFF00"/>
                </a:solidFill>
                <a:hlinkClick r:id="rId3">
                  <a:extLst>
                    <a:ext uri="{A12FA001-AC4F-418D-AE19-62706E023703}">
                      <ahyp:hlinkClr xmlns:ahyp="http://schemas.microsoft.com/office/drawing/2018/hyperlinkcolor" val="tx"/>
                    </a:ext>
                  </a:extLst>
                </a:hlinkClick>
              </a:rPr>
              <a:t>http://tinyurl.com/?????????</a:t>
            </a:r>
            <a:endParaRPr lang="en-US" sz="7200" dirty="0">
              <a:solidFill>
                <a:srgbClr val="FFFF00"/>
              </a:solidFill>
            </a:endParaRPr>
          </a:p>
        </p:txBody>
      </p:sp>
    </p:spTree>
    <p:extLst>
      <p:ext uri="{BB962C8B-B14F-4D97-AF65-F5344CB8AC3E}">
        <p14:creationId xmlns:p14="http://schemas.microsoft.com/office/powerpoint/2010/main" val="398265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ED69D-EBE7-4BFC-B7C3-785F3BA3DDF6}"/>
              </a:ext>
            </a:extLst>
          </p:cNvPr>
          <p:cNvSpPr>
            <a:spLocks noGrp="1"/>
          </p:cNvSpPr>
          <p:nvPr>
            <p:ph type="title"/>
          </p:nvPr>
        </p:nvSpPr>
        <p:spPr/>
        <p:txBody>
          <a:bodyPr/>
          <a:lstStyle/>
          <a:p>
            <a:r>
              <a:rPr lang="en-US"/>
              <a:t>Connecting to lab Azure SQL DB Managed Instance</a:t>
            </a:r>
          </a:p>
        </p:txBody>
      </p:sp>
      <p:grpSp>
        <p:nvGrpSpPr>
          <p:cNvPr id="4" name="Group 3">
            <a:extLst>
              <a:ext uri="{FF2B5EF4-FFF2-40B4-BE49-F238E27FC236}">
                <a16:creationId xmlns:a16="http://schemas.microsoft.com/office/drawing/2014/main" id="{E7809FE6-C2DF-4511-9A54-68FCCF6EF305}"/>
              </a:ext>
            </a:extLst>
          </p:cNvPr>
          <p:cNvGrpSpPr/>
          <p:nvPr/>
        </p:nvGrpSpPr>
        <p:grpSpPr>
          <a:xfrm>
            <a:off x="1231348" y="1527090"/>
            <a:ext cx="7364326" cy="706263"/>
            <a:chOff x="987600" y="3389166"/>
            <a:chExt cx="7365371" cy="706364"/>
          </a:xfrm>
        </p:grpSpPr>
        <p:pic>
          <p:nvPicPr>
            <p:cNvPr id="5" name="Picture 4">
              <a:extLst>
                <a:ext uri="{FF2B5EF4-FFF2-40B4-BE49-F238E27FC236}">
                  <a16:creationId xmlns:a16="http://schemas.microsoft.com/office/drawing/2014/main" id="{9A18D9C8-C292-46E5-8426-BB9FBF316460}"/>
                </a:ext>
              </a:extLst>
            </p:cNvPr>
            <p:cNvPicPr>
              <a:picLocks noChangeAspect="1"/>
            </p:cNvPicPr>
            <p:nvPr/>
          </p:nvPicPr>
          <p:blipFill>
            <a:blip r:embed="rId2"/>
            <a:stretch>
              <a:fillRect/>
            </a:stretch>
          </p:blipFill>
          <p:spPr>
            <a:xfrm>
              <a:off x="987600" y="3695530"/>
              <a:ext cx="6428571" cy="400000"/>
            </a:xfrm>
            <a:prstGeom prst="rect">
              <a:avLst/>
            </a:prstGeom>
          </p:spPr>
        </p:pic>
        <p:pic>
          <p:nvPicPr>
            <p:cNvPr id="6" name="Picture 5">
              <a:extLst>
                <a:ext uri="{FF2B5EF4-FFF2-40B4-BE49-F238E27FC236}">
                  <a16:creationId xmlns:a16="http://schemas.microsoft.com/office/drawing/2014/main" id="{681CDEFB-B4B7-46B5-9B61-068E45FE8056}"/>
                </a:ext>
              </a:extLst>
            </p:cNvPr>
            <p:cNvPicPr>
              <a:picLocks noChangeAspect="1"/>
            </p:cNvPicPr>
            <p:nvPr/>
          </p:nvPicPr>
          <p:blipFill>
            <a:blip r:embed="rId3"/>
            <a:stretch>
              <a:fillRect/>
            </a:stretch>
          </p:blipFill>
          <p:spPr>
            <a:xfrm>
              <a:off x="1095828" y="3389166"/>
              <a:ext cx="7257143" cy="247619"/>
            </a:xfrm>
            <a:prstGeom prst="rect">
              <a:avLst/>
            </a:prstGeom>
          </p:spPr>
        </p:pic>
      </p:grpSp>
      <p:sp>
        <p:nvSpPr>
          <p:cNvPr id="7" name="TextBox 6">
            <a:extLst>
              <a:ext uri="{FF2B5EF4-FFF2-40B4-BE49-F238E27FC236}">
                <a16:creationId xmlns:a16="http://schemas.microsoft.com/office/drawing/2014/main" id="{5BD6FFCF-9102-4637-8E31-4216687F14CE}"/>
              </a:ext>
            </a:extLst>
          </p:cNvPr>
          <p:cNvSpPr txBox="1"/>
          <p:nvPr/>
        </p:nvSpPr>
        <p:spPr>
          <a:xfrm>
            <a:off x="5671161" y="3094623"/>
            <a:ext cx="3319988" cy="941711"/>
          </a:xfrm>
          <a:prstGeom prst="rect">
            <a:avLst/>
          </a:prstGeom>
          <a:noFill/>
        </p:spPr>
        <p:txBody>
          <a:bodyPr wrap="none" rtlCol="0">
            <a:spAutoFit/>
          </a:bodyPr>
          <a:lstStyle/>
          <a:p>
            <a:pPr defTabSz="932563"/>
            <a:r>
              <a:rPr lang="en-US">
                <a:solidFill>
                  <a:srgbClr val="3C3C41"/>
                </a:solidFill>
                <a:latin typeface="Segoe UI"/>
              </a:rPr>
              <a:t>RDP Username = </a:t>
            </a:r>
            <a:r>
              <a:rPr lang="en-US" err="1">
                <a:solidFill>
                  <a:srgbClr val="3C3C41"/>
                </a:solidFill>
                <a:latin typeface="Segoe UI"/>
              </a:rPr>
              <a:t>labuser</a:t>
            </a:r>
            <a:endParaRPr lang="en-US">
              <a:solidFill>
                <a:srgbClr val="3C3C41"/>
              </a:solidFill>
              <a:latin typeface="Segoe UI"/>
            </a:endParaRPr>
          </a:p>
          <a:p>
            <a:pPr defTabSz="932563"/>
            <a:r>
              <a:rPr lang="en-US">
                <a:solidFill>
                  <a:srgbClr val="3C3C41"/>
                </a:solidFill>
                <a:latin typeface="Segoe UI"/>
              </a:rPr>
              <a:t>RDP Password = </a:t>
            </a:r>
            <a:r>
              <a:rPr lang="en-US" i="1">
                <a:solidFill>
                  <a:srgbClr val="0070C0"/>
                </a:solidFill>
                <a:latin typeface="Segoe UI"/>
              </a:rPr>
              <a:t>Lab password</a:t>
            </a:r>
          </a:p>
          <a:p>
            <a:pPr defTabSz="932563"/>
            <a:r>
              <a:rPr lang="en-US">
                <a:solidFill>
                  <a:srgbClr val="3C3C41"/>
                </a:solidFill>
                <a:latin typeface="Segoe UI"/>
              </a:rPr>
              <a:t> </a:t>
            </a:r>
          </a:p>
        </p:txBody>
      </p:sp>
      <p:pic>
        <p:nvPicPr>
          <p:cNvPr id="8" name="Picture 7">
            <a:extLst>
              <a:ext uri="{FF2B5EF4-FFF2-40B4-BE49-F238E27FC236}">
                <a16:creationId xmlns:a16="http://schemas.microsoft.com/office/drawing/2014/main" id="{5D41BD18-663A-4501-A102-75DBD19F18D5}"/>
              </a:ext>
            </a:extLst>
          </p:cNvPr>
          <p:cNvPicPr>
            <a:picLocks noChangeAspect="1"/>
          </p:cNvPicPr>
          <p:nvPr/>
        </p:nvPicPr>
        <p:blipFill>
          <a:blip r:embed="rId4"/>
          <a:stretch>
            <a:fillRect/>
          </a:stretch>
        </p:blipFill>
        <p:spPr>
          <a:xfrm>
            <a:off x="2855021" y="2223262"/>
            <a:ext cx="2453505" cy="1878868"/>
          </a:xfrm>
          <a:prstGeom prst="rect">
            <a:avLst/>
          </a:prstGeom>
        </p:spPr>
      </p:pic>
      <p:cxnSp>
        <p:nvCxnSpPr>
          <p:cNvPr id="9" name="Straight Arrow Connector 8">
            <a:extLst>
              <a:ext uri="{FF2B5EF4-FFF2-40B4-BE49-F238E27FC236}">
                <a16:creationId xmlns:a16="http://schemas.microsoft.com/office/drawing/2014/main" id="{A8AFFF3E-286E-4562-9E84-AF26F9805319}"/>
              </a:ext>
            </a:extLst>
          </p:cNvPr>
          <p:cNvCxnSpPr>
            <a:cxnSpLocks/>
          </p:cNvCxnSpPr>
          <p:nvPr/>
        </p:nvCxnSpPr>
        <p:spPr>
          <a:xfrm>
            <a:off x="2155938" y="3003329"/>
            <a:ext cx="65424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4E0F89-93D2-4B68-8C68-3F35ABEFC6C8}"/>
              </a:ext>
            </a:extLst>
          </p:cNvPr>
          <p:cNvCxnSpPr/>
          <p:nvPr/>
        </p:nvCxnSpPr>
        <p:spPr>
          <a:xfrm>
            <a:off x="2202742" y="2332306"/>
            <a:ext cx="0" cy="67941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C7DA1D-8063-4694-AE9B-0ED5BA13A0D4}"/>
              </a:ext>
            </a:extLst>
          </p:cNvPr>
          <p:cNvSpPr txBox="1"/>
          <p:nvPr/>
        </p:nvSpPr>
        <p:spPr>
          <a:xfrm>
            <a:off x="502206" y="1132850"/>
            <a:ext cx="5245656" cy="345163"/>
          </a:xfrm>
          <a:prstGeom prst="rect">
            <a:avLst/>
          </a:prstGeom>
          <a:noFill/>
        </p:spPr>
        <p:txBody>
          <a:bodyPr wrap="none" rtlCol="0">
            <a:spAutoFit/>
          </a:bodyPr>
          <a:lstStyle/>
          <a:p>
            <a:pPr defTabSz="932563"/>
            <a:r>
              <a:rPr lang="en-US" sz="1599">
                <a:solidFill>
                  <a:srgbClr val="0070C0"/>
                </a:solidFill>
                <a:latin typeface="Segoe UI"/>
              </a:rPr>
              <a:t>From Lab 2 – “Migration Using SQL Managed Instance”</a:t>
            </a:r>
          </a:p>
        </p:txBody>
      </p:sp>
      <p:sp>
        <p:nvSpPr>
          <p:cNvPr id="13" name="TextBox 12">
            <a:extLst>
              <a:ext uri="{FF2B5EF4-FFF2-40B4-BE49-F238E27FC236}">
                <a16:creationId xmlns:a16="http://schemas.microsoft.com/office/drawing/2014/main" id="{916F6E49-414D-4EA8-8EC3-7C56C809BED2}"/>
              </a:ext>
            </a:extLst>
          </p:cNvPr>
          <p:cNvSpPr txBox="1"/>
          <p:nvPr/>
        </p:nvSpPr>
        <p:spPr>
          <a:xfrm>
            <a:off x="5602233" y="4806469"/>
            <a:ext cx="6833360" cy="1568891"/>
          </a:xfrm>
          <a:prstGeom prst="rect">
            <a:avLst/>
          </a:prstGeom>
          <a:noFill/>
        </p:spPr>
        <p:txBody>
          <a:bodyPr wrap="square" rtlCol="0">
            <a:spAutoFit/>
          </a:bodyPr>
          <a:lstStyle/>
          <a:p>
            <a:pPr defTabSz="932563"/>
            <a:r>
              <a:rPr lang="en-US" sz="1599">
                <a:solidFill>
                  <a:srgbClr val="0070C0"/>
                </a:solidFill>
                <a:latin typeface="Segoe UI"/>
              </a:rPr>
              <a:t>To connect to SQL MI use SSMS</a:t>
            </a:r>
          </a:p>
          <a:p>
            <a:pPr defTabSz="932563"/>
            <a:r>
              <a:rPr lang="en-US" sz="1599">
                <a:solidFill>
                  <a:srgbClr val="3C3C41"/>
                </a:solidFill>
                <a:latin typeface="Segoe UI"/>
              </a:rPr>
              <a:t> </a:t>
            </a:r>
          </a:p>
          <a:p>
            <a:pPr defTabSz="932563"/>
            <a:r>
              <a:rPr lang="en-US" sz="1599">
                <a:solidFill>
                  <a:srgbClr val="3C3C41"/>
                </a:solidFill>
                <a:latin typeface="Segoe UI"/>
              </a:rPr>
              <a:t>SQL MI TEST = sqlmi-shared-01-test.568ebab56ce1.database.windows.net</a:t>
            </a:r>
          </a:p>
          <a:p>
            <a:pPr defTabSz="932563"/>
            <a:r>
              <a:rPr lang="en-US" sz="1599">
                <a:solidFill>
                  <a:srgbClr val="3C3C41"/>
                </a:solidFill>
                <a:latin typeface="Segoe UI"/>
              </a:rPr>
              <a:t>SQL MI User = </a:t>
            </a:r>
            <a:r>
              <a:rPr lang="en-US" sz="1599" err="1">
                <a:solidFill>
                  <a:srgbClr val="3C3C41"/>
                </a:solidFill>
                <a:latin typeface="Segoe UI"/>
              </a:rPr>
              <a:t>Labuser</a:t>
            </a:r>
            <a:r>
              <a:rPr lang="en-US" sz="1599">
                <a:solidFill>
                  <a:srgbClr val="3C3C41"/>
                </a:solidFill>
                <a:latin typeface="Segoe UI"/>
              </a:rPr>
              <a:t> + resource group name  </a:t>
            </a:r>
            <a:r>
              <a:rPr lang="en-US" sz="1599" err="1">
                <a:solidFill>
                  <a:srgbClr val="3C3C41"/>
                </a:solidFill>
                <a:latin typeface="Segoe UI"/>
              </a:rPr>
              <a:t>ie</a:t>
            </a:r>
            <a:r>
              <a:rPr lang="en-US" sz="1599">
                <a:solidFill>
                  <a:srgbClr val="3C3C41"/>
                </a:solidFill>
                <a:latin typeface="Segoe UI"/>
              </a:rPr>
              <a:t> (Labuserrg188393)</a:t>
            </a:r>
          </a:p>
          <a:p>
            <a:pPr defTabSz="932563"/>
            <a:r>
              <a:rPr lang="en-US" sz="1599">
                <a:solidFill>
                  <a:srgbClr val="3C3C41"/>
                </a:solidFill>
                <a:latin typeface="Segoe UI"/>
              </a:rPr>
              <a:t>SQL MI password = Lab password (same as RDP password)</a:t>
            </a:r>
          </a:p>
          <a:p>
            <a:pPr defTabSz="932563"/>
            <a:endParaRPr lang="en-US" sz="1599">
              <a:solidFill>
                <a:srgbClr val="3C3C41"/>
              </a:solidFill>
              <a:latin typeface="Segoe UI"/>
            </a:endParaRPr>
          </a:p>
        </p:txBody>
      </p:sp>
      <p:pic>
        <p:nvPicPr>
          <p:cNvPr id="14" name="Picture 13">
            <a:extLst>
              <a:ext uri="{FF2B5EF4-FFF2-40B4-BE49-F238E27FC236}">
                <a16:creationId xmlns:a16="http://schemas.microsoft.com/office/drawing/2014/main" id="{A74934AC-5DC2-4DF4-ABCF-38267073DF52}"/>
              </a:ext>
            </a:extLst>
          </p:cNvPr>
          <p:cNvPicPr>
            <a:picLocks noChangeAspect="1"/>
          </p:cNvPicPr>
          <p:nvPr/>
        </p:nvPicPr>
        <p:blipFill>
          <a:blip r:embed="rId5"/>
          <a:stretch>
            <a:fillRect/>
          </a:stretch>
        </p:blipFill>
        <p:spPr>
          <a:xfrm>
            <a:off x="2424619" y="4797592"/>
            <a:ext cx="3099542" cy="2055554"/>
          </a:xfrm>
          <a:prstGeom prst="rect">
            <a:avLst/>
          </a:prstGeom>
        </p:spPr>
      </p:pic>
      <p:cxnSp>
        <p:nvCxnSpPr>
          <p:cNvPr id="16" name="Straight Arrow Connector 15">
            <a:extLst>
              <a:ext uri="{FF2B5EF4-FFF2-40B4-BE49-F238E27FC236}">
                <a16:creationId xmlns:a16="http://schemas.microsoft.com/office/drawing/2014/main" id="{D8A2EEFE-29CC-4BBA-A61F-53AEC9310A0F}"/>
              </a:ext>
            </a:extLst>
          </p:cNvPr>
          <p:cNvCxnSpPr>
            <a:cxnSpLocks/>
          </p:cNvCxnSpPr>
          <p:nvPr/>
        </p:nvCxnSpPr>
        <p:spPr>
          <a:xfrm>
            <a:off x="3198759" y="4174340"/>
            <a:ext cx="0" cy="63425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0662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3B3A1-9BD9-4238-8198-FB36FE252414}"/>
              </a:ext>
            </a:extLst>
          </p:cNvPr>
          <p:cNvSpPr>
            <a:spLocks noGrp="1"/>
          </p:cNvSpPr>
          <p:nvPr>
            <p:ph type="title"/>
          </p:nvPr>
        </p:nvSpPr>
        <p:spPr/>
        <p:txBody>
          <a:bodyPr/>
          <a:lstStyle/>
          <a:p>
            <a:r>
              <a:rPr lang="en-US"/>
              <a:t>SQL -&gt; SQL Database MI online migration workflow</a:t>
            </a:r>
          </a:p>
        </p:txBody>
      </p:sp>
      <p:sp>
        <p:nvSpPr>
          <p:cNvPr id="3" name="Rectangle 2">
            <a:extLst>
              <a:ext uri="{FF2B5EF4-FFF2-40B4-BE49-F238E27FC236}">
                <a16:creationId xmlns:a16="http://schemas.microsoft.com/office/drawing/2014/main" id="{4C6ECB69-F474-4894-9771-839FC2C8621E}"/>
              </a:ext>
            </a:extLst>
          </p:cNvPr>
          <p:cNvSpPr/>
          <p:nvPr/>
        </p:nvSpPr>
        <p:spPr bwMode="auto">
          <a:xfrm>
            <a:off x="597308" y="1405688"/>
            <a:ext cx="6599905" cy="2979173"/>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5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a:extLst>
              <a:ext uri="{FF2B5EF4-FFF2-40B4-BE49-F238E27FC236}">
                <a16:creationId xmlns:a16="http://schemas.microsoft.com/office/drawing/2014/main" id="{D4E76D16-13C1-4FCC-833F-6FA3D7116282}"/>
              </a:ext>
            </a:extLst>
          </p:cNvPr>
          <p:cNvSpPr/>
          <p:nvPr/>
        </p:nvSpPr>
        <p:spPr bwMode="auto">
          <a:xfrm>
            <a:off x="1961535" y="1929255"/>
            <a:ext cx="1703439" cy="2340464"/>
          </a:xfrm>
          <a:prstGeom prst="rect">
            <a:avLst/>
          </a:prstGeom>
          <a:solidFill>
            <a:srgbClr val="88CBFF">
              <a:alpha val="3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Segoe UI" pitchFamily="34" charset="0"/>
                <a:cs typeface="Segoe UI Light" panose="020B0502040204020203" pitchFamily="34" charset="0"/>
              </a:rPr>
              <a:t>Subnet used for MI</a:t>
            </a:r>
          </a:p>
        </p:txBody>
      </p:sp>
      <p:sp>
        <p:nvSpPr>
          <p:cNvPr id="5" name="Rectangle 4">
            <a:extLst>
              <a:ext uri="{FF2B5EF4-FFF2-40B4-BE49-F238E27FC236}">
                <a16:creationId xmlns:a16="http://schemas.microsoft.com/office/drawing/2014/main" id="{A1F0A243-1A73-4EFE-8031-47D8A7BE0C81}"/>
              </a:ext>
            </a:extLst>
          </p:cNvPr>
          <p:cNvSpPr/>
          <p:nvPr/>
        </p:nvSpPr>
        <p:spPr bwMode="auto">
          <a:xfrm>
            <a:off x="597308" y="4991757"/>
            <a:ext cx="6599905" cy="1924663"/>
          </a:xfrm>
          <a:prstGeom prst="rect">
            <a:avLst/>
          </a:prstGeom>
          <a:solidFill>
            <a:schemeClr val="bg1">
              <a:lumMod val="85000"/>
              <a:alpha val="3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5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a:extLst>
              <a:ext uri="{FF2B5EF4-FFF2-40B4-BE49-F238E27FC236}">
                <a16:creationId xmlns:a16="http://schemas.microsoft.com/office/drawing/2014/main" id="{684AD37C-3289-4B4C-8465-792FCB9EE7E2}"/>
              </a:ext>
            </a:extLst>
          </p:cNvPr>
          <p:cNvSpPr/>
          <p:nvPr/>
        </p:nvSpPr>
        <p:spPr bwMode="auto">
          <a:xfrm>
            <a:off x="4748981" y="5992825"/>
            <a:ext cx="2227006" cy="721893"/>
          </a:xfrm>
          <a:prstGeom prst="rect">
            <a:avLst/>
          </a:prstGeom>
          <a:solidFill>
            <a:srgbClr val="88CBFF">
              <a:alpha val="3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8A312BC4-CF76-44BD-9472-B0B8EB80FD49}"/>
              </a:ext>
            </a:extLst>
          </p:cNvPr>
          <p:cNvSpPr/>
          <p:nvPr/>
        </p:nvSpPr>
        <p:spPr bwMode="auto">
          <a:xfrm>
            <a:off x="4712117" y="1612165"/>
            <a:ext cx="2271244" cy="966019"/>
          </a:xfrm>
          <a:prstGeom prst="rect">
            <a:avLst/>
          </a:prstGeom>
          <a:solidFill>
            <a:srgbClr val="88CBFF">
              <a:alpha val="3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E63F4A32-01FD-4E35-8435-953A360B72B8}"/>
              </a:ext>
            </a:extLst>
          </p:cNvPr>
          <p:cNvSpPr txBox="1"/>
          <p:nvPr/>
        </p:nvSpPr>
        <p:spPr>
          <a:xfrm>
            <a:off x="2074875" y="1670406"/>
            <a:ext cx="1568596"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rPr>
              <a:t>Virtual Network ( VNET )</a:t>
            </a:r>
          </a:p>
        </p:txBody>
      </p:sp>
      <p:sp>
        <p:nvSpPr>
          <p:cNvPr id="9" name="Oval 8">
            <a:extLst>
              <a:ext uri="{FF2B5EF4-FFF2-40B4-BE49-F238E27FC236}">
                <a16:creationId xmlns:a16="http://schemas.microsoft.com/office/drawing/2014/main" id="{E25E005B-A83E-4717-9AFD-FFA918031572}"/>
              </a:ext>
            </a:extLst>
          </p:cNvPr>
          <p:cNvSpPr/>
          <p:nvPr/>
        </p:nvSpPr>
        <p:spPr bwMode="auto">
          <a:xfrm>
            <a:off x="4534586" y="5164662"/>
            <a:ext cx="256725" cy="236954"/>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a:t>
            </a:r>
          </a:p>
        </p:txBody>
      </p:sp>
      <p:sp>
        <p:nvSpPr>
          <p:cNvPr id="10" name="Oval 9">
            <a:extLst>
              <a:ext uri="{FF2B5EF4-FFF2-40B4-BE49-F238E27FC236}">
                <a16:creationId xmlns:a16="http://schemas.microsoft.com/office/drawing/2014/main" id="{1FF5C72E-E4BE-4613-B159-1AC1B95F221E}"/>
              </a:ext>
            </a:extLst>
          </p:cNvPr>
          <p:cNvSpPr/>
          <p:nvPr/>
        </p:nvSpPr>
        <p:spPr bwMode="auto">
          <a:xfrm>
            <a:off x="6135529" y="2694540"/>
            <a:ext cx="256725" cy="236954"/>
          </a:xfrm>
          <a:prstGeom prst="ellipse">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2</a:t>
            </a:r>
          </a:p>
        </p:txBody>
      </p:sp>
      <p:sp>
        <p:nvSpPr>
          <p:cNvPr id="11" name="Oval 10">
            <a:extLst>
              <a:ext uri="{FF2B5EF4-FFF2-40B4-BE49-F238E27FC236}">
                <a16:creationId xmlns:a16="http://schemas.microsoft.com/office/drawing/2014/main" id="{553203C8-B015-449D-B1E3-9446016C3469}"/>
              </a:ext>
            </a:extLst>
          </p:cNvPr>
          <p:cNvSpPr/>
          <p:nvPr/>
        </p:nvSpPr>
        <p:spPr bwMode="auto">
          <a:xfrm>
            <a:off x="4160962" y="3625575"/>
            <a:ext cx="256725" cy="236954"/>
          </a:xfrm>
          <a:prstGeom prst="ellipse">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3</a:t>
            </a:r>
          </a:p>
        </p:txBody>
      </p:sp>
      <p:sp>
        <p:nvSpPr>
          <p:cNvPr id="12" name="Oval 11">
            <a:extLst>
              <a:ext uri="{FF2B5EF4-FFF2-40B4-BE49-F238E27FC236}">
                <a16:creationId xmlns:a16="http://schemas.microsoft.com/office/drawing/2014/main" id="{85B24171-DB52-439B-97BC-F2DFA4A460C2}"/>
              </a:ext>
            </a:extLst>
          </p:cNvPr>
          <p:cNvSpPr/>
          <p:nvPr/>
        </p:nvSpPr>
        <p:spPr bwMode="auto">
          <a:xfrm>
            <a:off x="4200459" y="2241083"/>
            <a:ext cx="256725" cy="236954"/>
          </a:xfrm>
          <a:prstGeom prst="ellipse">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4</a:t>
            </a:r>
          </a:p>
        </p:txBody>
      </p:sp>
      <p:sp>
        <p:nvSpPr>
          <p:cNvPr id="13" name="Oval 12">
            <a:extLst>
              <a:ext uri="{FF2B5EF4-FFF2-40B4-BE49-F238E27FC236}">
                <a16:creationId xmlns:a16="http://schemas.microsoft.com/office/drawing/2014/main" id="{4F8C50CD-3FE8-4AB0-B706-41DF86CD047D}"/>
              </a:ext>
            </a:extLst>
          </p:cNvPr>
          <p:cNvSpPr/>
          <p:nvPr/>
        </p:nvSpPr>
        <p:spPr bwMode="auto">
          <a:xfrm>
            <a:off x="7698104" y="2720484"/>
            <a:ext cx="414391" cy="411792"/>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a:t>
            </a:r>
          </a:p>
        </p:txBody>
      </p:sp>
      <p:sp>
        <p:nvSpPr>
          <p:cNvPr id="14" name="TextBox 13">
            <a:extLst>
              <a:ext uri="{FF2B5EF4-FFF2-40B4-BE49-F238E27FC236}">
                <a16:creationId xmlns:a16="http://schemas.microsoft.com/office/drawing/2014/main" id="{A4C808C0-1E3A-4E71-89FA-D34FB0374A96}"/>
              </a:ext>
            </a:extLst>
          </p:cNvPr>
          <p:cNvSpPr txBox="1"/>
          <p:nvPr/>
        </p:nvSpPr>
        <p:spPr>
          <a:xfrm>
            <a:off x="8235168" y="2803270"/>
            <a:ext cx="3807846"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Provide existing backups in network share</a:t>
            </a:r>
          </a:p>
        </p:txBody>
      </p:sp>
      <p:sp>
        <p:nvSpPr>
          <p:cNvPr id="15" name="Oval 14">
            <a:extLst>
              <a:ext uri="{FF2B5EF4-FFF2-40B4-BE49-F238E27FC236}">
                <a16:creationId xmlns:a16="http://schemas.microsoft.com/office/drawing/2014/main" id="{1DCB7B12-5A48-4EB4-A9BB-0283778694A6}"/>
              </a:ext>
            </a:extLst>
          </p:cNvPr>
          <p:cNvSpPr/>
          <p:nvPr/>
        </p:nvSpPr>
        <p:spPr bwMode="auto">
          <a:xfrm>
            <a:off x="7698103" y="3301449"/>
            <a:ext cx="414391" cy="411792"/>
          </a:xfrm>
          <a:prstGeom prst="ellipse">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2</a:t>
            </a:r>
          </a:p>
        </p:txBody>
      </p:sp>
      <p:sp>
        <p:nvSpPr>
          <p:cNvPr id="16" name="TextBox 15">
            <a:extLst>
              <a:ext uri="{FF2B5EF4-FFF2-40B4-BE49-F238E27FC236}">
                <a16:creationId xmlns:a16="http://schemas.microsoft.com/office/drawing/2014/main" id="{A0035D68-5FA2-4A4F-B4AD-C2845483022C}"/>
              </a:ext>
            </a:extLst>
          </p:cNvPr>
          <p:cNvSpPr txBox="1"/>
          <p:nvPr/>
        </p:nvSpPr>
        <p:spPr>
          <a:xfrm>
            <a:off x="8235168" y="3384235"/>
            <a:ext cx="3807846"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DMS upload backup files to Azure storage</a:t>
            </a:r>
          </a:p>
        </p:txBody>
      </p:sp>
      <p:sp>
        <p:nvSpPr>
          <p:cNvPr id="17" name="Oval 16">
            <a:extLst>
              <a:ext uri="{FF2B5EF4-FFF2-40B4-BE49-F238E27FC236}">
                <a16:creationId xmlns:a16="http://schemas.microsoft.com/office/drawing/2014/main" id="{EA01EE77-6ED3-4E2C-8CC4-6B18A91FE2A7}"/>
              </a:ext>
            </a:extLst>
          </p:cNvPr>
          <p:cNvSpPr/>
          <p:nvPr/>
        </p:nvSpPr>
        <p:spPr bwMode="auto">
          <a:xfrm>
            <a:off x="7704104" y="3890730"/>
            <a:ext cx="414391" cy="411792"/>
          </a:xfrm>
          <a:prstGeom prst="ellipse">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3</a:t>
            </a:r>
          </a:p>
        </p:txBody>
      </p:sp>
      <p:sp>
        <p:nvSpPr>
          <p:cNvPr id="18" name="TextBox 17">
            <a:extLst>
              <a:ext uri="{FF2B5EF4-FFF2-40B4-BE49-F238E27FC236}">
                <a16:creationId xmlns:a16="http://schemas.microsoft.com/office/drawing/2014/main" id="{C67A6F94-B0C3-4BEF-9313-1E28F58B782B}"/>
              </a:ext>
            </a:extLst>
          </p:cNvPr>
          <p:cNvSpPr txBox="1"/>
          <p:nvPr/>
        </p:nvSpPr>
        <p:spPr>
          <a:xfrm>
            <a:off x="8235168" y="3973516"/>
            <a:ext cx="3956832"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DMS initiate the migration to Azure SQL MI</a:t>
            </a:r>
          </a:p>
        </p:txBody>
      </p:sp>
      <p:sp>
        <p:nvSpPr>
          <p:cNvPr id="19" name="Oval 18">
            <a:extLst>
              <a:ext uri="{FF2B5EF4-FFF2-40B4-BE49-F238E27FC236}">
                <a16:creationId xmlns:a16="http://schemas.microsoft.com/office/drawing/2014/main" id="{534A807D-196A-4241-9715-B3076A6466A1}"/>
              </a:ext>
            </a:extLst>
          </p:cNvPr>
          <p:cNvSpPr/>
          <p:nvPr/>
        </p:nvSpPr>
        <p:spPr bwMode="auto">
          <a:xfrm>
            <a:off x="7704104" y="4478757"/>
            <a:ext cx="414391" cy="411792"/>
          </a:xfrm>
          <a:prstGeom prst="ellipse">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4</a:t>
            </a:r>
          </a:p>
        </p:txBody>
      </p:sp>
      <p:sp>
        <p:nvSpPr>
          <p:cNvPr id="20" name="TextBox 19">
            <a:extLst>
              <a:ext uri="{FF2B5EF4-FFF2-40B4-BE49-F238E27FC236}">
                <a16:creationId xmlns:a16="http://schemas.microsoft.com/office/drawing/2014/main" id="{9AA3912E-DF5E-47CF-B38B-11A9105050CA}"/>
              </a:ext>
            </a:extLst>
          </p:cNvPr>
          <p:cNvSpPr txBox="1"/>
          <p:nvPr/>
        </p:nvSpPr>
        <p:spPr>
          <a:xfrm>
            <a:off x="8235168" y="4469210"/>
            <a:ext cx="3956832"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Full backup restored and Transaction log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backups continuously applied until cutover </a:t>
            </a:r>
          </a:p>
        </p:txBody>
      </p:sp>
      <p:sp>
        <p:nvSpPr>
          <p:cNvPr id="21" name="Rectangle 20">
            <a:extLst>
              <a:ext uri="{FF2B5EF4-FFF2-40B4-BE49-F238E27FC236}">
                <a16:creationId xmlns:a16="http://schemas.microsoft.com/office/drawing/2014/main" id="{C4B0D1FF-4C8C-4408-B006-9F54CFD1334D}"/>
              </a:ext>
            </a:extLst>
          </p:cNvPr>
          <p:cNvSpPr/>
          <p:nvPr/>
        </p:nvSpPr>
        <p:spPr bwMode="auto">
          <a:xfrm>
            <a:off x="4734232" y="3035384"/>
            <a:ext cx="2256503" cy="1234335"/>
          </a:xfrm>
          <a:prstGeom prst="rect">
            <a:avLst/>
          </a:prstGeom>
          <a:solidFill>
            <a:srgbClr val="88CBFF">
              <a:alpha val="3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Segoe UI" pitchFamily="34" charset="0"/>
                <a:cs typeface="Segoe UI Light" panose="020B0502040204020203" pitchFamily="34" charset="0"/>
              </a:rPr>
              <a:t>Subnet used for DMS</a:t>
            </a:r>
          </a:p>
        </p:txBody>
      </p:sp>
      <p:grpSp>
        <p:nvGrpSpPr>
          <p:cNvPr id="22" name="Group 21">
            <a:extLst>
              <a:ext uri="{FF2B5EF4-FFF2-40B4-BE49-F238E27FC236}">
                <a16:creationId xmlns:a16="http://schemas.microsoft.com/office/drawing/2014/main" id="{99698B80-FD60-416E-A008-E08579B068C6}"/>
              </a:ext>
            </a:extLst>
          </p:cNvPr>
          <p:cNvGrpSpPr/>
          <p:nvPr/>
        </p:nvGrpSpPr>
        <p:grpSpPr>
          <a:xfrm>
            <a:off x="5527925" y="3261989"/>
            <a:ext cx="659026" cy="614052"/>
            <a:chOff x="4718213" y="4746025"/>
            <a:chExt cx="427172" cy="398021"/>
          </a:xfrm>
          <a:solidFill>
            <a:schemeClr val="bg2">
              <a:lumMod val="90000"/>
            </a:schemeClr>
          </a:solidFill>
          <a:effectLst>
            <a:outerShdw blurRad="50800" dist="38100" dir="2700000" algn="tl" rotWithShape="0">
              <a:prstClr val="black">
                <a:alpha val="30000"/>
              </a:prstClr>
            </a:outerShdw>
          </a:effectLst>
        </p:grpSpPr>
        <p:sp>
          <p:nvSpPr>
            <p:cNvPr id="23" name="Freeform 128">
              <a:extLst>
                <a:ext uri="{FF2B5EF4-FFF2-40B4-BE49-F238E27FC236}">
                  <a16:creationId xmlns:a16="http://schemas.microsoft.com/office/drawing/2014/main" id="{C37DA114-A5BB-4093-A71E-428D89CF4A52}"/>
                </a:ext>
              </a:extLst>
            </p:cNvPr>
            <p:cNvSpPr>
              <a:spLocks noChangeAspect="1"/>
            </p:cNvSpPr>
            <p:nvPr/>
          </p:nvSpPr>
          <p:spPr bwMode="auto">
            <a:xfrm>
              <a:off x="4718213" y="4746025"/>
              <a:ext cx="427172" cy="2359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9525">
              <a:solidFill>
                <a:schemeClr val="bg2">
                  <a:lumMod val="50000"/>
                </a:schemeClr>
              </a:solidFill>
              <a:miter lim="800000"/>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
          <p:nvSpPr>
            <p:cNvPr id="24" name="Cylinder 513">
              <a:extLst>
                <a:ext uri="{FF2B5EF4-FFF2-40B4-BE49-F238E27FC236}">
                  <a16:creationId xmlns:a16="http://schemas.microsoft.com/office/drawing/2014/main" id="{5B13C3A9-0B04-4AED-8C04-10146E9AAF98}"/>
                </a:ext>
              </a:extLst>
            </p:cNvPr>
            <p:cNvSpPr/>
            <p:nvPr/>
          </p:nvSpPr>
          <p:spPr bwMode="auto">
            <a:xfrm>
              <a:off x="4828660" y="4897487"/>
              <a:ext cx="187675" cy="246559"/>
            </a:xfrm>
            <a:prstGeom prst="flowChartMagneticDisk">
              <a:avLst/>
            </a:prstGeom>
            <a:grpFill/>
            <a:ln w="9525">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9BC137AD-532E-4DCF-80DA-9AE638B2F485}"/>
                </a:ext>
              </a:extLst>
            </p:cNvPr>
            <p:cNvCxnSpPr>
              <a:cxnSpLocks/>
            </p:cNvCxnSpPr>
            <p:nvPr/>
          </p:nvCxnSpPr>
          <p:spPr>
            <a:xfrm flipV="1">
              <a:off x="4922497" y="4797211"/>
              <a:ext cx="0" cy="140145"/>
            </a:xfrm>
            <a:prstGeom prst="straightConnector1">
              <a:avLst/>
            </a:prstGeom>
            <a:grpFill/>
            <a:ln w="9525">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898B6D6-73BA-4560-87A3-0BE1D4F609B8}"/>
              </a:ext>
            </a:extLst>
          </p:cNvPr>
          <p:cNvGrpSpPr/>
          <p:nvPr/>
        </p:nvGrpSpPr>
        <p:grpSpPr>
          <a:xfrm>
            <a:off x="5076448" y="6103050"/>
            <a:ext cx="1591125" cy="538316"/>
            <a:chOff x="4434893" y="5936227"/>
            <a:chExt cx="1591125" cy="538316"/>
          </a:xfrm>
          <a:noFill/>
        </p:grpSpPr>
        <p:pic>
          <p:nvPicPr>
            <p:cNvPr id="27" name="Picture 26">
              <a:extLst>
                <a:ext uri="{FF2B5EF4-FFF2-40B4-BE49-F238E27FC236}">
                  <a16:creationId xmlns:a16="http://schemas.microsoft.com/office/drawing/2014/main" id="{160955D0-2105-4087-A25E-C7A22932CE47}"/>
                </a:ext>
              </a:extLst>
            </p:cNvPr>
            <p:cNvPicPr>
              <a:picLocks noChangeAspect="1"/>
            </p:cNvPicPr>
            <p:nvPr/>
          </p:nvPicPr>
          <p:blipFill>
            <a:blip r:embed="rId2"/>
            <a:stretch>
              <a:fillRect/>
            </a:stretch>
          </p:blipFill>
          <p:spPr>
            <a:xfrm>
              <a:off x="4434893" y="5936227"/>
              <a:ext cx="455499" cy="538316"/>
            </a:xfrm>
            <a:prstGeom prst="rect">
              <a:avLst/>
            </a:prstGeom>
            <a:grpFill/>
          </p:spPr>
        </p:pic>
        <p:pic>
          <p:nvPicPr>
            <p:cNvPr id="28" name="Picture 27">
              <a:extLst>
                <a:ext uri="{FF2B5EF4-FFF2-40B4-BE49-F238E27FC236}">
                  <a16:creationId xmlns:a16="http://schemas.microsoft.com/office/drawing/2014/main" id="{268D6DA5-1F89-406D-8147-3D13120CA983}"/>
                </a:ext>
              </a:extLst>
            </p:cNvPr>
            <p:cNvPicPr>
              <a:picLocks noChangeAspect="1"/>
            </p:cNvPicPr>
            <p:nvPr/>
          </p:nvPicPr>
          <p:blipFill>
            <a:blip r:embed="rId2"/>
            <a:stretch>
              <a:fillRect/>
            </a:stretch>
          </p:blipFill>
          <p:spPr>
            <a:xfrm>
              <a:off x="5002706" y="5936227"/>
              <a:ext cx="455499" cy="538316"/>
            </a:xfrm>
            <a:prstGeom prst="rect">
              <a:avLst/>
            </a:prstGeom>
            <a:noFill/>
          </p:spPr>
        </p:pic>
        <p:pic>
          <p:nvPicPr>
            <p:cNvPr id="29" name="Picture 28">
              <a:extLst>
                <a:ext uri="{FF2B5EF4-FFF2-40B4-BE49-F238E27FC236}">
                  <a16:creationId xmlns:a16="http://schemas.microsoft.com/office/drawing/2014/main" id="{73CC8E90-E740-4327-BBAC-F0DBFAE9419D}"/>
                </a:ext>
              </a:extLst>
            </p:cNvPr>
            <p:cNvPicPr>
              <a:picLocks noChangeAspect="1"/>
            </p:cNvPicPr>
            <p:nvPr/>
          </p:nvPicPr>
          <p:blipFill>
            <a:blip r:embed="rId2"/>
            <a:stretch>
              <a:fillRect/>
            </a:stretch>
          </p:blipFill>
          <p:spPr>
            <a:xfrm>
              <a:off x="5570519" y="5936227"/>
              <a:ext cx="455499" cy="538316"/>
            </a:xfrm>
            <a:prstGeom prst="rect">
              <a:avLst/>
            </a:prstGeom>
            <a:grpFill/>
          </p:spPr>
        </p:pic>
      </p:grpSp>
      <p:pic>
        <p:nvPicPr>
          <p:cNvPr id="30" name="Picture 29">
            <a:extLst>
              <a:ext uri="{FF2B5EF4-FFF2-40B4-BE49-F238E27FC236}">
                <a16:creationId xmlns:a16="http://schemas.microsoft.com/office/drawing/2014/main" id="{A6FE92D0-D112-414D-A28D-7DF7337FA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202" y="6200995"/>
            <a:ext cx="1220055" cy="256016"/>
          </a:xfrm>
          <a:prstGeom prst="rect">
            <a:avLst/>
          </a:prstGeom>
        </p:spPr>
      </p:pic>
      <p:grpSp>
        <p:nvGrpSpPr>
          <p:cNvPr id="31" name="Group 30">
            <a:extLst>
              <a:ext uri="{FF2B5EF4-FFF2-40B4-BE49-F238E27FC236}">
                <a16:creationId xmlns:a16="http://schemas.microsoft.com/office/drawing/2014/main" id="{754E2CC9-695B-4E0D-A6EC-A2537037B846}"/>
              </a:ext>
            </a:extLst>
          </p:cNvPr>
          <p:cNvGrpSpPr/>
          <p:nvPr/>
        </p:nvGrpSpPr>
        <p:grpSpPr>
          <a:xfrm>
            <a:off x="719427" y="5321693"/>
            <a:ext cx="886321" cy="886321"/>
            <a:chOff x="222798" y="5228611"/>
            <a:chExt cx="886321" cy="886321"/>
          </a:xfrm>
        </p:grpSpPr>
        <p:pic>
          <p:nvPicPr>
            <p:cNvPr id="32" name="Picture 31" descr="az_data_ebc_icon_on-prem_v2.png">
              <a:extLst>
                <a:ext uri="{FF2B5EF4-FFF2-40B4-BE49-F238E27FC236}">
                  <a16:creationId xmlns:a16="http://schemas.microsoft.com/office/drawing/2014/main" id="{C70FF43A-B697-404E-B124-57334A8DD9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798" y="5228611"/>
              <a:ext cx="886321" cy="886321"/>
            </a:xfrm>
            <a:prstGeom prst="rect">
              <a:avLst/>
            </a:prstGeom>
          </p:spPr>
        </p:pic>
        <p:sp>
          <p:nvSpPr>
            <p:cNvPr id="33" name="Rectangle 32">
              <a:extLst>
                <a:ext uri="{FF2B5EF4-FFF2-40B4-BE49-F238E27FC236}">
                  <a16:creationId xmlns:a16="http://schemas.microsoft.com/office/drawing/2014/main" id="{00FEE94C-09D2-40BF-A00A-49619D79F094}"/>
                </a:ext>
              </a:extLst>
            </p:cNvPr>
            <p:cNvSpPr/>
            <p:nvPr/>
          </p:nvSpPr>
          <p:spPr>
            <a:xfrm>
              <a:off x="251631" y="5843701"/>
              <a:ext cx="828654" cy="222554"/>
            </a:xfrm>
            <a:prstGeom prst="rect">
              <a:avLst/>
            </a:prstGeom>
          </p:spPr>
          <p:txBody>
            <a:bodyPr wrap="none">
              <a:spAutoFit/>
            </a:bodyPr>
            <a:lstStyle/>
            <a:p>
              <a:pPr marL="0" marR="0" lvl="0" indent="0" algn="ctr" defTabSz="914102" rtl="0" eaLnBrk="1" fontAlgn="base" latinLnBrk="0" hangingPunct="1">
                <a:lnSpc>
                  <a:spcPct val="100000"/>
                </a:lnSpc>
                <a:spcBef>
                  <a:spcPts val="200"/>
                </a:spcBef>
                <a:spcAft>
                  <a:spcPct val="0"/>
                </a:spcAft>
                <a:buClrTx/>
                <a:buSzTx/>
                <a:buFontTx/>
                <a:buNone/>
                <a:tabLst/>
                <a:defRPr/>
              </a:pPr>
              <a:r>
                <a:rPr kumimoji="0" lang="en-US" sz="1200" b="0" i="0" u="none" strike="noStrike" kern="0" cap="none" spc="49" normalizeH="0" baseline="0" noProof="0">
                  <a:ln>
                    <a:noFill/>
                  </a:ln>
                  <a:solidFill>
                    <a:srgbClr val="505050"/>
                  </a:solidFill>
                  <a:effectLst/>
                  <a:uLnTx/>
                  <a:uFillTx/>
                  <a:latin typeface="Segoe UI Semilight" charset="0"/>
                  <a:ea typeface="Segoe UI Semilight" charset="0"/>
                  <a:cs typeface="Segoe UI Semilight" charset="0"/>
                </a:rPr>
                <a:t>On-Premise</a:t>
              </a:r>
            </a:p>
          </p:txBody>
        </p:sp>
      </p:grpSp>
      <p:sp>
        <p:nvSpPr>
          <p:cNvPr id="36" name="Rectangle 35">
            <a:extLst>
              <a:ext uri="{FF2B5EF4-FFF2-40B4-BE49-F238E27FC236}">
                <a16:creationId xmlns:a16="http://schemas.microsoft.com/office/drawing/2014/main" id="{F3D09AC5-6AE3-449D-8D04-DDCB4E43445C}"/>
              </a:ext>
            </a:extLst>
          </p:cNvPr>
          <p:cNvSpPr/>
          <p:nvPr/>
        </p:nvSpPr>
        <p:spPr>
          <a:xfrm>
            <a:off x="619846" y="2878983"/>
            <a:ext cx="1232966" cy="276999"/>
          </a:xfrm>
          <a:prstGeom prst="rect">
            <a:avLst/>
          </a:prstGeom>
        </p:spPr>
        <p:txBody>
          <a:bodyPr wrap="none">
            <a:spAutoFit/>
          </a:bodyPr>
          <a:lstStyle/>
          <a:p>
            <a:pPr marL="0" marR="0" lvl="0" indent="0" algn="ctr" defTabSz="914102" rtl="0" eaLnBrk="1" fontAlgn="base" latinLnBrk="0" hangingPunct="1">
              <a:lnSpc>
                <a:spcPct val="100000"/>
              </a:lnSpc>
              <a:spcBef>
                <a:spcPts val="200"/>
              </a:spcBef>
              <a:spcAft>
                <a:spcPct val="0"/>
              </a:spcAft>
              <a:buClrTx/>
              <a:buSzTx/>
              <a:buFontTx/>
              <a:buNone/>
              <a:tabLst/>
              <a:defRPr/>
            </a:pPr>
            <a:r>
              <a:rPr kumimoji="0" lang="en-US" sz="1200" b="0" i="0" u="none" strike="noStrike" kern="0" cap="none" spc="49" normalizeH="0" baseline="0" noProof="0">
                <a:ln>
                  <a:noFill/>
                </a:ln>
                <a:solidFill>
                  <a:srgbClr val="505050"/>
                </a:solidFill>
                <a:effectLst/>
                <a:uLnTx/>
                <a:uFillTx/>
                <a:latin typeface="Segoe UI Semilight" charset="0"/>
                <a:ea typeface="Segoe UI Semilight" charset="0"/>
                <a:cs typeface="Segoe UI Semilight" charset="0"/>
              </a:rPr>
              <a:t>Cloud network</a:t>
            </a:r>
          </a:p>
        </p:txBody>
      </p:sp>
      <p:sp>
        <p:nvSpPr>
          <p:cNvPr id="37" name="Rectangle 36">
            <a:extLst>
              <a:ext uri="{FF2B5EF4-FFF2-40B4-BE49-F238E27FC236}">
                <a16:creationId xmlns:a16="http://schemas.microsoft.com/office/drawing/2014/main" id="{C1084B11-026B-4FB5-B847-9FE3FBB3DC12}"/>
              </a:ext>
            </a:extLst>
          </p:cNvPr>
          <p:cNvSpPr/>
          <p:nvPr/>
        </p:nvSpPr>
        <p:spPr>
          <a:xfrm>
            <a:off x="2100987" y="3102875"/>
            <a:ext cx="1407934" cy="4702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696461" rtl="0" eaLnBrk="1" fontAlgn="auto" latinLnBrk="0" hangingPunct="1">
              <a:lnSpc>
                <a:spcPct val="100000"/>
              </a:lnSpc>
              <a:spcBef>
                <a:spcPct val="0"/>
              </a:spcBef>
              <a:spcAft>
                <a:spcPct val="35000"/>
              </a:spcAft>
              <a:buClrTx/>
              <a:buSzTx/>
              <a:buFontTx/>
              <a:buNone/>
              <a:tabLst/>
              <a:defRPr/>
            </a:pPr>
            <a:r>
              <a:rPr kumimoji="0" lang="en-US" sz="1050"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SQL DB</a:t>
            </a:r>
          </a:p>
          <a:p>
            <a:pPr marL="0" marR="0" lvl="0" indent="0" algn="ctr" defTabSz="696461" rtl="0" eaLnBrk="1" fontAlgn="auto" latinLnBrk="0" hangingPunct="1">
              <a:lnSpc>
                <a:spcPct val="100000"/>
              </a:lnSpc>
              <a:spcBef>
                <a:spcPct val="0"/>
              </a:spcBef>
              <a:spcAft>
                <a:spcPct val="35000"/>
              </a:spcAft>
              <a:buClrTx/>
              <a:buSzTx/>
              <a:buFontTx/>
              <a:buNone/>
              <a:tabLst/>
              <a:defRPr/>
            </a:pPr>
            <a:r>
              <a:rPr kumimoji="0" lang="en-US" sz="1050"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Managed Instance</a:t>
            </a:r>
          </a:p>
        </p:txBody>
      </p:sp>
      <p:pic>
        <p:nvPicPr>
          <p:cNvPr id="38" name="Picture 37">
            <a:extLst>
              <a:ext uri="{FF2B5EF4-FFF2-40B4-BE49-F238E27FC236}">
                <a16:creationId xmlns:a16="http://schemas.microsoft.com/office/drawing/2014/main" id="{28363D10-7AEE-478C-84CC-BCDF6AD966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8024" y="2378644"/>
            <a:ext cx="731848" cy="721958"/>
          </a:xfrm>
          <a:prstGeom prst="rect">
            <a:avLst/>
          </a:prstGeom>
        </p:spPr>
      </p:pic>
      <p:grpSp>
        <p:nvGrpSpPr>
          <p:cNvPr id="39" name="Group 38">
            <a:extLst>
              <a:ext uri="{FF2B5EF4-FFF2-40B4-BE49-F238E27FC236}">
                <a16:creationId xmlns:a16="http://schemas.microsoft.com/office/drawing/2014/main" id="{65060AA6-75E0-4521-9F20-9C0476EE5A5F}"/>
              </a:ext>
            </a:extLst>
          </p:cNvPr>
          <p:cNvGrpSpPr/>
          <p:nvPr/>
        </p:nvGrpSpPr>
        <p:grpSpPr>
          <a:xfrm>
            <a:off x="5668322" y="5424617"/>
            <a:ext cx="373453" cy="516854"/>
            <a:chOff x="2770899" y="4336026"/>
            <a:chExt cx="223024" cy="420989"/>
          </a:xfrm>
        </p:grpSpPr>
        <p:pic>
          <p:nvPicPr>
            <p:cNvPr id="40" name="Picture 39">
              <a:extLst>
                <a:ext uri="{FF2B5EF4-FFF2-40B4-BE49-F238E27FC236}">
                  <a16:creationId xmlns:a16="http://schemas.microsoft.com/office/drawing/2014/main" id="{E1F59993-A112-45EE-BBB2-404D02F1D4EE}"/>
                </a:ext>
              </a:extLst>
            </p:cNvPr>
            <p:cNvPicPr>
              <a:picLocks noChangeAspect="1"/>
            </p:cNvPicPr>
            <p:nvPr/>
          </p:nvPicPr>
          <p:blipFill>
            <a:blip r:embed="rId6"/>
            <a:stretch>
              <a:fillRect/>
            </a:stretch>
          </p:blipFill>
          <p:spPr>
            <a:xfrm flipH="1">
              <a:off x="2896264" y="4336026"/>
              <a:ext cx="97659" cy="420986"/>
            </a:xfrm>
            <a:prstGeom prst="rect">
              <a:avLst/>
            </a:prstGeom>
          </p:spPr>
        </p:pic>
        <p:pic>
          <p:nvPicPr>
            <p:cNvPr id="41" name="Picture 40">
              <a:extLst>
                <a:ext uri="{FF2B5EF4-FFF2-40B4-BE49-F238E27FC236}">
                  <a16:creationId xmlns:a16="http://schemas.microsoft.com/office/drawing/2014/main" id="{CDAB6DFB-4A35-442D-A4B7-D2266FFA55E3}"/>
                </a:ext>
              </a:extLst>
            </p:cNvPr>
            <p:cNvPicPr>
              <a:picLocks noChangeAspect="1"/>
            </p:cNvPicPr>
            <p:nvPr/>
          </p:nvPicPr>
          <p:blipFill>
            <a:blip r:embed="rId7"/>
            <a:stretch>
              <a:fillRect/>
            </a:stretch>
          </p:blipFill>
          <p:spPr>
            <a:xfrm flipH="1">
              <a:off x="2770899" y="4336029"/>
              <a:ext cx="90286" cy="420986"/>
            </a:xfrm>
            <a:prstGeom prst="rect">
              <a:avLst/>
            </a:prstGeom>
          </p:spPr>
        </p:pic>
      </p:grpSp>
      <p:grpSp>
        <p:nvGrpSpPr>
          <p:cNvPr id="42" name="Group 41">
            <a:extLst>
              <a:ext uri="{FF2B5EF4-FFF2-40B4-BE49-F238E27FC236}">
                <a16:creationId xmlns:a16="http://schemas.microsoft.com/office/drawing/2014/main" id="{1E1C1494-95D4-4AD6-BE6A-8A2B20F46469}"/>
              </a:ext>
            </a:extLst>
          </p:cNvPr>
          <p:cNvGrpSpPr/>
          <p:nvPr/>
        </p:nvGrpSpPr>
        <p:grpSpPr>
          <a:xfrm>
            <a:off x="5668320" y="4414358"/>
            <a:ext cx="373451" cy="516851"/>
            <a:chOff x="2770900" y="4336026"/>
            <a:chExt cx="223023" cy="420986"/>
          </a:xfrm>
        </p:grpSpPr>
        <p:pic>
          <p:nvPicPr>
            <p:cNvPr id="43" name="Picture 42">
              <a:extLst>
                <a:ext uri="{FF2B5EF4-FFF2-40B4-BE49-F238E27FC236}">
                  <a16:creationId xmlns:a16="http://schemas.microsoft.com/office/drawing/2014/main" id="{2B7F0D65-ED10-4CFF-9277-A8863A3B763B}"/>
                </a:ext>
              </a:extLst>
            </p:cNvPr>
            <p:cNvPicPr>
              <a:picLocks noChangeAspect="1"/>
            </p:cNvPicPr>
            <p:nvPr/>
          </p:nvPicPr>
          <p:blipFill>
            <a:blip r:embed="rId6"/>
            <a:stretch>
              <a:fillRect/>
            </a:stretch>
          </p:blipFill>
          <p:spPr>
            <a:xfrm flipH="1">
              <a:off x="2896264" y="4336026"/>
              <a:ext cx="97659" cy="420986"/>
            </a:xfrm>
            <a:prstGeom prst="rect">
              <a:avLst/>
            </a:prstGeom>
          </p:spPr>
        </p:pic>
        <p:pic>
          <p:nvPicPr>
            <p:cNvPr id="44" name="Picture 43">
              <a:extLst>
                <a:ext uri="{FF2B5EF4-FFF2-40B4-BE49-F238E27FC236}">
                  <a16:creationId xmlns:a16="http://schemas.microsoft.com/office/drawing/2014/main" id="{B0033FAE-E92B-472F-B555-1DD4FCEDF8B6}"/>
                </a:ext>
              </a:extLst>
            </p:cNvPr>
            <p:cNvPicPr>
              <a:picLocks noChangeAspect="1"/>
            </p:cNvPicPr>
            <p:nvPr/>
          </p:nvPicPr>
          <p:blipFill>
            <a:blip r:embed="rId7"/>
            <a:stretch>
              <a:fillRect/>
            </a:stretch>
          </p:blipFill>
          <p:spPr>
            <a:xfrm flipH="1">
              <a:off x="2770900" y="4336026"/>
              <a:ext cx="90286" cy="420986"/>
            </a:xfrm>
            <a:prstGeom prst="rect">
              <a:avLst/>
            </a:prstGeom>
          </p:spPr>
        </p:pic>
      </p:grpSp>
      <p:grpSp>
        <p:nvGrpSpPr>
          <p:cNvPr id="45" name="Group 44">
            <a:extLst>
              <a:ext uri="{FF2B5EF4-FFF2-40B4-BE49-F238E27FC236}">
                <a16:creationId xmlns:a16="http://schemas.microsoft.com/office/drawing/2014/main" id="{3386E795-76A0-468E-AE73-6825686C5408}"/>
              </a:ext>
            </a:extLst>
          </p:cNvPr>
          <p:cNvGrpSpPr/>
          <p:nvPr/>
        </p:nvGrpSpPr>
        <p:grpSpPr>
          <a:xfrm>
            <a:off x="5675695" y="2615055"/>
            <a:ext cx="363770" cy="390833"/>
            <a:chOff x="2770900" y="4336026"/>
            <a:chExt cx="223023" cy="420986"/>
          </a:xfrm>
        </p:grpSpPr>
        <p:pic>
          <p:nvPicPr>
            <p:cNvPr id="46" name="Picture 45">
              <a:extLst>
                <a:ext uri="{FF2B5EF4-FFF2-40B4-BE49-F238E27FC236}">
                  <a16:creationId xmlns:a16="http://schemas.microsoft.com/office/drawing/2014/main" id="{93D10C9B-1656-4FFC-BFFD-DA5CD988A968}"/>
                </a:ext>
              </a:extLst>
            </p:cNvPr>
            <p:cNvPicPr>
              <a:picLocks noChangeAspect="1"/>
            </p:cNvPicPr>
            <p:nvPr/>
          </p:nvPicPr>
          <p:blipFill>
            <a:blip r:embed="rId6"/>
            <a:stretch>
              <a:fillRect/>
            </a:stretch>
          </p:blipFill>
          <p:spPr>
            <a:xfrm flipH="1">
              <a:off x="2896264" y="4336026"/>
              <a:ext cx="97659" cy="420986"/>
            </a:xfrm>
            <a:prstGeom prst="rect">
              <a:avLst/>
            </a:prstGeom>
          </p:spPr>
        </p:pic>
        <p:pic>
          <p:nvPicPr>
            <p:cNvPr id="47" name="Picture 46">
              <a:extLst>
                <a:ext uri="{FF2B5EF4-FFF2-40B4-BE49-F238E27FC236}">
                  <a16:creationId xmlns:a16="http://schemas.microsoft.com/office/drawing/2014/main" id="{5C756204-A016-4A46-A5AA-C1E75995BA57}"/>
                </a:ext>
              </a:extLst>
            </p:cNvPr>
            <p:cNvPicPr>
              <a:picLocks noChangeAspect="1"/>
            </p:cNvPicPr>
            <p:nvPr/>
          </p:nvPicPr>
          <p:blipFill>
            <a:blip r:embed="rId7"/>
            <a:stretch>
              <a:fillRect/>
            </a:stretch>
          </p:blipFill>
          <p:spPr>
            <a:xfrm flipH="1">
              <a:off x="2770900" y="4336026"/>
              <a:ext cx="90286" cy="420986"/>
            </a:xfrm>
            <a:prstGeom prst="rect">
              <a:avLst/>
            </a:prstGeom>
          </p:spPr>
        </p:pic>
      </p:grpSp>
      <p:sp>
        <p:nvSpPr>
          <p:cNvPr id="48" name="Rectangle 47">
            <a:extLst>
              <a:ext uri="{FF2B5EF4-FFF2-40B4-BE49-F238E27FC236}">
                <a16:creationId xmlns:a16="http://schemas.microsoft.com/office/drawing/2014/main" id="{3DD427C7-6BCE-4239-BB9C-E7EED57F3F52}"/>
              </a:ext>
            </a:extLst>
          </p:cNvPr>
          <p:cNvSpPr/>
          <p:nvPr/>
        </p:nvSpPr>
        <p:spPr>
          <a:xfrm>
            <a:off x="5157694" y="2241535"/>
            <a:ext cx="1326004"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1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Blob Storage</a:t>
            </a:r>
          </a:p>
        </p:txBody>
      </p:sp>
      <p:grpSp>
        <p:nvGrpSpPr>
          <p:cNvPr id="49" name="Group 48">
            <a:extLst>
              <a:ext uri="{FF2B5EF4-FFF2-40B4-BE49-F238E27FC236}">
                <a16:creationId xmlns:a16="http://schemas.microsoft.com/office/drawing/2014/main" id="{B2A6C06C-1239-4365-B9D8-904C19CD7505}"/>
              </a:ext>
            </a:extLst>
          </p:cNvPr>
          <p:cNvGrpSpPr/>
          <p:nvPr/>
        </p:nvGrpSpPr>
        <p:grpSpPr>
          <a:xfrm>
            <a:off x="4881718" y="5019043"/>
            <a:ext cx="1903224" cy="528192"/>
            <a:chOff x="4616246" y="4822722"/>
            <a:chExt cx="1903224" cy="528192"/>
          </a:xfrm>
        </p:grpSpPr>
        <p:sp>
          <p:nvSpPr>
            <p:cNvPr id="50" name="TextBox 49">
              <a:extLst>
                <a:ext uri="{FF2B5EF4-FFF2-40B4-BE49-F238E27FC236}">
                  <a16:creationId xmlns:a16="http://schemas.microsoft.com/office/drawing/2014/main" id="{510EF8FD-6069-41B4-B9D3-B8E0D7A2803E}"/>
                </a:ext>
              </a:extLst>
            </p:cNvPr>
            <p:cNvSpPr txBox="1"/>
            <p:nvPr/>
          </p:nvSpPr>
          <p:spPr>
            <a:xfrm>
              <a:off x="5294588" y="4983300"/>
              <a:ext cx="1224882"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SMB Network Share</a:t>
              </a:r>
            </a:p>
          </p:txBody>
        </p:sp>
        <p:pic>
          <p:nvPicPr>
            <p:cNvPr id="51" name="Picture 50">
              <a:extLst>
                <a:ext uri="{FF2B5EF4-FFF2-40B4-BE49-F238E27FC236}">
                  <a16:creationId xmlns:a16="http://schemas.microsoft.com/office/drawing/2014/main" id="{7EA0C326-F6E7-4CDC-BFE7-339ABFA8520D}"/>
                </a:ext>
              </a:extLst>
            </p:cNvPr>
            <p:cNvPicPr>
              <a:picLocks noChangeAspect="1"/>
            </p:cNvPicPr>
            <p:nvPr/>
          </p:nvPicPr>
          <p:blipFill>
            <a:blip r:embed="rId8"/>
            <a:stretch>
              <a:fillRect/>
            </a:stretch>
          </p:blipFill>
          <p:spPr>
            <a:xfrm>
              <a:off x="4616246" y="4822722"/>
              <a:ext cx="611046" cy="528192"/>
            </a:xfrm>
            <a:prstGeom prst="rect">
              <a:avLst/>
            </a:prstGeom>
          </p:spPr>
        </p:pic>
      </p:grpSp>
      <p:sp>
        <p:nvSpPr>
          <p:cNvPr id="52" name="TextBox 51">
            <a:extLst>
              <a:ext uri="{FF2B5EF4-FFF2-40B4-BE49-F238E27FC236}">
                <a16:creationId xmlns:a16="http://schemas.microsoft.com/office/drawing/2014/main" id="{366D629D-1012-4296-BE98-5C8F8EB7FDA8}"/>
              </a:ext>
            </a:extLst>
          </p:cNvPr>
          <p:cNvSpPr txBox="1"/>
          <p:nvPr/>
        </p:nvSpPr>
        <p:spPr>
          <a:xfrm>
            <a:off x="7734710" y="1428871"/>
            <a:ext cx="827314"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Legend</a:t>
            </a:r>
          </a:p>
        </p:txBody>
      </p:sp>
      <p:sp>
        <p:nvSpPr>
          <p:cNvPr id="53" name="TextBox 52">
            <a:extLst>
              <a:ext uri="{FF2B5EF4-FFF2-40B4-BE49-F238E27FC236}">
                <a16:creationId xmlns:a16="http://schemas.microsoft.com/office/drawing/2014/main" id="{1E291D06-43DD-4772-9FCD-49CDDDEDD525}"/>
              </a:ext>
            </a:extLst>
          </p:cNvPr>
          <p:cNvSpPr txBox="1"/>
          <p:nvPr/>
        </p:nvSpPr>
        <p:spPr>
          <a:xfrm>
            <a:off x="8047365" y="1663757"/>
            <a:ext cx="173819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Full Database backup files</a:t>
            </a:r>
          </a:p>
        </p:txBody>
      </p:sp>
      <p:sp>
        <p:nvSpPr>
          <p:cNvPr id="54" name="TextBox 53">
            <a:extLst>
              <a:ext uri="{FF2B5EF4-FFF2-40B4-BE49-F238E27FC236}">
                <a16:creationId xmlns:a16="http://schemas.microsoft.com/office/drawing/2014/main" id="{BFF2CA60-DF14-4B33-A76E-8F8EE9685AE5}"/>
              </a:ext>
            </a:extLst>
          </p:cNvPr>
          <p:cNvSpPr txBox="1"/>
          <p:nvPr/>
        </p:nvSpPr>
        <p:spPr>
          <a:xfrm>
            <a:off x="8047365" y="1854455"/>
            <a:ext cx="171466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Transaction log backup files</a:t>
            </a:r>
          </a:p>
        </p:txBody>
      </p:sp>
      <p:sp>
        <p:nvSpPr>
          <p:cNvPr id="55" name="TextBox 54">
            <a:extLst>
              <a:ext uri="{FF2B5EF4-FFF2-40B4-BE49-F238E27FC236}">
                <a16:creationId xmlns:a16="http://schemas.microsoft.com/office/drawing/2014/main" id="{AE86EAF8-496C-4A37-80C3-DF65E5988250}"/>
              </a:ext>
            </a:extLst>
          </p:cNvPr>
          <p:cNvSpPr txBox="1"/>
          <p:nvPr/>
        </p:nvSpPr>
        <p:spPr>
          <a:xfrm>
            <a:off x="8047365" y="2045106"/>
            <a:ext cx="270456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Site to site connectivity (VPN or ExpressRoute)</a:t>
            </a:r>
          </a:p>
        </p:txBody>
      </p:sp>
      <p:pic>
        <p:nvPicPr>
          <p:cNvPr id="56" name="Picture 55">
            <a:extLst>
              <a:ext uri="{FF2B5EF4-FFF2-40B4-BE49-F238E27FC236}">
                <a16:creationId xmlns:a16="http://schemas.microsoft.com/office/drawing/2014/main" id="{35F81552-3560-447F-8469-0D516AA5EDA0}"/>
              </a:ext>
            </a:extLst>
          </p:cNvPr>
          <p:cNvPicPr>
            <a:picLocks noChangeAspect="1"/>
          </p:cNvPicPr>
          <p:nvPr/>
        </p:nvPicPr>
        <p:blipFill>
          <a:blip r:embed="rId9"/>
          <a:stretch>
            <a:fillRect/>
          </a:stretch>
        </p:blipFill>
        <p:spPr>
          <a:xfrm rot="5400000">
            <a:off x="7522060" y="1813935"/>
            <a:ext cx="633798" cy="274388"/>
          </a:xfrm>
          <a:prstGeom prst="rect">
            <a:avLst/>
          </a:prstGeom>
        </p:spPr>
      </p:pic>
      <p:grpSp>
        <p:nvGrpSpPr>
          <p:cNvPr id="57" name="Group 56">
            <a:extLst>
              <a:ext uri="{FF2B5EF4-FFF2-40B4-BE49-F238E27FC236}">
                <a16:creationId xmlns:a16="http://schemas.microsoft.com/office/drawing/2014/main" id="{3745EEE7-D6F2-4C81-8CA9-1D81D81FC27A}"/>
              </a:ext>
            </a:extLst>
          </p:cNvPr>
          <p:cNvGrpSpPr/>
          <p:nvPr/>
        </p:nvGrpSpPr>
        <p:grpSpPr>
          <a:xfrm>
            <a:off x="7730339" y="5513113"/>
            <a:ext cx="3959942" cy="1157748"/>
            <a:chOff x="7908822" y="4911213"/>
            <a:chExt cx="3959942" cy="1157748"/>
          </a:xfrm>
        </p:grpSpPr>
        <p:sp>
          <p:nvSpPr>
            <p:cNvPr id="58" name="TextBox 57">
              <a:extLst>
                <a:ext uri="{FF2B5EF4-FFF2-40B4-BE49-F238E27FC236}">
                  <a16:creationId xmlns:a16="http://schemas.microsoft.com/office/drawing/2014/main" id="{2C767E3F-D01D-4B8D-BCF8-85D63E2C188D}"/>
                </a:ext>
              </a:extLst>
            </p:cNvPr>
            <p:cNvSpPr txBox="1"/>
            <p:nvPr/>
          </p:nvSpPr>
          <p:spPr>
            <a:xfrm>
              <a:off x="7928352" y="5074589"/>
              <a:ext cx="3920882" cy="83099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a:ea typeface="+mn-ea"/>
                  <a:cs typeface="+mn-cs"/>
                </a:rPr>
                <a:t>Provide Tail-Log backup, initiate cutover in DMS and change the application connection strings</a:t>
              </a:r>
            </a:p>
          </p:txBody>
        </p:sp>
        <p:sp>
          <p:nvSpPr>
            <p:cNvPr id="59" name="Rectangle 58">
              <a:extLst>
                <a:ext uri="{FF2B5EF4-FFF2-40B4-BE49-F238E27FC236}">
                  <a16:creationId xmlns:a16="http://schemas.microsoft.com/office/drawing/2014/main" id="{CDFF1C22-FF9A-43D9-8C7D-971A0646CFF2}"/>
                </a:ext>
              </a:extLst>
            </p:cNvPr>
            <p:cNvSpPr/>
            <p:nvPr/>
          </p:nvSpPr>
          <p:spPr bwMode="auto">
            <a:xfrm>
              <a:off x="7908822" y="4911213"/>
              <a:ext cx="3959942" cy="1157748"/>
            </a:xfrm>
            <a:prstGeom prst="rect">
              <a:avLst/>
            </a:prstGeom>
            <a:noFill/>
            <a:ln>
              <a:solidFill>
                <a:srgbClr val="0070C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60" name="Group 59">
            <a:extLst>
              <a:ext uri="{FF2B5EF4-FFF2-40B4-BE49-F238E27FC236}">
                <a16:creationId xmlns:a16="http://schemas.microsoft.com/office/drawing/2014/main" id="{96296305-B805-47CF-8B26-08F089ED8CD1}"/>
              </a:ext>
            </a:extLst>
          </p:cNvPr>
          <p:cNvGrpSpPr/>
          <p:nvPr/>
        </p:nvGrpSpPr>
        <p:grpSpPr>
          <a:xfrm rot="5400000" flipV="1">
            <a:off x="4101452" y="1566862"/>
            <a:ext cx="375747" cy="747248"/>
            <a:chOff x="2770900" y="4336026"/>
            <a:chExt cx="223023" cy="420986"/>
          </a:xfrm>
        </p:grpSpPr>
        <p:pic>
          <p:nvPicPr>
            <p:cNvPr id="61" name="Picture 60">
              <a:extLst>
                <a:ext uri="{FF2B5EF4-FFF2-40B4-BE49-F238E27FC236}">
                  <a16:creationId xmlns:a16="http://schemas.microsoft.com/office/drawing/2014/main" id="{07679C67-3E30-4F19-9DF3-58F803667F07}"/>
                </a:ext>
              </a:extLst>
            </p:cNvPr>
            <p:cNvPicPr>
              <a:picLocks noChangeAspect="1"/>
            </p:cNvPicPr>
            <p:nvPr/>
          </p:nvPicPr>
          <p:blipFill>
            <a:blip r:embed="rId6"/>
            <a:stretch>
              <a:fillRect/>
            </a:stretch>
          </p:blipFill>
          <p:spPr>
            <a:xfrm flipH="1">
              <a:off x="2896264" y="4336026"/>
              <a:ext cx="97659" cy="420986"/>
            </a:xfrm>
            <a:prstGeom prst="rect">
              <a:avLst/>
            </a:prstGeom>
          </p:spPr>
        </p:pic>
        <p:pic>
          <p:nvPicPr>
            <p:cNvPr id="62" name="Picture 61">
              <a:extLst>
                <a:ext uri="{FF2B5EF4-FFF2-40B4-BE49-F238E27FC236}">
                  <a16:creationId xmlns:a16="http://schemas.microsoft.com/office/drawing/2014/main" id="{7129172B-CDAF-4820-876F-BAC0549F1AA2}"/>
                </a:ext>
              </a:extLst>
            </p:cNvPr>
            <p:cNvPicPr>
              <a:picLocks noChangeAspect="1"/>
            </p:cNvPicPr>
            <p:nvPr/>
          </p:nvPicPr>
          <p:blipFill>
            <a:blip r:embed="rId7"/>
            <a:stretch>
              <a:fillRect/>
            </a:stretch>
          </p:blipFill>
          <p:spPr>
            <a:xfrm flipH="1">
              <a:off x="2770900" y="4336026"/>
              <a:ext cx="90286" cy="420986"/>
            </a:xfrm>
            <a:prstGeom prst="rect">
              <a:avLst/>
            </a:prstGeom>
          </p:spPr>
        </p:pic>
      </p:grpSp>
      <p:grpSp>
        <p:nvGrpSpPr>
          <p:cNvPr id="63" name="Group 62">
            <a:extLst>
              <a:ext uri="{FF2B5EF4-FFF2-40B4-BE49-F238E27FC236}">
                <a16:creationId xmlns:a16="http://schemas.microsoft.com/office/drawing/2014/main" id="{03C10063-598A-4735-AFF0-316D884DDDA9}"/>
              </a:ext>
            </a:extLst>
          </p:cNvPr>
          <p:cNvGrpSpPr/>
          <p:nvPr/>
        </p:nvGrpSpPr>
        <p:grpSpPr>
          <a:xfrm>
            <a:off x="4958144" y="1693645"/>
            <a:ext cx="1725105" cy="528391"/>
            <a:chOff x="4958144" y="1445705"/>
            <a:chExt cx="1725105" cy="528391"/>
          </a:xfrm>
        </p:grpSpPr>
        <p:pic>
          <p:nvPicPr>
            <p:cNvPr id="64" name="Picture 63">
              <a:extLst>
                <a:ext uri="{FF2B5EF4-FFF2-40B4-BE49-F238E27FC236}">
                  <a16:creationId xmlns:a16="http://schemas.microsoft.com/office/drawing/2014/main" id="{F144411C-4B62-4E05-950A-98131E9E8BF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58144" y="1445705"/>
              <a:ext cx="535630" cy="528391"/>
            </a:xfrm>
            <a:prstGeom prst="rect">
              <a:avLst/>
            </a:prstGeom>
          </p:spPr>
        </p:pic>
        <p:pic>
          <p:nvPicPr>
            <p:cNvPr id="65" name="Picture 64">
              <a:extLst>
                <a:ext uri="{FF2B5EF4-FFF2-40B4-BE49-F238E27FC236}">
                  <a16:creationId xmlns:a16="http://schemas.microsoft.com/office/drawing/2014/main" id="{8D194FB3-8C57-4D24-A735-5B3D0DDFED5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38019" y="1445705"/>
              <a:ext cx="535630" cy="528391"/>
            </a:xfrm>
            <a:prstGeom prst="rect">
              <a:avLst/>
            </a:prstGeom>
          </p:spPr>
        </p:pic>
        <p:pic>
          <p:nvPicPr>
            <p:cNvPr id="66" name="Picture 65">
              <a:extLst>
                <a:ext uri="{FF2B5EF4-FFF2-40B4-BE49-F238E27FC236}">
                  <a16:creationId xmlns:a16="http://schemas.microsoft.com/office/drawing/2014/main" id="{1630CF7A-ADE9-4557-8EE0-88E8FC449D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47619" y="1445705"/>
              <a:ext cx="535630" cy="528391"/>
            </a:xfrm>
            <a:prstGeom prst="rect">
              <a:avLst/>
            </a:prstGeom>
          </p:spPr>
        </p:pic>
      </p:grpSp>
      <p:cxnSp>
        <p:nvCxnSpPr>
          <p:cNvPr id="67" name="Straight Arrow Connector 66">
            <a:extLst>
              <a:ext uri="{FF2B5EF4-FFF2-40B4-BE49-F238E27FC236}">
                <a16:creationId xmlns:a16="http://schemas.microsoft.com/office/drawing/2014/main" id="{22AB5696-94D2-492F-8399-E6C9AF864220}"/>
              </a:ext>
            </a:extLst>
          </p:cNvPr>
          <p:cNvCxnSpPr>
            <a:cxnSpLocks/>
          </p:cNvCxnSpPr>
          <p:nvPr/>
        </p:nvCxnSpPr>
        <p:spPr>
          <a:xfrm flipH="1">
            <a:off x="3689968" y="3480646"/>
            <a:ext cx="986883"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7332F1BD-5101-47DC-B08E-7CBC0F842E50}"/>
              </a:ext>
            </a:extLst>
          </p:cNvPr>
          <p:cNvPicPr>
            <a:picLocks noChangeAspect="1"/>
          </p:cNvPicPr>
          <p:nvPr/>
        </p:nvPicPr>
        <p:blipFill rotWithShape="1">
          <a:blip r:embed="rId11"/>
          <a:srcRect l="8781" t="2469" r="7658" b="2469"/>
          <a:stretch/>
        </p:blipFill>
        <p:spPr>
          <a:xfrm>
            <a:off x="2400299" y="5721351"/>
            <a:ext cx="717551" cy="959288"/>
          </a:xfrm>
          <a:prstGeom prst="can">
            <a:avLst>
              <a:gd name="adj" fmla="val 52070"/>
            </a:avLst>
          </a:prstGeom>
          <a:noFill/>
          <a:ln>
            <a:noFill/>
          </a:ln>
          <a:effectLst>
            <a:softEdge rad="0"/>
          </a:effectLst>
        </p:spPr>
      </p:pic>
      <p:sp>
        <p:nvSpPr>
          <p:cNvPr id="71" name="Freeform 146">
            <a:extLst>
              <a:ext uri="{FF2B5EF4-FFF2-40B4-BE49-F238E27FC236}">
                <a16:creationId xmlns:a16="http://schemas.microsoft.com/office/drawing/2014/main" id="{1FA92397-73CE-4308-8484-D6249645D9E7}"/>
              </a:ext>
            </a:extLst>
          </p:cNvPr>
          <p:cNvSpPr>
            <a:spLocks noChangeAspect="1"/>
          </p:cNvSpPr>
          <p:nvPr/>
        </p:nvSpPr>
        <p:spPr bwMode="auto">
          <a:xfrm>
            <a:off x="875714" y="2437464"/>
            <a:ext cx="650719" cy="41210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381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01755171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6DA0-6152-488E-B44D-998DD6B3A38E}"/>
              </a:ext>
            </a:extLst>
          </p:cNvPr>
          <p:cNvSpPr>
            <a:spLocks noGrp="1"/>
          </p:cNvSpPr>
          <p:nvPr>
            <p:ph type="title"/>
          </p:nvPr>
        </p:nvSpPr>
        <p:spPr/>
        <p:txBody>
          <a:bodyPr/>
          <a:lstStyle/>
          <a:p>
            <a:r>
              <a:rPr lang="en-US"/>
              <a:t>Resources</a:t>
            </a:r>
          </a:p>
        </p:txBody>
      </p:sp>
      <p:sp>
        <p:nvSpPr>
          <p:cNvPr id="3" name="Text Placeholder 5">
            <a:extLst>
              <a:ext uri="{FF2B5EF4-FFF2-40B4-BE49-F238E27FC236}">
                <a16:creationId xmlns:a16="http://schemas.microsoft.com/office/drawing/2014/main" id="{EB0B48F0-DFF8-40CD-AAE8-91E4C8D9DD69}"/>
              </a:ext>
            </a:extLst>
          </p:cNvPr>
          <p:cNvSpPr txBox="1">
            <a:spLocks/>
          </p:cNvSpPr>
          <p:nvPr/>
        </p:nvSpPr>
        <p:spPr>
          <a:xfrm>
            <a:off x="492635" y="1559061"/>
            <a:ext cx="11018520" cy="524451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a:t>Azure Database Migration Service </a:t>
            </a:r>
            <a:br>
              <a:rPr lang="en-US"/>
            </a:br>
            <a:r>
              <a:rPr lang="en-US" sz="2000">
                <a:hlinkClick r:id="rId2"/>
              </a:rPr>
              <a:t>https://azure.microsoft.com/services/database-migration/</a:t>
            </a:r>
            <a:endParaRPr lang="en-US" sz="2000"/>
          </a:p>
          <a:p>
            <a:pPr lvl="1">
              <a:spcBef>
                <a:spcPts val="600"/>
              </a:spcBef>
            </a:pPr>
            <a:r>
              <a:rPr lang="en-US" sz="1600"/>
              <a:t>Preview signup: </a:t>
            </a:r>
            <a:r>
              <a:rPr lang="en-US" sz="1600">
                <a:hlinkClick r:id="rId3"/>
              </a:rPr>
              <a:t>https://aka.ms/dms-preview</a:t>
            </a:r>
            <a:endParaRPr lang="en-US" sz="1600"/>
          </a:p>
          <a:p>
            <a:pPr lvl="1">
              <a:spcBef>
                <a:spcPts val="600"/>
              </a:spcBef>
            </a:pPr>
            <a:r>
              <a:rPr lang="en-US" sz="1600"/>
              <a:t>Feedback alias: </a:t>
            </a:r>
            <a:r>
              <a:rPr lang="en-US" sz="1600">
                <a:hlinkClick r:id="rId4"/>
              </a:rPr>
              <a:t>dmsfeedback@microsoft.com</a:t>
            </a:r>
            <a:endParaRPr lang="en-US" sz="1600"/>
          </a:p>
          <a:p>
            <a:pPr marL="225425" lvl="2"/>
            <a:r>
              <a:rPr lang="en-US" sz="1600"/>
              <a:t>Channel 9 Video: </a:t>
            </a:r>
            <a:r>
              <a:rPr lang="en-US" sz="1600">
                <a:hlinkClick r:id="rId5"/>
              </a:rPr>
              <a:t>Oracle migrations</a:t>
            </a:r>
            <a:r>
              <a:rPr lang="en-US" sz="1600"/>
              <a:t>; </a:t>
            </a:r>
            <a:r>
              <a:rPr lang="en-US" sz="1600">
                <a:hlinkClick r:id="rId6"/>
              </a:rPr>
              <a:t>Azure SQL Database migrations</a:t>
            </a:r>
            <a:endParaRPr lang="en-US" sz="1600"/>
          </a:p>
          <a:p>
            <a:pPr lvl="1">
              <a:spcBef>
                <a:spcPts val="600"/>
              </a:spcBef>
            </a:pPr>
            <a:r>
              <a:rPr lang="en-US" sz="1600"/>
              <a:t>Video: </a:t>
            </a:r>
            <a:r>
              <a:rPr lang="en-US" sz="1600" u="sng">
                <a:hlinkClick r:id="rId7"/>
              </a:rPr>
              <a:t>Online migrations to Azure SQL Database using Azure DMS</a:t>
            </a:r>
            <a:endParaRPr lang="en-US" sz="1600"/>
          </a:p>
          <a:p>
            <a:pPr lvl="1">
              <a:spcBef>
                <a:spcPts val="600"/>
              </a:spcBef>
            </a:pPr>
            <a:r>
              <a:rPr lang="en-US" sz="1600"/>
              <a:t>Video: </a:t>
            </a:r>
            <a:r>
              <a:rPr lang="en-US" sz="1600" u="sng">
                <a:hlinkClick r:id="rId8"/>
              </a:rPr>
              <a:t>Migrate MySQL applications to Azure with minimal downtime using the Azure Database Migration Service</a:t>
            </a:r>
            <a:endParaRPr lang="en-US" sz="1600"/>
          </a:p>
          <a:p>
            <a:pPr marL="225425" lvl="2"/>
            <a:endParaRPr lang="en-US"/>
          </a:p>
          <a:p>
            <a:pPr>
              <a:spcAft>
                <a:spcPts val="600"/>
              </a:spcAft>
            </a:pPr>
            <a:r>
              <a:rPr lang="en-US" sz="2000"/>
              <a:t>Migration Guide </a:t>
            </a:r>
            <a:br>
              <a:rPr lang="en-US"/>
            </a:br>
            <a:r>
              <a:rPr lang="en-US" sz="2000">
                <a:hlinkClick r:id="rId9"/>
              </a:rPr>
              <a:t>datamigration.microsoft.com</a:t>
            </a:r>
            <a:endParaRPr lang="en-US" sz="2000"/>
          </a:p>
          <a:p>
            <a:pPr lvl="1">
              <a:spcBef>
                <a:spcPts val="600"/>
              </a:spcBef>
            </a:pPr>
            <a:r>
              <a:rPr lang="en-US" sz="1600"/>
              <a:t>SQL Server Migration Assistant: </a:t>
            </a:r>
            <a:r>
              <a:rPr lang="en-US" sz="1600">
                <a:hlinkClick r:id="rId10"/>
              </a:rPr>
              <a:t>https://docs.microsoft.com/sql/ssma/sql-server-migration-assistant</a:t>
            </a:r>
            <a:endParaRPr lang="en-US" sz="1600"/>
          </a:p>
          <a:p>
            <a:pPr lvl="1">
              <a:spcBef>
                <a:spcPts val="600"/>
              </a:spcBef>
            </a:pPr>
            <a:r>
              <a:rPr lang="en-US" sz="1600"/>
              <a:t>Database Migration Assistant: </a:t>
            </a:r>
            <a:r>
              <a:rPr lang="en-US" sz="1600">
                <a:hlinkClick r:id="rId11"/>
              </a:rPr>
              <a:t>https://blogs.msdn.microsoft.com/datamigration/dma/</a:t>
            </a:r>
            <a:endParaRPr lang="en-US" sz="1600"/>
          </a:p>
          <a:p>
            <a:pPr lvl="1">
              <a:spcBef>
                <a:spcPts val="600"/>
              </a:spcBef>
            </a:pPr>
            <a:r>
              <a:rPr lang="en-US" sz="1600"/>
              <a:t>Database Experimentation Assistant: </a:t>
            </a:r>
            <a:r>
              <a:rPr lang="en-US" sz="1600">
                <a:hlinkClick r:id="rId12"/>
              </a:rPr>
              <a:t>Download</a:t>
            </a:r>
            <a:endParaRPr lang="en-US" sz="1600"/>
          </a:p>
          <a:p>
            <a:pPr lvl="1">
              <a:spcBef>
                <a:spcPts val="600"/>
              </a:spcBef>
            </a:pPr>
            <a:r>
              <a:rPr lang="en-US" sz="1600"/>
              <a:t>Find a partner: </a:t>
            </a:r>
            <a:r>
              <a:rPr lang="en-US" sz="1600">
                <a:hlinkClick r:id="rId13"/>
              </a:rPr>
              <a:t>http://migration/Pages/SearchPartners.aspx</a:t>
            </a:r>
            <a:r>
              <a:rPr lang="en-US" sz="1600"/>
              <a:t>  </a:t>
            </a:r>
          </a:p>
          <a:p>
            <a:pPr lvl="1">
              <a:spcBef>
                <a:spcPts val="600"/>
              </a:spcBef>
            </a:pPr>
            <a:r>
              <a:rPr lang="en-US" sz="1600"/>
              <a:t>Data Migration Team Blog: </a:t>
            </a:r>
            <a:r>
              <a:rPr lang="en-US" sz="1600">
                <a:hlinkClick r:id="rId14"/>
              </a:rPr>
              <a:t>blogs.msdn.microsoft.com/</a:t>
            </a:r>
            <a:r>
              <a:rPr lang="en-US" sz="1600" err="1">
                <a:hlinkClick r:id="rId14"/>
              </a:rPr>
              <a:t>datamigration</a:t>
            </a:r>
            <a:r>
              <a:rPr lang="en-US" sz="1600">
                <a:hlinkClick r:id="rId14"/>
              </a:rPr>
              <a:t>/</a:t>
            </a:r>
            <a:r>
              <a:rPr lang="en-US" sz="1600"/>
              <a:t> </a:t>
            </a:r>
          </a:p>
        </p:txBody>
      </p:sp>
    </p:spTree>
    <p:extLst>
      <p:ext uri="{BB962C8B-B14F-4D97-AF65-F5344CB8AC3E}">
        <p14:creationId xmlns:p14="http://schemas.microsoft.com/office/powerpoint/2010/main" val="424717660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C49E60-1381-4301-AA5E-5FE1D741FC35}"/>
              </a:ext>
            </a:extLst>
          </p:cNvPr>
          <p:cNvSpPr>
            <a:spLocks noGrp="1"/>
          </p:cNvSpPr>
          <p:nvPr>
            <p:ph type="title"/>
          </p:nvPr>
        </p:nvSpPr>
        <p:spPr/>
        <p:txBody>
          <a:bodyPr/>
          <a:lstStyle/>
          <a:p>
            <a:r>
              <a:rPr lang="en-US"/>
              <a:t>Your data migration path</a:t>
            </a:r>
          </a:p>
        </p:txBody>
      </p:sp>
      <p:sp>
        <p:nvSpPr>
          <p:cNvPr id="6" name="TextBox 5">
            <a:extLst>
              <a:ext uri="{FF2B5EF4-FFF2-40B4-BE49-F238E27FC236}">
                <a16:creationId xmlns:a16="http://schemas.microsoft.com/office/drawing/2014/main" id="{9F5631EA-0FD9-497A-AD97-99D0337F24F9}"/>
              </a:ext>
            </a:extLst>
          </p:cNvPr>
          <p:cNvSpPr txBox="1"/>
          <p:nvPr/>
        </p:nvSpPr>
        <p:spPr>
          <a:xfrm>
            <a:off x="382911" y="1181111"/>
            <a:ext cx="11033842" cy="691242"/>
          </a:xfrm>
          <a:prstGeom prst="rect">
            <a:avLst/>
          </a:prstGeom>
          <a:noFill/>
        </p:spPr>
        <p:txBody>
          <a:bodyPr wrap="none" lIns="93260" tIns="46630" rIns="93260" bIns="46630" rtlCol="0">
            <a:spAutoFit/>
          </a:bodyPr>
          <a:lstStyle/>
          <a:p>
            <a:pPr>
              <a:lnSpc>
                <a:spcPct val="90000"/>
              </a:lnSpc>
              <a:spcAft>
                <a:spcPts val="612"/>
              </a:spcAft>
            </a:pPr>
            <a:r>
              <a:rPr lang="en-US" sz="1836">
                <a:solidFill>
                  <a:srgbClr val="0070C0"/>
                </a:solidFill>
                <a:hlinkClick r:id="rId2">
                  <a:extLst>
                    <a:ext uri="{A12FA001-AC4F-418D-AE19-62706E023703}">
                      <ahyp:hlinkClr xmlns:ahyp="http://schemas.microsoft.com/office/drawing/2018/hyperlinkcolor" val="tx"/>
                    </a:ext>
                  </a:extLst>
                </a:hlinkClick>
              </a:rPr>
              <a:t>https://azure.microsoft.com/en-us/resources/choosing-your-database-migration-path-to-azure/en-us/</a:t>
            </a:r>
            <a:endParaRPr lang="en-US" sz="1836">
              <a:solidFill>
                <a:srgbClr val="0070C0"/>
              </a:solidFill>
            </a:endParaRPr>
          </a:p>
          <a:p>
            <a:pPr>
              <a:lnSpc>
                <a:spcPct val="90000"/>
              </a:lnSpc>
              <a:spcAft>
                <a:spcPts val="612"/>
              </a:spcAft>
            </a:pPr>
            <a:endParaRPr lang="en-US" sz="1836">
              <a:solidFill>
                <a:srgbClr val="0070C0"/>
              </a:solidFill>
            </a:endParaRPr>
          </a:p>
        </p:txBody>
      </p:sp>
      <p:sp>
        <p:nvSpPr>
          <p:cNvPr id="7" name="Rectangle 6">
            <a:extLst>
              <a:ext uri="{FF2B5EF4-FFF2-40B4-BE49-F238E27FC236}">
                <a16:creationId xmlns:a16="http://schemas.microsoft.com/office/drawing/2014/main" id="{60B18B4A-CFA1-4E5E-AB56-15A4469CEFA7}"/>
              </a:ext>
            </a:extLst>
          </p:cNvPr>
          <p:cNvSpPr/>
          <p:nvPr/>
        </p:nvSpPr>
        <p:spPr>
          <a:xfrm>
            <a:off x="5730180" y="2376488"/>
            <a:ext cx="5376250" cy="3262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12953" defTabSz="932597">
              <a:defRPr/>
            </a:pPr>
            <a:r>
              <a:rPr lang="en-US" sz="3600" b="1" dirty="0">
                <a:solidFill>
                  <a:srgbClr val="0078D7"/>
                </a:solidFill>
                <a:latin typeface="Segoe UI Semibold" panose="020B0702040204020203" pitchFamily="34" charset="0"/>
                <a:cs typeface="Segoe UI Semibold" panose="020B0702040204020203" pitchFamily="34" charset="0"/>
              </a:rPr>
              <a:t>Five steps to migrate</a:t>
            </a:r>
          </a:p>
          <a:p>
            <a:pPr marL="362676" indent="-349724" defTabSz="932597">
              <a:spcBef>
                <a:spcPts val="1200"/>
              </a:spcBef>
              <a:buFont typeface="+mj-lt"/>
              <a:buAutoNum type="arabicPeriod"/>
              <a:defRPr/>
            </a:pPr>
            <a:r>
              <a:rPr lang="en-US" sz="2400" b="1" dirty="0">
                <a:solidFill>
                  <a:schemeClr val="tx1"/>
                </a:solidFill>
                <a:latin typeface="Segoe UI Semibold" panose="020B0702040204020203" pitchFamily="34" charset="0"/>
                <a:cs typeface="Segoe UI Semibold" panose="020B0702040204020203" pitchFamily="34" charset="0"/>
              </a:rPr>
              <a:t>Initiate and discover</a:t>
            </a:r>
          </a:p>
          <a:p>
            <a:pPr marL="362676" indent="-349724" defTabSz="932597">
              <a:spcBef>
                <a:spcPts val="1200"/>
              </a:spcBef>
              <a:buFont typeface="+mj-lt"/>
              <a:buAutoNum type="arabicPeriod"/>
              <a:defRPr/>
            </a:pPr>
            <a:r>
              <a:rPr lang="en-US" sz="2400" b="1" dirty="0">
                <a:solidFill>
                  <a:schemeClr val="tx1"/>
                </a:solidFill>
                <a:latin typeface="Segoe UI Semibold" panose="020B0702040204020203" pitchFamily="34" charset="0"/>
                <a:cs typeface="Segoe UI Semibold" panose="020B0702040204020203" pitchFamily="34" charset="0"/>
              </a:rPr>
              <a:t>Access</a:t>
            </a:r>
          </a:p>
          <a:p>
            <a:pPr marL="362676" indent="-349724" defTabSz="932597">
              <a:spcBef>
                <a:spcPts val="1200"/>
              </a:spcBef>
              <a:buFont typeface="+mj-lt"/>
              <a:buAutoNum type="arabicPeriod"/>
              <a:defRPr/>
            </a:pPr>
            <a:r>
              <a:rPr lang="en-US" sz="2400" b="1" dirty="0">
                <a:solidFill>
                  <a:schemeClr val="tx1"/>
                </a:solidFill>
                <a:latin typeface="Segoe UI Semibold" panose="020B0702040204020203" pitchFamily="34" charset="0"/>
                <a:cs typeface="Segoe UI Semibold" panose="020B0702040204020203" pitchFamily="34" charset="0"/>
              </a:rPr>
              <a:t>Plan</a:t>
            </a:r>
          </a:p>
          <a:p>
            <a:pPr marL="362676" indent="-349724" defTabSz="932597">
              <a:spcBef>
                <a:spcPts val="1200"/>
              </a:spcBef>
              <a:buFont typeface="+mj-lt"/>
              <a:buAutoNum type="arabicPeriod"/>
              <a:defRPr/>
            </a:pPr>
            <a:r>
              <a:rPr lang="en-US" sz="2400" b="1" dirty="0">
                <a:solidFill>
                  <a:schemeClr val="tx1"/>
                </a:solidFill>
                <a:latin typeface="Segoe UI Semibold" panose="020B0702040204020203" pitchFamily="34" charset="0"/>
                <a:cs typeface="Segoe UI Semibold" panose="020B0702040204020203" pitchFamily="34" charset="0"/>
              </a:rPr>
              <a:t>Transform and optimize</a:t>
            </a:r>
          </a:p>
          <a:p>
            <a:pPr marL="362676" indent="-349724" defTabSz="932597">
              <a:spcBef>
                <a:spcPts val="1200"/>
              </a:spcBef>
              <a:buFont typeface="+mj-lt"/>
              <a:buAutoNum type="arabicPeriod"/>
              <a:defRPr/>
            </a:pPr>
            <a:r>
              <a:rPr lang="en-US" sz="2400" b="1" dirty="0">
                <a:solidFill>
                  <a:schemeClr val="tx1"/>
                </a:solidFill>
                <a:latin typeface="Segoe UI Semibold" panose="020B0702040204020203" pitchFamily="34" charset="0"/>
                <a:cs typeface="Segoe UI Semibold" panose="020B0702040204020203" pitchFamily="34" charset="0"/>
              </a:rPr>
              <a:t>Migrate, validate and remediate</a:t>
            </a:r>
          </a:p>
        </p:txBody>
      </p:sp>
      <p:pic>
        <p:nvPicPr>
          <p:cNvPr id="5" name="Picture 4">
            <a:extLst>
              <a:ext uri="{FF2B5EF4-FFF2-40B4-BE49-F238E27FC236}">
                <a16:creationId xmlns:a16="http://schemas.microsoft.com/office/drawing/2014/main" id="{718CF3A6-95C6-4245-A8E7-845E51233A60}"/>
              </a:ext>
            </a:extLst>
          </p:cNvPr>
          <p:cNvPicPr>
            <a:picLocks noChangeAspect="1"/>
          </p:cNvPicPr>
          <p:nvPr/>
        </p:nvPicPr>
        <p:blipFill rotWithShape="1">
          <a:blip r:embed="rId3"/>
          <a:srcRect l="604" t="923" r="-2459" b="5278"/>
          <a:stretch/>
        </p:blipFill>
        <p:spPr>
          <a:xfrm>
            <a:off x="551146" y="1759504"/>
            <a:ext cx="4018506" cy="4780996"/>
          </a:xfrm>
          <a:prstGeom prst="rect">
            <a:avLst/>
          </a:prstGeom>
          <a:solidFill>
            <a:srgbClr val="0177D7"/>
          </a:solidFill>
        </p:spPr>
      </p:pic>
    </p:spTree>
    <p:extLst>
      <p:ext uri="{BB962C8B-B14F-4D97-AF65-F5344CB8AC3E}">
        <p14:creationId xmlns:p14="http://schemas.microsoft.com/office/powerpoint/2010/main" val="1579714528"/>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a:t>Agenda</a:t>
            </a:r>
          </a:p>
        </p:txBody>
      </p: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 name="Content Placeholder 11">
            <a:extLst>
              <a:ext uri="{FF2B5EF4-FFF2-40B4-BE49-F238E27FC236}">
                <a16:creationId xmlns:a16="http://schemas.microsoft.com/office/drawing/2014/main" id="{45DE3639-BB59-43BA-A6F2-234B32CA6695}"/>
              </a:ext>
            </a:extLst>
          </p:cNvPr>
          <p:cNvSpPr txBox="1">
            <a:spLocks/>
          </p:cNvSpPr>
          <p:nvPr/>
        </p:nvSpPr>
        <p:spPr>
          <a:xfrm>
            <a:off x="437979" y="12603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Intro to Azure SQL Database</a:t>
            </a:r>
          </a:p>
        </p:txBody>
      </p:sp>
      <p:sp>
        <p:nvSpPr>
          <p:cNvPr id="76" name="Content Placeholder 11">
            <a:extLst>
              <a:ext uri="{FF2B5EF4-FFF2-40B4-BE49-F238E27FC236}">
                <a16:creationId xmlns:a16="http://schemas.microsoft.com/office/drawing/2014/main" id="{F4146CEB-FCF2-48D0-9EFC-4A9C8063537C}"/>
              </a:ext>
            </a:extLst>
          </p:cNvPr>
          <p:cNvSpPr txBox="1">
            <a:spLocks/>
          </p:cNvSpPr>
          <p:nvPr/>
        </p:nvSpPr>
        <p:spPr>
          <a:xfrm>
            <a:off x="437979" y="274255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Security &amp; Networking</a:t>
            </a:r>
          </a:p>
        </p:txBody>
      </p:sp>
      <p:sp>
        <p:nvSpPr>
          <p:cNvPr id="77" name="Content Placeholder 11">
            <a:extLst>
              <a:ext uri="{FF2B5EF4-FFF2-40B4-BE49-F238E27FC236}">
                <a16:creationId xmlns:a16="http://schemas.microsoft.com/office/drawing/2014/main" id="{A417068F-EDE0-4629-A42B-FD066534D294}"/>
              </a:ext>
            </a:extLst>
          </p:cNvPr>
          <p:cNvSpPr txBox="1">
            <a:spLocks/>
          </p:cNvSpPr>
          <p:nvPr/>
        </p:nvSpPr>
        <p:spPr>
          <a:xfrm>
            <a:off x="437979" y="34836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MI Features and capabilities</a:t>
            </a:r>
          </a:p>
        </p:txBody>
      </p:sp>
      <p:sp>
        <p:nvSpPr>
          <p:cNvPr id="78" name="Content Placeholder 11">
            <a:extLst>
              <a:ext uri="{FF2B5EF4-FFF2-40B4-BE49-F238E27FC236}">
                <a16:creationId xmlns:a16="http://schemas.microsoft.com/office/drawing/2014/main" id="{3B9F678D-CDF1-4934-963A-313B37A595A3}"/>
              </a:ext>
            </a:extLst>
          </p:cNvPr>
          <p:cNvSpPr txBox="1">
            <a:spLocks/>
          </p:cNvSpPr>
          <p:nvPr/>
        </p:nvSpPr>
        <p:spPr>
          <a:xfrm>
            <a:off x="437979" y="2001432"/>
            <a:ext cx="494279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Managed Instance overview</a:t>
            </a:r>
          </a:p>
        </p:txBody>
      </p:sp>
      <p:sp>
        <p:nvSpPr>
          <p:cNvPr id="79" name="Content Placeholder 11">
            <a:extLst>
              <a:ext uri="{FF2B5EF4-FFF2-40B4-BE49-F238E27FC236}">
                <a16:creationId xmlns:a16="http://schemas.microsoft.com/office/drawing/2014/main" id="{3D14D1DC-FBCD-4B3C-9B51-8625C3715F14}"/>
              </a:ext>
            </a:extLst>
          </p:cNvPr>
          <p:cNvSpPr txBox="1">
            <a:spLocks/>
          </p:cNvSpPr>
          <p:nvPr/>
        </p:nvSpPr>
        <p:spPr>
          <a:xfrm>
            <a:off x="437979" y="422481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Migration</a:t>
            </a:r>
          </a:p>
        </p:txBody>
      </p:sp>
      <p:sp>
        <p:nvSpPr>
          <p:cNvPr id="80" name="Content Placeholder 11">
            <a:extLst>
              <a:ext uri="{FF2B5EF4-FFF2-40B4-BE49-F238E27FC236}">
                <a16:creationId xmlns:a16="http://schemas.microsoft.com/office/drawing/2014/main" id="{00066C4F-1772-4B64-B39F-6B28945D57A3}"/>
              </a:ext>
            </a:extLst>
          </p:cNvPr>
          <p:cNvSpPr txBox="1">
            <a:spLocks/>
          </p:cNvSpPr>
          <p:nvPr/>
        </p:nvSpPr>
        <p:spPr>
          <a:xfrm>
            <a:off x="437979" y="500493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MI &amp; BI</a:t>
            </a:r>
          </a:p>
        </p:txBody>
      </p:sp>
      <p:sp>
        <p:nvSpPr>
          <p:cNvPr id="81" name="Text Placeholder 5">
            <a:extLst>
              <a:ext uri="{FF2B5EF4-FFF2-40B4-BE49-F238E27FC236}">
                <a16:creationId xmlns:a16="http://schemas.microsoft.com/office/drawing/2014/main" id="{CA92984C-2641-4E08-B264-40C725AF194D}"/>
              </a:ext>
            </a:extLst>
          </p:cNvPr>
          <p:cNvSpPr txBox="1">
            <a:spLocks/>
          </p:cNvSpPr>
          <p:nvPr/>
        </p:nvSpPr>
        <p:spPr>
          <a:xfrm>
            <a:off x="3651948" y="13115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Value prop, Platform benefits, TCO</a:t>
            </a:r>
          </a:p>
        </p:txBody>
      </p:sp>
      <p:sp>
        <p:nvSpPr>
          <p:cNvPr id="82" name="Text Placeholder 5">
            <a:extLst>
              <a:ext uri="{FF2B5EF4-FFF2-40B4-BE49-F238E27FC236}">
                <a16:creationId xmlns:a16="http://schemas.microsoft.com/office/drawing/2014/main" id="{61E55123-F801-49EE-9F9C-7904CA1ADF54}"/>
              </a:ext>
            </a:extLst>
          </p:cNvPr>
          <p:cNvSpPr txBox="1">
            <a:spLocks/>
          </p:cNvSpPr>
          <p:nvPr/>
        </p:nvSpPr>
        <p:spPr>
          <a:xfrm>
            <a:off x="3651948" y="2057106"/>
            <a:ext cx="5846638"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Managed Instance architecture, Features and management</a:t>
            </a:r>
          </a:p>
        </p:txBody>
      </p:sp>
      <p:cxnSp>
        <p:nvCxnSpPr>
          <p:cNvPr id="83" name="Straight Connector 82">
            <a:extLst>
              <a:ext uri="{FF2B5EF4-FFF2-40B4-BE49-F238E27FC236}">
                <a16:creationId xmlns:a16="http://schemas.microsoft.com/office/drawing/2014/main" id="{1FCE0FF6-21C9-4FE6-A300-F3738AF65FE6}"/>
              </a:ext>
            </a:extLst>
          </p:cNvPr>
          <p:cNvCxnSpPr>
            <a:cxnSpLocks/>
          </p:cNvCxnSpPr>
          <p:nvPr/>
        </p:nvCxnSpPr>
        <p:spPr>
          <a:xfrm>
            <a:off x="481345" y="1837830"/>
            <a:ext cx="8836181" cy="0"/>
          </a:xfrm>
          <a:prstGeom prst="line">
            <a:avLst/>
          </a:prstGeom>
          <a:noFill/>
          <a:ln w="9525" cap="flat" cmpd="sng" algn="ctr">
            <a:solidFill>
              <a:srgbClr val="FFFFFF">
                <a:lumMod val="85000"/>
              </a:srgbClr>
            </a:solidFill>
            <a:prstDash val="solid"/>
            <a:headEnd type="none"/>
            <a:tailEnd type="none"/>
          </a:ln>
          <a:effectLst/>
        </p:spPr>
      </p:cxnSp>
      <p:sp>
        <p:nvSpPr>
          <p:cNvPr id="84" name="Text Placeholder 5">
            <a:extLst>
              <a:ext uri="{FF2B5EF4-FFF2-40B4-BE49-F238E27FC236}">
                <a16:creationId xmlns:a16="http://schemas.microsoft.com/office/drawing/2014/main" id="{7C0B051B-28A0-4A8F-8635-42E16B475FBB}"/>
              </a:ext>
            </a:extLst>
          </p:cNvPr>
          <p:cNvSpPr txBox="1">
            <a:spLocks/>
          </p:cNvSpPr>
          <p:nvPr/>
        </p:nvSpPr>
        <p:spPr>
          <a:xfrm>
            <a:off x="3651948" y="2786077"/>
            <a:ext cx="6866561"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Security overview, Networking considerations, </a:t>
            </a:r>
            <a:r>
              <a:rPr kumimoji="0" lang="en-US" sz="1400" b="0" i="0" u="none" strike="noStrike" kern="1200" cap="none" spc="0" normalizeH="0" baseline="0" noProof="0">
                <a:ln>
                  <a:noFill/>
                </a:ln>
                <a:solidFill>
                  <a:srgbClr val="3C3C41"/>
                </a:solidFill>
                <a:effectLst/>
                <a:uLnTx/>
                <a:uFillTx/>
                <a:latin typeface="Segoe UI Semibold"/>
                <a:ea typeface="+mn-ea"/>
                <a:cs typeface="+mn-cs"/>
              </a:rPr>
              <a:t>Hands-on-Lab</a:t>
            </a:r>
          </a:p>
        </p:txBody>
      </p:sp>
      <p:sp>
        <p:nvSpPr>
          <p:cNvPr id="85" name="Text Placeholder 6">
            <a:extLst>
              <a:ext uri="{FF2B5EF4-FFF2-40B4-BE49-F238E27FC236}">
                <a16:creationId xmlns:a16="http://schemas.microsoft.com/office/drawing/2014/main" id="{B0678704-1798-46B5-9369-13C62675B070}"/>
              </a:ext>
            </a:extLst>
          </p:cNvPr>
          <p:cNvSpPr txBox="1">
            <a:spLocks/>
          </p:cNvSpPr>
          <p:nvPr/>
        </p:nvSpPr>
        <p:spPr>
          <a:xfrm>
            <a:off x="3651948" y="3522593"/>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Key capabilities, limitations, backup &amp; restore</a:t>
            </a:r>
            <a:endParaRPr kumimoji="0" lang="en-US" sz="2400" b="0"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86" name="Text Placeholder 7">
            <a:extLst>
              <a:ext uri="{FF2B5EF4-FFF2-40B4-BE49-F238E27FC236}">
                <a16:creationId xmlns:a16="http://schemas.microsoft.com/office/drawing/2014/main" id="{7D3DC604-B7B9-40F4-AD6E-0AB6086F7479}"/>
              </a:ext>
            </a:extLst>
          </p:cNvPr>
          <p:cNvSpPr txBox="1">
            <a:spLocks/>
          </p:cNvSpPr>
          <p:nvPr/>
        </p:nvSpPr>
        <p:spPr>
          <a:xfrm>
            <a:off x="3651948" y="4277208"/>
            <a:ext cx="6041085"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Migration overview and options, </a:t>
            </a:r>
            <a:r>
              <a:rPr kumimoji="0" lang="en-US" sz="1400" b="0" i="0" u="none" strike="noStrike" kern="1200" cap="none" spc="0" normalizeH="0" baseline="0" noProof="0">
                <a:ln>
                  <a:noFill/>
                </a:ln>
                <a:solidFill>
                  <a:srgbClr val="3C3C41"/>
                </a:solidFill>
                <a:effectLst/>
                <a:uLnTx/>
                <a:uFillTx/>
                <a:latin typeface="Segoe UI Semibold"/>
                <a:ea typeface="+mn-ea"/>
                <a:cs typeface="+mn-cs"/>
              </a:rPr>
              <a:t>Hands-on-Lab</a:t>
            </a:r>
          </a:p>
        </p:txBody>
      </p:sp>
      <p:sp>
        <p:nvSpPr>
          <p:cNvPr id="87" name="Text Placeholder 8">
            <a:extLst>
              <a:ext uri="{FF2B5EF4-FFF2-40B4-BE49-F238E27FC236}">
                <a16:creationId xmlns:a16="http://schemas.microsoft.com/office/drawing/2014/main" id="{6F0B810D-B612-4F29-A356-2A6DD2407965}"/>
              </a:ext>
            </a:extLst>
          </p:cNvPr>
          <p:cNvSpPr txBox="1">
            <a:spLocks/>
          </p:cNvSpPr>
          <p:nvPr/>
        </p:nvSpPr>
        <p:spPr>
          <a:xfrm>
            <a:off x="3651948" y="5045616"/>
            <a:ext cx="5599628"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Business Intelligence services + Managed Instance,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88" name="Straight Connector 87">
            <a:extLst>
              <a:ext uri="{FF2B5EF4-FFF2-40B4-BE49-F238E27FC236}">
                <a16:creationId xmlns:a16="http://schemas.microsoft.com/office/drawing/2014/main" id="{77145597-62EE-45E2-9A63-DD7749D15C89}"/>
              </a:ext>
            </a:extLst>
          </p:cNvPr>
          <p:cNvCxnSpPr>
            <a:cxnSpLocks/>
          </p:cNvCxnSpPr>
          <p:nvPr/>
        </p:nvCxnSpPr>
        <p:spPr>
          <a:xfrm>
            <a:off x="481345" y="2584138"/>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9" name="Straight Connector 88">
            <a:extLst>
              <a:ext uri="{FF2B5EF4-FFF2-40B4-BE49-F238E27FC236}">
                <a16:creationId xmlns:a16="http://schemas.microsoft.com/office/drawing/2014/main" id="{0BD6230C-1118-4C8F-80F0-5C3328210F3F}"/>
              </a:ext>
            </a:extLst>
          </p:cNvPr>
          <p:cNvCxnSpPr>
            <a:cxnSpLocks/>
          </p:cNvCxnSpPr>
          <p:nvPr/>
        </p:nvCxnSpPr>
        <p:spPr>
          <a:xfrm>
            <a:off x="481345" y="3330446"/>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90" name="Straight Connector 89">
            <a:extLst>
              <a:ext uri="{FF2B5EF4-FFF2-40B4-BE49-F238E27FC236}">
                <a16:creationId xmlns:a16="http://schemas.microsoft.com/office/drawing/2014/main" id="{4378DCBD-88FE-4C08-A3F4-6C796B91530B}"/>
              </a:ext>
            </a:extLst>
          </p:cNvPr>
          <p:cNvCxnSpPr>
            <a:cxnSpLocks/>
          </p:cNvCxnSpPr>
          <p:nvPr/>
        </p:nvCxnSpPr>
        <p:spPr>
          <a:xfrm>
            <a:off x="481345" y="4076754"/>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91" name="Straight Connector 90">
            <a:extLst>
              <a:ext uri="{FF2B5EF4-FFF2-40B4-BE49-F238E27FC236}">
                <a16:creationId xmlns:a16="http://schemas.microsoft.com/office/drawing/2014/main" id="{30C8203E-BE9F-4738-A63D-A07096C90038}"/>
              </a:ext>
            </a:extLst>
          </p:cNvPr>
          <p:cNvCxnSpPr>
            <a:cxnSpLocks/>
          </p:cNvCxnSpPr>
          <p:nvPr/>
        </p:nvCxnSpPr>
        <p:spPr>
          <a:xfrm>
            <a:off x="481345" y="4823062"/>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92" name="Straight Connector 91">
            <a:extLst>
              <a:ext uri="{FF2B5EF4-FFF2-40B4-BE49-F238E27FC236}">
                <a16:creationId xmlns:a16="http://schemas.microsoft.com/office/drawing/2014/main" id="{251CEEDD-22C5-43DE-9AF3-E85A9915F994}"/>
              </a:ext>
            </a:extLst>
          </p:cNvPr>
          <p:cNvCxnSpPr>
            <a:cxnSpLocks/>
          </p:cNvCxnSpPr>
          <p:nvPr/>
        </p:nvCxnSpPr>
        <p:spPr>
          <a:xfrm>
            <a:off x="481345" y="5569369"/>
            <a:ext cx="8855796" cy="0"/>
          </a:xfrm>
          <a:prstGeom prst="line">
            <a:avLst/>
          </a:prstGeom>
          <a:noFill/>
          <a:ln w="9525" cap="flat" cmpd="sng" algn="ctr">
            <a:solidFill>
              <a:srgbClr val="FFFFFF">
                <a:lumMod val="85000"/>
              </a:srgbClr>
            </a:solidFill>
            <a:prstDash val="solid"/>
            <a:headEnd type="none"/>
            <a:tailEnd type="none"/>
          </a:ln>
          <a:effectLst/>
        </p:spPr>
      </p:cxnSp>
      <p:sp>
        <p:nvSpPr>
          <p:cNvPr id="93" name="Content Placeholder 11">
            <a:extLst>
              <a:ext uri="{FF2B5EF4-FFF2-40B4-BE49-F238E27FC236}">
                <a16:creationId xmlns:a16="http://schemas.microsoft.com/office/drawing/2014/main" id="{47F6E024-FF31-4DAB-A6FC-AFD71A189952}"/>
              </a:ext>
            </a:extLst>
          </p:cNvPr>
          <p:cNvSpPr txBox="1">
            <a:spLocks/>
          </p:cNvSpPr>
          <p:nvPr/>
        </p:nvSpPr>
        <p:spPr>
          <a:xfrm>
            <a:off x="429013" y="64511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Closing</a:t>
            </a:r>
          </a:p>
        </p:txBody>
      </p:sp>
      <p:sp>
        <p:nvSpPr>
          <p:cNvPr id="94" name="Text Placeholder 8">
            <a:extLst>
              <a:ext uri="{FF2B5EF4-FFF2-40B4-BE49-F238E27FC236}">
                <a16:creationId xmlns:a16="http://schemas.microsoft.com/office/drawing/2014/main" id="{7BFE0CA8-F834-4AF3-AC2A-635E2A9D0258}"/>
              </a:ext>
            </a:extLst>
          </p:cNvPr>
          <p:cNvSpPr txBox="1">
            <a:spLocks/>
          </p:cNvSpPr>
          <p:nvPr/>
        </p:nvSpPr>
        <p:spPr>
          <a:xfrm>
            <a:off x="3642982" y="64918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400" spc="0" dirty="0">
                <a:solidFill>
                  <a:srgbClr val="0078D3"/>
                </a:solidFill>
                <a:latin typeface="Segoe UI Semibold"/>
              </a:rPr>
              <a:t>Q&amp;A</a:t>
            </a: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 technical resources, etc.,</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95" name="Straight Connector 94">
            <a:extLst>
              <a:ext uri="{FF2B5EF4-FFF2-40B4-BE49-F238E27FC236}">
                <a16:creationId xmlns:a16="http://schemas.microsoft.com/office/drawing/2014/main" id="{AD453400-ECB9-4CC3-94E8-3599BEF5F8E4}"/>
              </a:ext>
            </a:extLst>
          </p:cNvPr>
          <p:cNvCxnSpPr>
            <a:cxnSpLocks/>
          </p:cNvCxnSpPr>
          <p:nvPr/>
        </p:nvCxnSpPr>
        <p:spPr>
          <a:xfrm>
            <a:off x="472553" y="6314297"/>
            <a:ext cx="8855796" cy="0"/>
          </a:xfrm>
          <a:prstGeom prst="line">
            <a:avLst/>
          </a:prstGeom>
          <a:noFill/>
          <a:ln w="9525" cap="flat" cmpd="sng" algn="ctr">
            <a:solidFill>
              <a:srgbClr val="FFFFFF">
                <a:lumMod val="85000"/>
              </a:srgbClr>
            </a:solidFill>
            <a:prstDash val="solid"/>
            <a:headEnd type="none"/>
            <a:tailEnd type="none"/>
          </a:ln>
          <a:effectLst/>
        </p:spPr>
      </p:cxnSp>
      <p:sp>
        <p:nvSpPr>
          <p:cNvPr id="96" name="Content Placeholder 11">
            <a:extLst>
              <a:ext uri="{FF2B5EF4-FFF2-40B4-BE49-F238E27FC236}">
                <a16:creationId xmlns:a16="http://schemas.microsoft.com/office/drawing/2014/main" id="{88D8AF6A-270B-46A6-B9E8-D397124ED1AF}"/>
              </a:ext>
            </a:extLst>
          </p:cNvPr>
          <p:cNvSpPr txBox="1">
            <a:spLocks/>
          </p:cNvSpPr>
          <p:nvPr/>
        </p:nvSpPr>
        <p:spPr>
          <a:xfrm>
            <a:off x="434452" y="573812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Hyperscale</a:t>
            </a:r>
          </a:p>
        </p:txBody>
      </p:sp>
      <p:sp>
        <p:nvSpPr>
          <p:cNvPr id="97" name="Text Placeholder 8">
            <a:extLst>
              <a:ext uri="{FF2B5EF4-FFF2-40B4-BE49-F238E27FC236}">
                <a16:creationId xmlns:a16="http://schemas.microsoft.com/office/drawing/2014/main" id="{FE9371F9-6A1A-442C-94DB-E10DCCE8512A}"/>
              </a:ext>
            </a:extLst>
          </p:cNvPr>
          <p:cNvSpPr txBox="1">
            <a:spLocks/>
          </p:cNvSpPr>
          <p:nvPr/>
        </p:nvSpPr>
        <p:spPr>
          <a:xfrm>
            <a:off x="3648421" y="5778798"/>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Hyperscale</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98" name="Rectangle 97">
            <a:extLst>
              <a:ext uri="{FF2B5EF4-FFF2-40B4-BE49-F238E27FC236}">
                <a16:creationId xmlns:a16="http://schemas.microsoft.com/office/drawing/2014/main" id="{CDE3F786-006C-4334-9042-43D76A63405E}"/>
              </a:ext>
            </a:extLst>
          </p:cNvPr>
          <p:cNvSpPr/>
          <p:nvPr/>
        </p:nvSpPr>
        <p:spPr bwMode="auto">
          <a:xfrm>
            <a:off x="348857" y="5706729"/>
            <a:ext cx="9025666" cy="1105168"/>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6B390A2B-2637-40BB-838A-EFC08128EA40}"/>
              </a:ext>
            </a:extLst>
          </p:cNvPr>
          <p:cNvSpPr/>
          <p:nvPr/>
        </p:nvSpPr>
        <p:spPr bwMode="auto">
          <a:xfrm>
            <a:off x="356798" y="1088315"/>
            <a:ext cx="9025666" cy="3556837"/>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6199981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3B95-2494-45F4-BD35-355BD32159E4}"/>
              </a:ext>
            </a:extLst>
          </p:cNvPr>
          <p:cNvSpPr>
            <a:spLocks noGrp="1"/>
          </p:cNvSpPr>
          <p:nvPr>
            <p:ph type="title"/>
          </p:nvPr>
        </p:nvSpPr>
        <p:spPr/>
        <p:txBody>
          <a:bodyPr/>
          <a:lstStyle/>
          <a:p>
            <a:r>
              <a:rPr lang="en-US"/>
              <a:t>Migration to Azure</a:t>
            </a:r>
          </a:p>
        </p:txBody>
      </p:sp>
      <p:grpSp>
        <p:nvGrpSpPr>
          <p:cNvPr id="4" name="Group 3">
            <a:extLst>
              <a:ext uri="{FF2B5EF4-FFF2-40B4-BE49-F238E27FC236}">
                <a16:creationId xmlns:a16="http://schemas.microsoft.com/office/drawing/2014/main" id="{489307EA-C7D4-48A5-851B-9D89A6BC1448}"/>
              </a:ext>
            </a:extLst>
          </p:cNvPr>
          <p:cNvGrpSpPr/>
          <p:nvPr/>
        </p:nvGrpSpPr>
        <p:grpSpPr>
          <a:xfrm>
            <a:off x="2914286" y="2012737"/>
            <a:ext cx="880165" cy="926556"/>
            <a:chOff x="4064268" y="5053939"/>
            <a:chExt cx="1474485" cy="1595066"/>
          </a:xfrm>
        </p:grpSpPr>
        <p:sp>
          <p:nvSpPr>
            <p:cNvPr id="5" name="Cylinder 4">
              <a:extLst>
                <a:ext uri="{FF2B5EF4-FFF2-40B4-BE49-F238E27FC236}">
                  <a16:creationId xmlns:a16="http://schemas.microsoft.com/office/drawing/2014/main" id="{1AF1655F-D847-4C9A-AED9-49CCF7858092}"/>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146">
              <a:extLst>
                <a:ext uri="{FF2B5EF4-FFF2-40B4-BE49-F238E27FC236}">
                  <a16:creationId xmlns:a16="http://schemas.microsoft.com/office/drawing/2014/main" id="{B2A771F2-4E86-4FDD-A361-46A1A9D5439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12700">
              <a:solidFill>
                <a:schemeClr val="accent4">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7" name="TextBox 6">
            <a:extLst>
              <a:ext uri="{FF2B5EF4-FFF2-40B4-BE49-F238E27FC236}">
                <a16:creationId xmlns:a16="http://schemas.microsoft.com/office/drawing/2014/main" id="{D0B6D9EF-9E4F-454C-ADE6-1831E4E8D58A}"/>
              </a:ext>
            </a:extLst>
          </p:cNvPr>
          <p:cNvSpPr txBox="1"/>
          <p:nvPr/>
        </p:nvSpPr>
        <p:spPr>
          <a:xfrm>
            <a:off x="2544450" y="1429406"/>
            <a:ext cx="1362765"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Managed Instance</a:t>
            </a:r>
          </a:p>
        </p:txBody>
      </p:sp>
      <p:cxnSp>
        <p:nvCxnSpPr>
          <p:cNvPr id="8" name="Straight Arrow Connector 7">
            <a:extLst>
              <a:ext uri="{FF2B5EF4-FFF2-40B4-BE49-F238E27FC236}">
                <a16:creationId xmlns:a16="http://schemas.microsoft.com/office/drawing/2014/main" id="{CF751E7C-340A-49D7-A6EC-BA01186BDFC3}"/>
              </a:ext>
            </a:extLst>
          </p:cNvPr>
          <p:cNvCxnSpPr>
            <a:cxnSpLocks/>
          </p:cNvCxnSpPr>
          <p:nvPr/>
        </p:nvCxnSpPr>
        <p:spPr>
          <a:xfrm flipV="1">
            <a:off x="3272279" y="3019637"/>
            <a:ext cx="0" cy="2141191"/>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FB3E953-1E0C-492E-81D9-D9289F99A36A}"/>
              </a:ext>
            </a:extLst>
          </p:cNvPr>
          <p:cNvPicPr>
            <a:picLocks noChangeAspect="1"/>
          </p:cNvPicPr>
          <p:nvPr/>
        </p:nvPicPr>
        <p:blipFill>
          <a:blip r:embed="rId2"/>
          <a:stretch>
            <a:fillRect/>
          </a:stretch>
        </p:blipFill>
        <p:spPr>
          <a:xfrm>
            <a:off x="10665063" y="3460089"/>
            <a:ext cx="874068" cy="874068"/>
          </a:xfrm>
          <a:prstGeom prst="rect">
            <a:avLst/>
          </a:prstGeom>
        </p:spPr>
      </p:pic>
      <p:sp>
        <p:nvSpPr>
          <p:cNvPr id="10" name="TextBox 9">
            <a:extLst>
              <a:ext uri="{FF2B5EF4-FFF2-40B4-BE49-F238E27FC236}">
                <a16:creationId xmlns:a16="http://schemas.microsoft.com/office/drawing/2014/main" id="{1F4927EE-7BB0-440B-B115-D98F1CCC33A8}"/>
              </a:ext>
            </a:extLst>
          </p:cNvPr>
          <p:cNvSpPr txBox="1"/>
          <p:nvPr/>
        </p:nvSpPr>
        <p:spPr>
          <a:xfrm>
            <a:off x="10197222" y="4334157"/>
            <a:ext cx="1809750"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Azure virtual machine</a:t>
            </a:r>
            <a:endParaRPr kumimoji="0" lang="en-US" sz="1600" b="0" i="0" u="none" strike="noStrike" kern="0" cap="none" spc="0" normalizeH="0" baseline="0" noProof="0">
              <a:ln>
                <a:solidFill>
                  <a:srgbClr val="FFFFFF">
                    <a:alpha val="0"/>
                  </a:srgbClr>
                </a:solidFill>
              </a:ln>
              <a:solidFill>
                <a:srgbClr val="0078D7"/>
              </a:solidFill>
              <a:effectLst/>
              <a:uLnTx/>
              <a:uFillTx/>
              <a:latin typeface="Segoe UI"/>
              <a:ea typeface="+mn-ea"/>
              <a:cs typeface="Segoe UI Semibold" charset="0"/>
            </a:endParaRPr>
          </a:p>
        </p:txBody>
      </p:sp>
      <p:sp>
        <p:nvSpPr>
          <p:cNvPr id="11" name="Freeform: Shape 10">
            <a:extLst>
              <a:ext uri="{FF2B5EF4-FFF2-40B4-BE49-F238E27FC236}">
                <a16:creationId xmlns:a16="http://schemas.microsoft.com/office/drawing/2014/main" id="{C4A002D5-71E1-4D5B-9FAF-75C4793EACBB}"/>
              </a:ext>
            </a:extLst>
          </p:cNvPr>
          <p:cNvSpPr/>
          <p:nvPr/>
        </p:nvSpPr>
        <p:spPr bwMode="auto">
          <a:xfrm>
            <a:off x="7445952" y="2091748"/>
            <a:ext cx="1330039" cy="1514763"/>
          </a:xfrm>
          <a:custGeom>
            <a:avLst/>
            <a:gdLst>
              <a:gd name="connsiteX0" fmla="*/ 9237 w 1330039"/>
              <a:gd name="connsiteY0" fmla="*/ 0 h 1514763"/>
              <a:gd name="connsiteX1" fmla="*/ 1330037 w 1330039"/>
              <a:gd name="connsiteY1" fmla="*/ 766618 h 1514763"/>
              <a:gd name="connsiteX2" fmla="*/ 0 w 1330039"/>
              <a:gd name="connsiteY2" fmla="*/ 1514763 h 1514763"/>
            </a:gdLst>
            <a:ahLst/>
            <a:cxnLst>
              <a:cxn ang="0">
                <a:pos x="connsiteX0" y="connsiteY0"/>
              </a:cxn>
              <a:cxn ang="0">
                <a:pos x="connsiteX1" y="connsiteY1"/>
              </a:cxn>
              <a:cxn ang="0">
                <a:pos x="connsiteX2" y="connsiteY2"/>
              </a:cxn>
            </a:cxnLst>
            <a:rect l="l" t="t" r="r" b="b"/>
            <a:pathLst>
              <a:path w="1330039" h="1514763">
                <a:moveTo>
                  <a:pt x="9237" y="0"/>
                </a:moveTo>
                <a:cubicBezTo>
                  <a:pt x="670406" y="257079"/>
                  <a:pt x="1331576" y="514158"/>
                  <a:pt x="1330037" y="766618"/>
                </a:cubicBezTo>
                <a:cubicBezTo>
                  <a:pt x="1328498" y="1019078"/>
                  <a:pt x="132388" y="1411624"/>
                  <a:pt x="0" y="1514763"/>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Cylinder 12">
            <a:extLst>
              <a:ext uri="{FF2B5EF4-FFF2-40B4-BE49-F238E27FC236}">
                <a16:creationId xmlns:a16="http://schemas.microsoft.com/office/drawing/2014/main" id="{4B3A781D-EA3E-4814-B130-C2BCF6FF0C2B}"/>
              </a:ext>
            </a:extLst>
          </p:cNvPr>
          <p:cNvSpPr/>
          <p:nvPr/>
        </p:nvSpPr>
        <p:spPr bwMode="auto">
          <a:xfrm>
            <a:off x="2964085" y="5200999"/>
            <a:ext cx="616391" cy="756466"/>
          </a:xfrm>
          <a:prstGeom prst="can">
            <a:avLst>
              <a:gd name="adj" fmla="val 39530"/>
            </a:avLst>
          </a:prstGeom>
          <a:solidFill>
            <a:srgbClr val="E6E6E6"/>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58B99B48-55EF-4425-BD73-55A2047D9047}"/>
              </a:ext>
            </a:extLst>
          </p:cNvPr>
          <p:cNvSpPr txBox="1"/>
          <p:nvPr/>
        </p:nvSpPr>
        <p:spPr>
          <a:xfrm>
            <a:off x="2536988" y="6037809"/>
            <a:ext cx="1470583"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SQL Server engine</a:t>
            </a:r>
            <a:endParaRPr kumimoji="0" lang="en-US" sz="1200" b="0" i="0" u="none" strike="noStrike" kern="0" cap="none" spc="0" normalizeH="0" baseline="0" noProof="0">
              <a:ln>
                <a:solidFill>
                  <a:srgbClr val="FFFFFF">
                    <a:alpha val="0"/>
                  </a:srgbClr>
                </a:solidFill>
              </a:ln>
              <a:solidFill>
                <a:srgbClr val="0078D7"/>
              </a:solidFill>
              <a:effectLst/>
              <a:uLnTx/>
              <a:uFillTx/>
              <a:latin typeface="Segoe UI"/>
              <a:ea typeface="+mn-ea"/>
              <a:cs typeface="Segoe UI Semibold" charset="0"/>
            </a:endParaRPr>
          </a:p>
        </p:txBody>
      </p:sp>
      <p:sp>
        <p:nvSpPr>
          <p:cNvPr id="15" name="TextBox 14">
            <a:extLst>
              <a:ext uri="{FF2B5EF4-FFF2-40B4-BE49-F238E27FC236}">
                <a16:creationId xmlns:a16="http://schemas.microsoft.com/office/drawing/2014/main" id="{69591A80-88E9-4285-ABBF-50EF8BD77485}"/>
              </a:ext>
            </a:extLst>
          </p:cNvPr>
          <p:cNvSpPr txBox="1"/>
          <p:nvPr/>
        </p:nvSpPr>
        <p:spPr>
          <a:xfrm>
            <a:off x="4614761" y="1429406"/>
            <a:ext cx="1605064"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SSIS in Azure Data Factory</a:t>
            </a:r>
          </a:p>
        </p:txBody>
      </p:sp>
      <p:sp>
        <p:nvSpPr>
          <p:cNvPr id="16" name="TextBox 15">
            <a:extLst>
              <a:ext uri="{FF2B5EF4-FFF2-40B4-BE49-F238E27FC236}">
                <a16:creationId xmlns:a16="http://schemas.microsoft.com/office/drawing/2014/main" id="{E3ACF133-49F6-462B-9DA1-81609A79624A}"/>
              </a:ext>
            </a:extLst>
          </p:cNvPr>
          <p:cNvSpPr txBox="1"/>
          <p:nvPr/>
        </p:nvSpPr>
        <p:spPr>
          <a:xfrm>
            <a:off x="4553749" y="6036768"/>
            <a:ext cx="1470583"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SSIS</a:t>
            </a:r>
          </a:p>
        </p:txBody>
      </p:sp>
      <p:sp>
        <p:nvSpPr>
          <p:cNvPr id="17" name="TextBox 16">
            <a:extLst>
              <a:ext uri="{FF2B5EF4-FFF2-40B4-BE49-F238E27FC236}">
                <a16:creationId xmlns:a16="http://schemas.microsoft.com/office/drawing/2014/main" id="{CF8B7538-9EBF-4A32-86EE-23B18FBBC779}"/>
              </a:ext>
            </a:extLst>
          </p:cNvPr>
          <p:cNvSpPr txBox="1"/>
          <p:nvPr/>
        </p:nvSpPr>
        <p:spPr>
          <a:xfrm>
            <a:off x="6510635" y="6036768"/>
            <a:ext cx="1470583"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SSAS</a:t>
            </a:r>
          </a:p>
        </p:txBody>
      </p:sp>
      <p:sp>
        <p:nvSpPr>
          <p:cNvPr id="18" name="TextBox 17">
            <a:extLst>
              <a:ext uri="{FF2B5EF4-FFF2-40B4-BE49-F238E27FC236}">
                <a16:creationId xmlns:a16="http://schemas.microsoft.com/office/drawing/2014/main" id="{7EF427D7-022F-4943-AFB6-AF5E53016059}"/>
              </a:ext>
            </a:extLst>
          </p:cNvPr>
          <p:cNvSpPr txBox="1"/>
          <p:nvPr/>
        </p:nvSpPr>
        <p:spPr>
          <a:xfrm>
            <a:off x="8326118" y="6036768"/>
            <a:ext cx="1470583"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SSRS</a:t>
            </a:r>
          </a:p>
        </p:txBody>
      </p:sp>
      <p:cxnSp>
        <p:nvCxnSpPr>
          <p:cNvPr id="19" name="Straight Arrow Connector 18">
            <a:extLst>
              <a:ext uri="{FF2B5EF4-FFF2-40B4-BE49-F238E27FC236}">
                <a16:creationId xmlns:a16="http://schemas.microsoft.com/office/drawing/2014/main" id="{D194290B-C450-40AC-BE45-B1C3674B2CB9}"/>
              </a:ext>
            </a:extLst>
          </p:cNvPr>
          <p:cNvCxnSpPr>
            <a:cxnSpLocks/>
          </p:cNvCxnSpPr>
          <p:nvPr/>
        </p:nvCxnSpPr>
        <p:spPr>
          <a:xfrm flipV="1">
            <a:off x="5289040" y="3019637"/>
            <a:ext cx="0" cy="293782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F88478-8270-46AA-AA91-7B3ADF75F2EA}"/>
              </a:ext>
            </a:extLst>
          </p:cNvPr>
          <p:cNvSpPr txBox="1"/>
          <p:nvPr/>
        </p:nvSpPr>
        <p:spPr>
          <a:xfrm>
            <a:off x="8191637" y="1540205"/>
            <a:ext cx="1605064"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Power BI</a:t>
            </a:r>
          </a:p>
        </p:txBody>
      </p:sp>
      <p:sp>
        <p:nvSpPr>
          <p:cNvPr id="21" name="Freeform 146">
            <a:extLst>
              <a:ext uri="{FF2B5EF4-FFF2-40B4-BE49-F238E27FC236}">
                <a16:creationId xmlns:a16="http://schemas.microsoft.com/office/drawing/2014/main" id="{94E6B8F2-C40D-4DA8-8DA2-E9EB412965E8}"/>
              </a:ext>
            </a:extLst>
          </p:cNvPr>
          <p:cNvSpPr>
            <a:spLocks noChangeAspect="1"/>
          </p:cNvSpPr>
          <p:nvPr/>
        </p:nvSpPr>
        <p:spPr bwMode="auto">
          <a:xfrm>
            <a:off x="6652819" y="1964937"/>
            <a:ext cx="1215743" cy="74925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22" name="Picture 21" descr="A close up of a sign&#10;&#10;Description generated with high confidence">
            <a:extLst>
              <a:ext uri="{FF2B5EF4-FFF2-40B4-BE49-F238E27FC236}">
                <a16:creationId xmlns:a16="http://schemas.microsoft.com/office/drawing/2014/main" id="{4D46C264-9EF2-4F4D-A216-6C683F7C14AE}"/>
              </a:ext>
            </a:extLst>
          </p:cNvPr>
          <p:cNvPicPr>
            <a:picLocks noChangeAspect="1"/>
          </p:cNvPicPr>
          <p:nvPr/>
        </p:nvPicPr>
        <p:blipFill>
          <a:blip r:embed="rId3"/>
          <a:stretch>
            <a:fillRect/>
          </a:stretch>
        </p:blipFill>
        <p:spPr>
          <a:xfrm>
            <a:off x="7059660" y="2143320"/>
            <a:ext cx="519477" cy="519477"/>
          </a:xfrm>
          <a:prstGeom prst="rect">
            <a:avLst/>
          </a:prstGeom>
        </p:spPr>
      </p:pic>
      <p:sp>
        <p:nvSpPr>
          <p:cNvPr id="23" name="TextBox 22">
            <a:extLst>
              <a:ext uri="{FF2B5EF4-FFF2-40B4-BE49-F238E27FC236}">
                <a16:creationId xmlns:a16="http://schemas.microsoft.com/office/drawing/2014/main" id="{5687DF6C-CBB9-43C5-A000-2D66C9B7D787}"/>
              </a:ext>
            </a:extLst>
          </p:cNvPr>
          <p:cNvSpPr txBox="1"/>
          <p:nvPr/>
        </p:nvSpPr>
        <p:spPr>
          <a:xfrm>
            <a:off x="6224955" y="1429405"/>
            <a:ext cx="1605064"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Azure Analysis Services</a:t>
            </a:r>
          </a:p>
        </p:txBody>
      </p:sp>
      <p:cxnSp>
        <p:nvCxnSpPr>
          <p:cNvPr id="24" name="Straight Arrow Connector 23">
            <a:extLst>
              <a:ext uri="{FF2B5EF4-FFF2-40B4-BE49-F238E27FC236}">
                <a16:creationId xmlns:a16="http://schemas.microsoft.com/office/drawing/2014/main" id="{9ACC357C-544B-40CD-A162-182B0CC34A53}"/>
              </a:ext>
            </a:extLst>
          </p:cNvPr>
          <p:cNvCxnSpPr>
            <a:cxnSpLocks/>
          </p:cNvCxnSpPr>
          <p:nvPr/>
        </p:nvCxnSpPr>
        <p:spPr>
          <a:xfrm flipV="1">
            <a:off x="7222061" y="3019637"/>
            <a:ext cx="0" cy="293782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FED858-2977-4DC6-B8DB-A9B69377EF9D}"/>
              </a:ext>
            </a:extLst>
          </p:cNvPr>
          <p:cNvCxnSpPr>
            <a:cxnSpLocks/>
          </p:cNvCxnSpPr>
          <p:nvPr/>
        </p:nvCxnSpPr>
        <p:spPr>
          <a:xfrm flipV="1">
            <a:off x="9037514" y="3019636"/>
            <a:ext cx="0" cy="293782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245F4014-782E-4955-B61D-318E121EDAAA}"/>
              </a:ext>
            </a:extLst>
          </p:cNvPr>
          <p:cNvCxnSpPr>
            <a:cxnSpLocks/>
            <a:endCxn id="9" idx="1"/>
          </p:cNvCxnSpPr>
          <p:nvPr/>
        </p:nvCxnSpPr>
        <p:spPr>
          <a:xfrm rot="5400000" flipH="1" flipV="1">
            <a:off x="8890201" y="4174677"/>
            <a:ext cx="2052415" cy="1497309"/>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108D62AC-CFC6-4A7A-AFA3-3838C7A3D280}"/>
              </a:ext>
            </a:extLst>
          </p:cNvPr>
          <p:cNvCxnSpPr>
            <a:cxnSpLocks/>
          </p:cNvCxnSpPr>
          <p:nvPr/>
        </p:nvCxnSpPr>
        <p:spPr>
          <a:xfrm flipV="1">
            <a:off x="7329766" y="3748028"/>
            <a:ext cx="3335297" cy="2218785"/>
          </a:xfrm>
          <a:prstGeom prst="bentConnector3">
            <a:avLst>
              <a:gd name="adj1" fmla="val 89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Freeform 146">
            <a:extLst>
              <a:ext uri="{FF2B5EF4-FFF2-40B4-BE49-F238E27FC236}">
                <a16:creationId xmlns:a16="http://schemas.microsoft.com/office/drawing/2014/main" id="{C807379C-F5CB-43BD-BEF0-43AFFE4B5243}"/>
              </a:ext>
            </a:extLst>
          </p:cNvPr>
          <p:cNvSpPr>
            <a:spLocks noChangeAspect="1"/>
          </p:cNvSpPr>
          <p:nvPr/>
        </p:nvSpPr>
        <p:spPr bwMode="auto">
          <a:xfrm>
            <a:off x="11102097" y="3748028"/>
            <a:ext cx="606028" cy="37348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30" name="Picture 29">
            <a:extLst>
              <a:ext uri="{FF2B5EF4-FFF2-40B4-BE49-F238E27FC236}">
                <a16:creationId xmlns:a16="http://schemas.microsoft.com/office/drawing/2014/main" id="{237099CA-E643-4385-AE2A-01474A196A9E}"/>
              </a:ext>
            </a:extLst>
          </p:cNvPr>
          <p:cNvPicPr>
            <a:picLocks noChangeAspect="1"/>
          </p:cNvPicPr>
          <p:nvPr/>
        </p:nvPicPr>
        <p:blipFill>
          <a:blip r:embed="rId4"/>
          <a:stretch>
            <a:fillRect/>
          </a:stretch>
        </p:blipFill>
        <p:spPr>
          <a:xfrm>
            <a:off x="540784" y="5243987"/>
            <a:ext cx="1308590" cy="1061587"/>
          </a:xfrm>
          <a:prstGeom prst="rect">
            <a:avLst/>
          </a:prstGeom>
        </p:spPr>
      </p:pic>
      <p:sp>
        <p:nvSpPr>
          <p:cNvPr id="31" name="Page2_E7C3" title="Icon of a document">
            <a:extLst>
              <a:ext uri="{FF2B5EF4-FFF2-40B4-BE49-F238E27FC236}">
                <a16:creationId xmlns:a16="http://schemas.microsoft.com/office/drawing/2014/main" id="{616AF8EF-BDE8-4D9A-B14E-6A9ADC83D837}"/>
              </a:ext>
            </a:extLst>
          </p:cNvPr>
          <p:cNvSpPr>
            <a:spLocks noChangeAspect="1" noEditPoints="1"/>
          </p:cNvSpPr>
          <p:nvPr/>
        </p:nvSpPr>
        <p:spPr bwMode="auto">
          <a:xfrm>
            <a:off x="5115079" y="5347550"/>
            <a:ext cx="490157" cy="612474"/>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solidFill>
            <a:srgbClr val="E6E6E6"/>
          </a:solidFill>
          <a:ln w="15875"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Page2_E7C3" title="Icon of a document">
            <a:extLst>
              <a:ext uri="{FF2B5EF4-FFF2-40B4-BE49-F238E27FC236}">
                <a16:creationId xmlns:a16="http://schemas.microsoft.com/office/drawing/2014/main" id="{025E2F2B-AA38-416D-BB63-5EE2873F71FA}"/>
              </a:ext>
            </a:extLst>
          </p:cNvPr>
          <p:cNvSpPr>
            <a:spLocks noChangeAspect="1" noEditPoints="1"/>
          </p:cNvSpPr>
          <p:nvPr/>
        </p:nvSpPr>
        <p:spPr bwMode="auto">
          <a:xfrm>
            <a:off x="7119215" y="5347550"/>
            <a:ext cx="490157" cy="612474"/>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solidFill>
            <a:srgbClr val="E6E6E6"/>
          </a:solidFill>
          <a:ln w="15875"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 name="Page2_E7C3" title="Icon of a document">
            <a:extLst>
              <a:ext uri="{FF2B5EF4-FFF2-40B4-BE49-F238E27FC236}">
                <a16:creationId xmlns:a16="http://schemas.microsoft.com/office/drawing/2014/main" id="{6DF55261-1591-4526-BDD8-3959C5CBAC02}"/>
              </a:ext>
            </a:extLst>
          </p:cNvPr>
          <p:cNvSpPr>
            <a:spLocks noChangeAspect="1" noEditPoints="1"/>
          </p:cNvSpPr>
          <p:nvPr/>
        </p:nvSpPr>
        <p:spPr bwMode="auto">
          <a:xfrm>
            <a:off x="8907390" y="5354338"/>
            <a:ext cx="490157" cy="612474"/>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solidFill>
            <a:srgbClr val="E6E6E6"/>
          </a:solidFill>
          <a:ln w="15875"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31BA98AC-C408-4AB4-AC2B-8C0C5972A673}"/>
              </a:ext>
            </a:extLst>
          </p:cNvPr>
          <p:cNvSpPr txBox="1"/>
          <p:nvPr/>
        </p:nvSpPr>
        <p:spPr>
          <a:xfrm>
            <a:off x="209549" y="3554701"/>
            <a:ext cx="3099231" cy="750975"/>
          </a:xfrm>
          <a:prstGeom prst="rect">
            <a:avLst/>
          </a:prstGeom>
          <a:noFill/>
        </p:spPr>
        <p:txBody>
          <a:bodyPr wrap="square" lIns="91440" tIns="45720" rIns="91440" bIns="45720"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a:ln>
                  <a:solidFill>
                    <a:srgbClr val="FFFFFF">
                      <a:alpha val="0"/>
                    </a:srgbClr>
                  </a:solidFill>
                </a:ln>
                <a:effectLst/>
                <a:uLnTx/>
                <a:uFillTx/>
                <a:latin typeface="Segoe UI Semibold" charset="0"/>
                <a:ea typeface="+mn-ea"/>
                <a:cs typeface="Segoe UI Semibold" charset="0"/>
              </a:rPr>
              <a:t>Native restore of backups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a:ln>
                  <a:solidFill>
                    <a:srgbClr val="FFFFFF">
                      <a:alpha val="0"/>
                    </a:srgbClr>
                  </a:solidFill>
                </a:ln>
                <a:effectLst/>
                <a:uLnTx/>
                <a:uFillTx/>
                <a:latin typeface="Segoe UI Semibold" charset="0"/>
                <a:ea typeface="+mn-ea"/>
                <a:cs typeface="Segoe UI Semibold" charset="0"/>
              </a:rPr>
              <a:t>Database Migration Service (near-zero-downtime) </a:t>
            </a:r>
          </a:p>
        </p:txBody>
      </p:sp>
      <p:sp>
        <p:nvSpPr>
          <p:cNvPr id="35" name="TextBox 34">
            <a:extLst>
              <a:ext uri="{FF2B5EF4-FFF2-40B4-BE49-F238E27FC236}">
                <a16:creationId xmlns:a16="http://schemas.microsoft.com/office/drawing/2014/main" id="{16221502-1D45-43D0-9F80-C399DB3F941C}"/>
              </a:ext>
            </a:extLst>
          </p:cNvPr>
          <p:cNvSpPr txBox="1"/>
          <p:nvPr/>
        </p:nvSpPr>
        <p:spPr>
          <a:xfrm>
            <a:off x="3913729" y="3102438"/>
            <a:ext cx="1470583" cy="2862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solidFill>
                    <a:srgbClr val="FFFFFF">
                      <a:alpha val="0"/>
                    </a:srgbClr>
                  </a:solidFill>
                </a:ln>
                <a:effectLst/>
                <a:uLnTx/>
                <a:uFillTx/>
                <a:latin typeface="Segoe UI Semibold" charset="0"/>
                <a:ea typeface="+mn-ea"/>
                <a:cs typeface="Segoe UI Semibold" charset="0"/>
              </a:rPr>
              <a:t>Full </a:t>
            </a:r>
            <a:r>
              <a:rPr kumimoji="0" lang="en-US" sz="1400" b="0" i="0" u="none" strike="noStrike" kern="0" cap="none" spc="0" normalizeH="0" baseline="0" noProof="0" err="1">
                <a:ln>
                  <a:solidFill>
                    <a:srgbClr val="FFFFFF">
                      <a:alpha val="0"/>
                    </a:srgbClr>
                  </a:solidFill>
                </a:ln>
                <a:effectLst/>
                <a:uLnTx/>
                <a:uFillTx/>
                <a:latin typeface="Segoe UI Semibold" charset="0"/>
                <a:ea typeface="+mn-ea"/>
                <a:cs typeface="Segoe UI Semibold" charset="0"/>
              </a:rPr>
              <a:t>compat</a:t>
            </a:r>
            <a:endParaRPr kumimoji="0" lang="en-US" sz="1400" b="0" i="0" u="none" strike="noStrike" kern="0" cap="none" spc="0" normalizeH="0" baseline="0" noProof="0">
              <a:ln>
                <a:solidFill>
                  <a:srgbClr val="FFFFFF">
                    <a:alpha val="0"/>
                  </a:srgbClr>
                </a:solidFill>
              </a:ln>
              <a:effectLst/>
              <a:uLnTx/>
              <a:uFillTx/>
              <a:latin typeface="Segoe UI Semibold" charset="0"/>
              <a:ea typeface="+mn-ea"/>
              <a:cs typeface="Segoe UI Semibold" charset="0"/>
            </a:endParaRPr>
          </a:p>
        </p:txBody>
      </p:sp>
      <p:sp>
        <p:nvSpPr>
          <p:cNvPr id="36" name="TextBox 35">
            <a:extLst>
              <a:ext uri="{FF2B5EF4-FFF2-40B4-BE49-F238E27FC236}">
                <a16:creationId xmlns:a16="http://schemas.microsoft.com/office/drawing/2014/main" id="{67057132-11BD-4834-A463-0955C203E09F}"/>
              </a:ext>
            </a:extLst>
          </p:cNvPr>
          <p:cNvSpPr txBox="1"/>
          <p:nvPr/>
        </p:nvSpPr>
        <p:spPr>
          <a:xfrm>
            <a:off x="6208275" y="3102438"/>
            <a:ext cx="1084710" cy="2862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solidFill>
                    <a:srgbClr val="FFFFFF">
                      <a:alpha val="0"/>
                    </a:srgbClr>
                  </a:solidFill>
                </a:ln>
                <a:effectLst/>
                <a:uLnTx/>
                <a:uFillTx/>
                <a:latin typeface="Segoe UI Semibold" charset="0"/>
                <a:ea typeface="+mn-ea"/>
                <a:cs typeface="Segoe UI Semibold" charset="0"/>
              </a:rPr>
              <a:t>Tabular</a:t>
            </a:r>
          </a:p>
        </p:txBody>
      </p:sp>
      <p:sp>
        <p:nvSpPr>
          <p:cNvPr id="37" name="TextBox 36">
            <a:extLst>
              <a:ext uri="{FF2B5EF4-FFF2-40B4-BE49-F238E27FC236}">
                <a16:creationId xmlns:a16="http://schemas.microsoft.com/office/drawing/2014/main" id="{8E60EE53-D8C5-4F14-8869-BD994439EFD4}"/>
              </a:ext>
            </a:extLst>
          </p:cNvPr>
          <p:cNvSpPr txBox="1"/>
          <p:nvPr/>
        </p:nvSpPr>
        <p:spPr>
          <a:xfrm>
            <a:off x="7988995" y="2781419"/>
            <a:ext cx="1084710" cy="6740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solidFill>
                    <a:srgbClr val="FFFFFF">
                      <a:alpha val="0"/>
                    </a:srgbClr>
                  </a:solidFill>
                </a:ln>
                <a:effectLst/>
                <a:uLnTx/>
                <a:uFillTx/>
                <a:latin typeface="Segoe UI Semibold" charset="0"/>
                <a:ea typeface="+mn-ea"/>
                <a:cs typeface="Segoe UI Semibold" charset="0"/>
              </a:rPr>
              <a:t>Replace / upload reports</a:t>
            </a:r>
          </a:p>
        </p:txBody>
      </p:sp>
      <p:grpSp>
        <p:nvGrpSpPr>
          <p:cNvPr id="38" name="Group 37">
            <a:extLst>
              <a:ext uri="{FF2B5EF4-FFF2-40B4-BE49-F238E27FC236}">
                <a16:creationId xmlns:a16="http://schemas.microsoft.com/office/drawing/2014/main" id="{9D1AAE11-5772-4E21-8F53-25DBC4B4A660}"/>
              </a:ext>
            </a:extLst>
          </p:cNvPr>
          <p:cNvGrpSpPr/>
          <p:nvPr/>
        </p:nvGrpSpPr>
        <p:grpSpPr>
          <a:xfrm>
            <a:off x="4816066" y="1962125"/>
            <a:ext cx="1215743" cy="749250"/>
            <a:chOff x="6080396" y="1883493"/>
            <a:chExt cx="1215743" cy="749250"/>
          </a:xfrm>
        </p:grpSpPr>
        <p:sp>
          <p:nvSpPr>
            <p:cNvPr id="39" name="Freeform 146">
              <a:extLst>
                <a:ext uri="{FF2B5EF4-FFF2-40B4-BE49-F238E27FC236}">
                  <a16:creationId xmlns:a16="http://schemas.microsoft.com/office/drawing/2014/main" id="{2429027A-7022-4714-9E5A-39DECF8DCAA1}"/>
                </a:ext>
              </a:extLst>
            </p:cNvPr>
            <p:cNvSpPr>
              <a:spLocks noChangeAspect="1"/>
            </p:cNvSpPr>
            <p:nvPr/>
          </p:nvSpPr>
          <p:spPr bwMode="auto">
            <a:xfrm>
              <a:off x="6080396" y="1883493"/>
              <a:ext cx="1215743" cy="74925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71AE0A46-A589-443F-86F0-7E4836EAD85C}"/>
                </a:ext>
              </a:extLst>
            </p:cNvPr>
            <p:cNvSpPr/>
            <p:nvPr/>
          </p:nvSpPr>
          <p:spPr bwMode="auto">
            <a:xfrm>
              <a:off x="6595167" y="2257826"/>
              <a:ext cx="337110" cy="295562"/>
            </a:xfrm>
            <a:custGeom>
              <a:avLst/>
              <a:gdLst>
                <a:gd name="connsiteX0" fmla="*/ 481954 w 829011"/>
                <a:gd name="connsiteY0" fmla="*/ 0 h 740411"/>
                <a:gd name="connsiteX1" fmla="*/ 550812 w 829011"/>
                <a:gd name="connsiteY1" fmla="*/ 0 h 740411"/>
                <a:gd name="connsiteX2" fmla="*/ 550811 w 829011"/>
                <a:gd name="connsiteY2" fmla="*/ 381904 h 740411"/>
                <a:gd name="connsiteX3" fmla="*/ 829011 w 829011"/>
                <a:gd name="connsiteY3" fmla="*/ 381904 h 740411"/>
                <a:gd name="connsiteX4" fmla="*/ 829011 w 829011"/>
                <a:gd name="connsiteY4" fmla="*/ 740411 h 740411"/>
                <a:gd name="connsiteX5" fmla="*/ 481954 w 829011"/>
                <a:gd name="connsiteY5" fmla="*/ 740411 h 740411"/>
                <a:gd name="connsiteX6" fmla="*/ 310572 w 829011"/>
                <a:gd name="connsiteY6" fmla="*/ 626811 h 740411"/>
                <a:gd name="connsiteX7" fmla="*/ 296106 w 829011"/>
                <a:gd name="connsiteY7" fmla="*/ 555161 h 740411"/>
                <a:gd name="connsiteX8" fmla="*/ 0 w 829011"/>
                <a:gd name="connsiteY8" fmla="*/ 555161 h 740411"/>
                <a:gd name="connsiteX9" fmla="*/ 0 w 829011"/>
                <a:gd name="connsiteY9" fmla="*/ 207763 h 740411"/>
                <a:gd name="connsiteX10" fmla="*/ 295955 w 829011"/>
                <a:gd name="connsiteY10" fmla="*/ 207763 h 740411"/>
                <a:gd name="connsiteX11" fmla="*/ 295955 w 829011"/>
                <a:gd name="connsiteY11" fmla="*/ 185999 h 740411"/>
                <a:gd name="connsiteX12" fmla="*/ 481954 w 829011"/>
                <a:gd name="connsiteY12" fmla="*/ 0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9011" h="740411">
                  <a:moveTo>
                    <a:pt x="481954" y="0"/>
                  </a:moveTo>
                  <a:lnTo>
                    <a:pt x="550812" y="0"/>
                  </a:lnTo>
                  <a:lnTo>
                    <a:pt x="550811" y="381904"/>
                  </a:lnTo>
                  <a:lnTo>
                    <a:pt x="829011" y="381904"/>
                  </a:lnTo>
                  <a:lnTo>
                    <a:pt x="829011" y="740411"/>
                  </a:lnTo>
                  <a:lnTo>
                    <a:pt x="481954" y="740411"/>
                  </a:lnTo>
                  <a:cubicBezTo>
                    <a:pt x="404911" y="740411"/>
                    <a:pt x="338808" y="693569"/>
                    <a:pt x="310572" y="626811"/>
                  </a:cubicBezTo>
                  <a:lnTo>
                    <a:pt x="296106" y="555161"/>
                  </a:lnTo>
                  <a:lnTo>
                    <a:pt x="0" y="555161"/>
                  </a:lnTo>
                  <a:lnTo>
                    <a:pt x="0" y="207763"/>
                  </a:lnTo>
                  <a:lnTo>
                    <a:pt x="295955" y="207763"/>
                  </a:lnTo>
                  <a:lnTo>
                    <a:pt x="295955" y="185999"/>
                  </a:lnTo>
                  <a:cubicBezTo>
                    <a:pt x="295955" y="83275"/>
                    <a:pt x="379230" y="0"/>
                    <a:pt x="481954" y="0"/>
                  </a:cubicBezTo>
                  <a:close/>
                </a:path>
              </a:pathLst>
            </a:custGeom>
            <a:noFill/>
            <a:ln w="12700" cap="rnd">
              <a:solidFill>
                <a:schemeClr val="tx2"/>
              </a:solid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1" name="Freeform: Shape 40">
              <a:extLst>
                <a:ext uri="{FF2B5EF4-FFF2-40B4-BE49-F238E27FC236}">
                  <a16:creationId xmlns:a16="http://schemas.microsoft.com/office/drawing/2014/main" id="{2E2462D6-687C-449D-AB02-A0835E6B0812}"/>
                </a:ext>
              </a:extLst>
            </p:cNvPr>
            <p:cNvSpPr/>
            <p:nvPr/>
          </p:nvSpPr>
          <p:spPr bwMode="auto">
            <a:xfrm>
              <a:off x="6821150" y="2257826"/>
              <a:ext cx="337110" cy="295562"/>
            </a:xfrm>
            <a:custGeom>
              <a:avLst/>
              <a:gdLst>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278199 w 829011"/>
                <a:gd name="connsiteY10" fmla="*/ 285351 h 740411"/>
                <a:gd name="connsiteX11" fmla="*/ 0 w 829011"/>
                <a:gd name="connsiteY11" fmla="*/ 285351 h 740411"/>
                <a:gd name="connsiteX12" fmla="*/ 0 w 829011"/>
                <a:gd name="connsiteY12" fmla="*/ 0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0 w 829011"/>
                <a:gd name="connsiteY10" fmla="*/ 285351 h 740411"/>
                <a:gd name="connsiteX11" fmla="*/ 0 w 829011"/>
                <a:gd name="connsiteY11" fmla="*/ 0 h 740411"/>
                <a:gd name="connsiteX0" fmla="*/ 0 w 829011"/>
                <a:gd name="connsiteY0" fmla="*/ 285351 h 740411"/>
                <a:gd name="connsiteX1" fmla="*/ 0 w 829011"/>
                <a:gd name="connsiteY1" fmla="*/ 0 h 740411"/>
                <a:gd name="connsiteX2" fmla="*/ 347056 w 829011"/>
                <a:gd name="connsiteY2" fmla="*/ 0 h 740411"/>
                <a:gd name="connsiteX3" fmla="*/ 533055 w 829011"/>
                <a:gd name="connsiteY3" fmla="*/ 185999 h 740411"/>
                <a:gd name="connsiteX4" fmla="*/ 533055 w 829011"/>
                <a:gd name="connsiteY4" fmla="*/ 207763 h 740411"/>
                <a:gd name="connsiteX5" fmla="*/ 829011 w 829011"/>
                <a:gd name="connsiteY5" fmla="*/ 207763 h 740411"/>
                <a:gd name="connsiteX6" fmla="*/ 829011 w 829011"/>
                <a:gd name="connsiteY6" fmla="*/ 555161 h 740411"/>
                <a:gd name="connsiteX7" fmla="*/ 532904 w 829011"/>
                <a:gd name="connsiteY7" fmla="*/ 555161 h 740411"/>
                <a:gd name="connsiteX8" fmla="*/ 518438 w 829011"/>
                <a:gd name="connsiteY8" fmla="*/ 626811 h 740411"/>
                <a:gd name="connsiteX9" fmla="*/ 347056 w 829011"/>
                <a:gd name="connsiteY9" fmla="*/ 740411 h 740411"/>
                <a:gd name="connsiteX10" fmla="*/ 278199 w 829011"/>
                <a:gd name="connsiteY10" fmla="*/ 740411 h 740411"/>
                <a:gd name="connsiteX11" fmla="*/ 421149 w 829011"/>
                <a:gd name="connsiteY11"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421149 w 829011"/>
                <a:gd name="connsiteY10"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9011" h="740411">
                  <a:moveTo>
                    <a:pt x="0" y="0"/>
                  </a:moveTo>
                  <a:lnTo>
                    <a:pt x="347056" y="0"/>
                  </a:lnTo>
                  <a:cubicBezTo>
                    <a:pt x="449780" y="0"/>
                    <a:pt x="533055" y="83275"/>
                    <a:pt x="533055" y="185999"/>
                  </a:cubicBezTo>
                  <a:lnTo>
                    <a:pt x="533055" y="207763"/>
                  </a:lnTo>
                  <a:lnTo>
                    <a:pt x="829011" y="207763"/>
                  </a:lnTo>
                  <a:lnTo>
                    <a:pt x="829011" y="555161"/>
                  </a:lnTo>
                  <a:lnTo>
                    <a:pt x="532904" y="555161"/>
                  </a:lnTo>
                  <a:lnTo>
                    <a:pt x="518438" y="626811"/>
                  </a:lnTo>
                  <a:cubicBezTo>
                    <a:pt x="490202" y="693569"/>
                    <a:pt x="424099" y="740411"/>
                    <a:pt x="347056" y="740411"/>
                  </a:cubicBezTo>
                  <a:lnTo>
                    <a:pt x="278199" y="740411"/>
                  </a:lnTo>
                </a:path>
              </a:pathLst>
            </a:custGeom>
            <a:noFill/>
            <a:ln w="12700" cap="rnd">
              <a:solidFill>
                <a:schemeClr val="tx2"/>
              </a:solid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pic>
        <p:nvPicPr>
          <p:cNvPr id="42" name="Picture 41">
            <a:extLst>
              <a:ext uri="{FF2B5EF4-FFF2-40B4-BE49-F238E27FC236}">
                <a16:creationId xmlns:a16="http://schemas.microsoft.com/office/drawing/2014/main" id="{42700CFF-BB4E-489D-AE61-5AE7A1BB7B19}"/>
              </a:ext>
            </a:extLst>
          </p:cNvPr>
          <p:cNvPicPr>
            <a:picLocks noChangeAspect="1"/>
          </p:cNvPicPr>
          <p:nvPr/>
        </p:nvPicPr>
        <p:blipFill>
          <a:blip r:embed="rId5"/>
          <a:stretch>
            <a:fillRect/>
          </a:stretch>
        </p:blipFill>
        <p:spPr>
          <a:xfrm>
            <a:off x="578299" y="1867191"/>
            <a:ext cx="1292947" cy="967677"/>
          </a:xfrm>
          <a:prstGeom prst="rect">
            <a:avLst/>
          </a:prstGeom>
        </p:spPr>
      </p:pic>
      <p:sp>
        <p:nvSpPr>
          <p:cNvPr id="43" name="Freeform 271">
            <a:extLst>
              <a:ext uri="{FF2B5EF4-FFF2-40B4-BE49-F238E27FC236}">
                <a16:creationId xmlns:a16="http://schemas.microsoft.com/office/drawing/2014/main" id="{8AAF94B8-265E-4183-A43C-3DC98E25AFD2}"/>
              </a:ext>
            </a:extLst>
          </p:cNvPr>
          <p:cNvSpPr/>
          <p:nvPr/>
        </p:nvSpPr>
        <p:spPr>
          <a:xfrm>
            <a:off x="8640716" y="2046429"/>
            <a:ext cx="679323" cy="543534"/>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1881">
              <a:defRPr/>
            </a:pPr>
            <a:endParaRPr lang="en-US" sz="1836" kern="0">
              <a:gradFill>
                <a:gsLst>
                  <a:gs pos="100000">
                    <a:srgbClr val="FFFFFF"/>
                  </a:gs>
                  <a:gs pos="31000">
                    <a:srgbClr val="FFFFFF"/>
                  </a:gs>
                </a:gsLst>
                <a:lin ang="5400000" scaled="0"/>
              </a:gradFill>
              <a:latin typeface="Segoe UI"/>
            </a:endParaRPr>
          </a:p>
        </p:txBody>
      </p:sp>
    </p:spTree>
    <p:extLst>
      <p:ext uri="{BB962C8B-B14F-4D97-AF65-F5344CB8AC3E}">
        <p14:creationId xmlns:p14="http://schemas.microsoft.com/office/powerpoint/2010/main" val="3925773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3" grpId="0" animBg="1"/>
      <p:bldP spid="14" grpId="0"/>
      <p:bldP spid="15" grpId="0"/>
      <p:bldP spid="16" grpId="0"/>
      <p:bldP spid="17" grpId="0"/>
      <p:bldP spid="18" grpId="0"/>
      <p:bldP spid="20" grpId="0"/>
      <p:bldP spid="21" grpId="0" animBg="1"/>
      <p:bldP spid="23" grpId="0"/>
      <p:bldP spid="29" grpId="0" animBg="1"/>
      <p:bldP spid="31" grpId="0" animBg="1"/>
      <p:bldP spid="32" grpId="0" animBg="1"/>
      <p:bldP spid="33" grpId="0" animBg="1"/>
      <p:bldP spid="34" grpId="0"/>
      <p:bldP spid="35" grpId="0"/>
      <p:bldP spid="36" grpId="0"/>
      <p:bldP spid="37" grpId="0"/>
      <p:bldP spid="4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a:xfrm>
            <a:off x="539097" y="445574"/>
            <a:ext cx="4346054" cy="1661993"/>
          </a:xfrm>
        </p:spPr>
        <p:txBody>
          <a:bodyPr/>
          <a:lstStyle/>
          <a:p>
            <a:r>
              <a:rPr lang="en-US" sz="3600" dirty="0"/>
              <a:t>Business Intelligence Services</a:t>
            </a:r>
          </a:p>
        </p:txBody>
      </p:sp>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a:xfrm>
            <a:off x="395753" y="2699205"/>
            <a:ext cx="4709132" cy="3693319"/>
          </a:xfrm>
        </p:spPr>
        <p:txBody>
          <a:bodyPr/>
          <a:lstStyle/>
          <a:p>
            <a:pPr marL="0" indent="0">
              <a:buNone/>
            </a:pPr>
            <a:r>
              <a:rPr lang="en-US" sz="1800" dirty="0">
                <a:solidFill>
                  <a:schemeClr val="accent2"/>
                </a:solidFill>
              </a:rPr>
              <a:t>Not installed side-by-side with </a:t>
            </a:r>
            <a:br>
              <a:rPr lang="en-US" sz="1800" dirty="0">
                <a:solidFill>
                  <a:schemeClr val="accent2"/>
                </a:solidFill>
              </a:rPr>
            </a:br>
            <a:r>
              <a:rPr lang="en-US" sz="1800" dirty="0">
                <a:solidFill>
                  <a:schemeClr val="accent2"/>
                </a:solidFill>
              </a:rPr>
              <a:t>Managed Instance</a:t>
            </a:r>
          </a:p>
          <a:p>
            <a:pPr marL="0" indent="0">
              <a:buNone/>
            </a:pPr>
            <a:r>
              <a:rPr lang="en-US" sz="1800" dirty="0">
                <a:solidFill>
                  <a:schemeClr val="accent2"/>
                </a:solidFill>
              </a:rPr>
              <a:t>Migrate your SSIS packages to new SSIS on Azure Data Factory (PaaS service)</a:t>
            </a:r>
          </a:p>
          <a:p>
            <a:pPr marL="0" indent="0">
              <a:buNone/>
            </a:pPr>
            <a:r>
              <a:rPr lang="en-US" sz="1800" dirty="0">
                <a:solidFill>
                  <a:schemeClr val="accent2"/>
                </a:solidFill>
              </a:rPr>
              <a:t>Migrate your OLAP models to </a:t>
            </a:r>
            <a:br>
              <a:rPr lang="en-US" sz="1800" dirty="0">
                <a:solidFill>
                  <a:schemeClr val="accent2"/>
                </a:solidFill>
              </a:rPr>
            </a:br>
            <a:r>
              <a:rPr lang="en-US" sz="1800" dirty="0">
                <a:solidFill>
                  <a:schemeClr val="accent2"/>
                </a:solidFill>
              </a:rPr>
              <a:t>Azure Analysis Services</a:t>
            </a:r>
          </a:p>
          <a:p>
            <a:pPr marL="0" indent="0">
              <a:buNone/>
            </a:pPr>
            <a:r>
              <a:rPr lang="en-US" sz="1800" dirty="0">
                <a:solidFill>
                  <a:schemeClr val="accent2"/>
                </a:solidFill>
              </a:rPr>
              <a:t>… or run these services in Azure </a:t>
            </a:r>
            <a:br>
              <a:rPr lang="en-US" sz="1800" dirty="0">
                <a:solidFill>
                  <a:schemeClr val="accent2"/>
                </a:solidFill>
              </a:rPr>
            </a:br>
            <a:r>
              <a:rPr lang="en-US" sz="1800" dirty="0">
                <a:solidFill>
                  <a:schemeClr val="accent2"/>
                </a:solidFill>
              </a:rPr>
              <a:t>virtual machines</a:t>
            </a:r>
          </a:p>
          <a:p>
            <a:pPr marL="0" indent="0">
              <a:buNone/>
            </a:pPr>
            <a:r>
              <a:rPr lang="en-US" sz="1800" dirty="0">
                <a:solidFill>
                  <a:schemeClr val="accent2"/>
                </a:solidFill>
              </a:rPr>
              <a:t>For SSRS: run in a virtual machine, </a:t>
            </a:r>
            <a:br>
              <a:rPr lang="en-US" sz="1800" dirty="0">
                <a:solidFill>
                  <a:schemeClr val="accent2"/>
                </a:solidFill>
              </a:rPr>
            </a:br>
            <a:r>
              <a:rPr lang="en-US" sz="1800" dirty="0">
                <a:solidFill>
                  <a:schemeClr val="accent2"/>
                </a:solidFill>
              </a:rPr>
              <a:t>or switch to Power BI</a:t>
            </a:r>
          </a:p>
        </p:txBody>
      </p:sp>
      <p:sp>
        <p:nvSpPr>
          <p:cNvPr id="7" name="Text Placeholder 6">
            <a:extLst>
              <a:ext uri="{FF2B5EF4-FFF2-40B4-BE49-F238E27FC236}">
                <a16:creationId xmlns:a16="http://schemas.microsoft.com/office/drawing/2014/main" id="{0D5DCE1E-F32E-4820-8B65-F1E6F6540CA2}"/>
              </a:ext>
            </a:extLst>
          </p:cNvPr>
          <p:cNvSpPr>
            <a:spLocks noGrp="1"/>
          </p:cNvSpPr>
          <p:nvPr>
            <p:ph type="body" sz="quarter" idx="4294967295"/>
          </p:nvPr>
        </p:nvSpPr>
        <p:spPr>
          <a:xfrm>
            <a:off x="5686816" y="418709"/>
            <a:ext cx="6749659" cy="812530"/>
          </a:xfrm>
        </p:spPr>
        <p:txBody>
          <a:bodyPr/>
          <a:lstStyle/>
          <a:p>
            <a:pPr marL="0" indent="0">
              <a:buNone/>
            </a:pPr>
            <a:r>
              <a:rPr lang="en-US" sz="2400" dirty="0"/>
              <a:t>Recommendation: </a:t>
            </a:r>
          </a:p>
          <a:p>
            <a:pPr marL="0" indent="0">
              <a:buNone/>
            </a:pPr>
            <a:r>
              <a:rPr lang="en-US" sz="2400" dirty="0"/>
              <a:t>Move BI solutions to PaaS model</a:t>
            </a:r>
          </a:p>
        </p:txBody>
      </p:sp>
      <p:grpSp>
        <p:nvGrpSpPr>
          <p:cNvPr id="22" name="Group 21">
            <a:extLst>
              <a:ext uri="{FF2B5EF4-FFF2-40B4-BE49-F238E27FC236}">
                <a16:creationId xmlns:a16="http://schemas.microsoft.com/office/drawing/2014/main" id="{D0DC5274-0BF1-40DE-AF00-D21CC2C996A5}"/>
              </a:ext>
            </a:extLst>
          </p:cNvPr>
          <p:cNvGrpSpPr/>
          <p:nvPr/>
        </p:nvGrpSpPr>
        <p:grpSpPr>
          <a:xfrm>
            <a:off x="6524337" y="5135726"/>
            <a:ext cx="1327466" cy="1049545"/>
            <a:chOff x="967154" y="1481462"/>
            <a:chExt cx="5331069" cy="4214950"/>
          </a:xfrm>
        </p:grpSpPr>
        <p:cxnSp>
          <p:nvCxnSpPr>
            <p:cNvPr id="24" name="Straight Connector 23">
              <a:extLst>
                <a:ext uri="{FF2B5EF4-FFF2-40B4-BE49-F238E27FC236}">
                  <a16:creationId xmlns:a16="http://schemas.microsoft.com/office/drawing/2014/main" id="{BF254AFA-5CE0-4B07-A16B-A7FE0FDA4FE4}"/>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4D6F3D7-ADE9-4BB7-8FD2-9E1BE592E442}"/>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F9108128-30BE-4B60-B032-08CB53F189F0}"/>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8B75E04A-0659-4402-8773-BB93B8718908}"/>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Freeform 5">
            <a:extLst>
              <a:ext uri="{FF2B5EF4-FFF2-40B4-BE49-F238E27FC236}">
                <a16:creationId xmlns:a16="http://schemas.microsoft.com/office/drawing/2014/main" id="{DF34F125-37CE-4063-A23F-AD83B3F14635}"/>
              </a:ext>
            </a:extLst>
          </p:cNvPr>
          <p:cNvSpPr>
            <a:spLocks noEditPoints="1"/>
          </p:cNvSpPr>
          <p:nvPr/>
        </p:nvSpPr>
        <p:spPr bwMode="auto">
          <a:xfrm>
            <a:off x="8607186" y="3509442"/>
            <a:ext cx="790665" cy="88341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30" name="DeveloperTools_EC7A">
            <a:extLst>
              <a:ext uri="{FF2B5EF4-FFF2-40B4-BE49-F238E27FC236}">
                <a16:creationId xmlns:a16="http://schemas.microsoft.com/office/drawing/2014/main" id="{4B625436-4283-418E-8633-F1B1D0C0FDED}"/>
              </a:ext>
            </a:extLst>
          </p:cNvPr>
          <p:cNvSpPr>
            <a:spLocks noChangeAspect="1" noEditPoints="1"/>
          </p:cNvSpPr>
          <p:nvPr/>
        </p:nvSpPr>
        <p:spPr bwMode="auto">
          <a:xfrm>
            <a:off x="6785500"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6" name="Group 5">
            <a:extLst>
              <a:ext uri="{FF2B5EF4-FFF2-40B4-BE49-F238E27FC236}">
                <a16:creationId xmlns:a16="http://schemas.microsoft.com/office/drawing/2014/main" id="{CCBCB225-67E0-444C-BE50-2FA797619E8A}"/>
              </a:ext>
            </a:extLst>
          </p:cNvPr>
          <p:cNvGrpSpPr/>
          <p:nvPr/>
        </p:nvGrpSpPr>
        <p:grpSpPr>
          <a:xfrm>
            <a:off x="10153236" y="1996480"/>
            <a:ext cx="1215991" cy="770097"/>
            <a:chOff x="8977266" y="1467764"/>
            <a:chExt cx="609420" cy="385951"/>
          </a:xfrm>
        </p:grpSpPr>
        <p:sp>
          <p:nvSpPr>
            <p:cNvPr id="32" name="DeveloperTools_EC7A">
              <a:extLst>
                <a:ext uri="{FF2B5EF4-FFF2-40B4-BE49-F238E27FC236}">
                  <a16:creationId xmlns:a16="http://schemas.microsoft.com/office/drawing/2014/main" id="{88096002-FF39-4CBF-9BA2-B1C50C64257D}"/>
                </a:ext>
              </a:extLst>
            </p:cNvPr>
            <p:cNvSpPr>
              <a:spLocks noChangeAspect="1" noEditPoints="1"/>
            </p:cNvSpPr>
            <p:nvPr/>
          </p:nvSpPr>
          <p:spPr bwMode="auto">
            <a:xfrm>
              <a:off x="9235985" y="1544599"/>
              <a:ext cx="165643" cy="26099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33" name="Freeform 146">
              <a:extLst>
                <a:ext uri="{FF2B5EF4-FFF2-40B4-BE49-F238E27FC236}">
                  <a16:creationId xmlns:a16="http://schemas.microsoft.com/office/drawing/2014/main" id="{BC9FE570-065D-4CB9-98B9-0EB9C3B1F7F8}"/>
                </a:ext>
              </a:extLst>
            </p:cNvPr>
            <p:cNvSpPr>
              <a:spLocks noChangeAspect="1"/>
            </p:cNvSpPr>
            <p:nvPr/>
          </p:nvSpPr>
          <p:spPr bwMode="auto">
            <a:xfrm>
              <a:off x="8977266" y="1467764"/>
              <a:ext cx="609420" cy="38595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cxnSp>
        <p:nvCxnSpPr>
          <p:cNvPr id="35" name="Connector: Elbow 34">
            <a:extLst>
              <a:ext uri="{FF2B5EF4-FFF2-40B4-BE49-F238E27FC236}">
                <a16:creationId xmlns:a16="http://schemas.microsoft.com/office/drawing/2014/main" id="{3BBAB0AC-05A4-432D-A67A-3D882DECF9D3}"/>
              </a:ext>
            </a:extLst>
          </p:cNvPr>
          <p:cNvCxnSpPr>
            <a:cxnSpLocks/>
          </p:cNvCxnSpPr>
          <p:nvPr/>
        </p:nvCxnSpPr>
        <p:spPr>
          <a:xfrm rot="5400000">
            <a:off x="7927994" y="4621016"/>
            <a:ext cx="1098057" cy="1050993"/>
          </a:xfrm>
          <a:prstGeom prst="bentConnector3">
            <a:avLst>
              <a:gd name="adj1" fmla="val 9988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A813A97-2615-4C0D-AECF-104F68BADB96}"/>
              </a:ext>
            </a:extLst>
          </p:cNvPr>
          <p:cNvCxnSpPr>
            <a:cxnSpLocks/>
          </p:cNvCxnSpPr>
          <p:nvPr/>
        </p:nvCxnSpPr>
        <p:spPr>
          <a:xfrm flipV="1">
            <a:off x="9035861" y="2410179"/>
            <a:ext cx="958509" cy="894641"/>
          </a:xfrm>
          <a:prstGeom prst="bentConnector3">
            <a:avLst>
              <a:gd name="adj1" fmla="val -57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41EDC790-E084-49B5-91BE-F1C57316AB20}"/>
              </a:ext>
            </a:extLst>
          </p:cNvPr>
          <p:cNvSpPr/>
          <p:nvPr/>
        </p:nvSpPr>
        <p:spPr>
          <a:xfrm>
            <a:off x="6492724" y="6311048"/>
            <a:ext cx="1276811"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00" kern="0">
                <a:solidFill>
                  <a:schemeClr val="tx1"/>
                </a:solidFill>
                <a:latin typeface="Segoe UI Semibold" panose="020B0702040204020203" pitchFamily="34" charset="0"/>
                <a:cs typeface="Segoe UI Semibold" panose="020B0702040204020203" pitchFamily="34" charset="0"/>
              </a:rPr>
              <a:t>SSI</a:t>
            </a:r>
            <a:r>
              <a:rPr lang="en-US" sz="1200" kern="0" spc="100">
                <a:solidFill>
                  <a:schemeClr val="tx1"/>
                </a:solidFill>
                <a:latin typeface="Segoe UI Semibold" panose="020B0702040204020203" pitchFamily="34" charset="0"/>
                <a:cs typeface="Segoe UI Semibold" panose="020B0702040204020203" pitchFamily="34" charset="0"/>
              </a:rPr>
              <a:t>S/</a:t>
            </a:r>
            <a:r>
              <a:rPr lang="en-US" sz="1200" kern="0">
                <a:solidFill>
                  <a:schemeClr val="tx1"/>
                </a:solidFill>
                <a:latin typeface="Segoe UI Semibold" panose="020B0702040204020203" pitchFamily="34" charset="0"/>
                <a:cs typeface="Segoe UI Semibold" panose="020B0702040204020203" pitchFamily="34" charset="0"/>
              </a:rPr>
              <a:t>SSAS</a:t>
            </a:r>
          </a:p>
        </p:txBody>
      </p:sp>
      <p:sp>
        <p:nvSpPr>
          <p:cNvPr id="37" name="Rectangle 36">
            <a:extLst>
              <a:ext uri="{FF2B5EF4-FFF2-40B4-BE49-F238E27FC236}">
                <a16:creationId xmlns:a16="http://schemas.microsoft.com/office/drawing/2014/main" id="{119513EC-0201-403F-8539-1CC14344781C}"/>
              </a:ext>
            </a:extLst>
          </p:cNvPr>
          <p:cNvSpPr/>
          <p:nvPr/>
        </p:nvSpPr>
        <p:spPr>
          <a:xfrm>
            <a:off x="10077020" y="2919888"/>
            <a:ext cx="1515402"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00" kern="0">
                <a:solidFill>
                  <a:schemeClr val="tx1"/>
                </a:solidFill>
                <a:latin typeface="Segoe UI Semibold" panose="020B0702040204020203" pitchFamily="34" charset="0"/>
                <a:cs typeface="Segoe UI Semibold" panose="020B0702040204020203" pitchFamily="34" charset="0"/>
              </a:rPr>
              <a:t>SSIS / SSAS PaaS</a:t>
            </a:r>
          </a:p>
        </p:txBody>
      </p:sp>
      <p:cxnSp>
        <p:nvCxnSpPr>
          <p:cNvPr id="14" name="Straight Connector 13">
            <a:extLst>
              <a:ext uri="{FF2B5EF4-FFF2-40B4-BE49-F238E27FC236}">
                <a16:creationId xmlns:a16="http://schemas.microsoft.com/office/drawing/2014/main" id="{3FE56919-3EEE-4F63-91B2-4270F4A97080}"/>
              </a:ext>
            </a:extLst>
          </p:cNvPr>
          <p:cNvCxnSpPr>
            <a:cxnSpLocks/>
          </p:cNvCxnSpPr>
          <p:nvPr/>
        </p:nvCxnSpPr>
        <p:spPr>
          <a:xfrm>
            <a:off x="6702928" y="1745920"/>
            <a:ext cx="0" cy="21329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C6D6A11-EE31-4AA4-878B-63FB70531AC4}"/>
              </a:ext>
            </a:extLst>
          </p:cNvPr>
          <p:cNvCxnSpPr>
            <a:cxnSpLocks/>
          </p:cNvCxnSpPr>
          <p:nvPr/>
        </p:nvCxnSpPr>
        <p:spPr>
          <a:xfrm flipH="1">
            <a:off x="6700117" y="1738556"/>
            <a:ext cx="2715017" cy="0"/>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E4A69C3-573D-4FE8-9F0C-78ABD4F2CAF1}"/>
              </a:ext>
            </a:extLst>
          </p:cNvPr>
          <p:cNvSpPr/>
          <p:nvPr/>
        </p:nvSpPr>
        <p:spPr>
          <a:xfrm>
            <a:off x="10641541" y="1441633"/>
            <a:ext cx="1515402" cy="31828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724595">
              <a:spcBef>
                <a:spcPct val="0"/>
              </a:spcBef>
              <a:spcAft>
                <a:spcPct val="35000"/>
              </a:spcAft>
              <a:defRPr/>
            </a:pPr>
            <a:r>
              <a:rPr lang="en-US" sz="1400" kern="0">
                <a:solidFill>
                  <a:schemeClr val="tx1"/>
                </a:solidFill>
                <a:latin typeface="Segoe UI Semibold" panose="020B0702040204020203" pitchFamily="34" charset="0"/>
                <a:cs typeface="Segoe UI Semibold" panose="020B0702040204020203" pitchFamily="34" charset="0"/>
              </a:rPr>
              <a:t>Power BI</a:t>
            </a:r>
          </a:p>
        </p:txBody>
      </p:sp>
      <p:sp>
        <p:nvSpPr>
          <p:cNvPr id="38" name="Freeform 271">
            <a:extLst>
              <a:ext uri="{FF2B5EF4-FFF2-40B4-BE49-F238E27FC236}">
                <a16:creationId xmlns:a16="http://schemas.microsoft.com/office/drawing/2014/main" id="{09A545A7-F443-46F3-9B3E-E2F6B072B0BA}"/>
              </a:ext>
            </a:extLst>
          </p:cNvPr>
          <p:cNvSpPr/>
          <p:nvPr/>
        </p:nvSpPr>
        <p:spPr>
          <a:xfrm>
            <a:off x="9745121" y="1393286"/>
            <a:ext cx="679323" cy="543534"/>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1881">
              <a:defRPr/>
            </a:pPr>
            <a:endParaRPr lang="en-US" sz="1836" kern="0">
              <a:gradFill>
                <a:gsLst>
                  <a:gs pos="100000">
                    <a:srgbClr val="FFFFFF"/>
                  </a:gs>
                  <a:gs pos="31000">
                    <a:srgbClr val="FFFFFF"/>
                  </a:gs>
                </a:gsLst>
                <a:lin ang="5400000" scaled="0"/>
              </a:gradFill>
              <a:latin typeface="Segoe UI"/>
            </a:endParaRPr>
          </a:p>
        </p:txBody>
      </p:sp>
      <p:sp>
        <p:nvSpPr>
          <p:cNvPr id="3" name="TextBox 2">
            <a:extLst>
              <a:ext uri="{FF2B5EF4-FFF2-40B4-BE49-F238E27FC236}">
                <a16:creationId xmlns:a16="http://schemas.microsoft.com/office/drawing/2014/main" id="{47A34BDC-AD80-46E9-BD3E-B4AAE7A0B769}"/>
              </a:ext>
            </a:extLst>
          </p:cNvPr>
          <p:cNvSpPr txBox="1"/>
          <p:nvPr/>
        </p:nvSpPr>
        <p:spPr>
          <a:xfrm>
            <a:off x="7047159" y="4230824"/>
            <a:ext cx="1539955" cy="426569"/>
          </a:xfrm>
          <a:prstGeom prst="rect">
            <a:avLst/>
          </a:prstGeom>
          <a:noFill/>
        </p:spPr>
        <p:txBody>
          <a:bodyPr wrap="square" lIns="93260" tIns="46630" rIns="93260" bIns="46630" rtlCol="0">
            <a:spAutoFit/>
          </a:bodyPr>
          <a:lstStyle/>
          <a:p>
            <a:pPr>
              <a:lnSpc>
                <a:spcPct val="90000"/>
              </a:lnSpc>
              <a:spcAft>
                <a:spcPts val="612"/>
              </a:spcAft>
            </a:pPr>
            <a:r>
              <a:rPr lang="en-US" sz="1200" kern="0">
                <a:latin typeface="Segoe UI Semibold" panose="020B0702040204020203" pitchFamily="34" charset="0"/>
                <a:cs typeface="Segoe UI Semibold" panose="020B0702040204020203" pitchFamily="34" charset="0"/>
              </a:rPr>
              <a:t>SQL Server </a:t>
            </a:r>
            <a:br>
              <a:rPr lang="en-US" sz="1200" kern="0">
                <a:latin typeface="Segoe UI Semibold" panose="020B0702040204020203" pitchFamily="34" charset="0"/>
                <a:cs typeface="Segoe UI Semibold" panose="020B0702040204020203" pitchFamily="34" charset="0"/>
              </a:rPr>
            </a:br>
            <a:r>
              <a:rPr lang="en-US" sz="1200" kern="0">
                <a:latin typeface="Segoe UI Semibold" panose="020B0702040204020203" pitchFamily="34" charset="0"/>
                <a:cs typeface="Segoe UI Semibold" panose="020B0702040204020203" pitchFamily="34" charset="0"/>
              </a:rPr>
              <a:t>Reporting Services</a:t>
            </a:r>
            <a:endParaRPr lang="en-US" sz="1200"/>
          </a:p>
        </p:txBody>
      </p:sp>
      <p:grpSp>
        <p:nvGrpSpPr>
          <p:cNvPr id="26" name="Group 25">
            <a:extLst>
              <a:ext uri="{FF2B5EF4-FFF2-40B4-BE49-F238E27FC236}">
                <a16:creationId xmlns:a16="http://schemas.microsoft.com/office/drawing/2014/main" id="{9AF89BC9-0172-416F-AD46-94637F7A2DEE}"/>
              </a:ext>
            </a:extLst>
          </p:cNvPr>
          <p:cNvGrpSpPr/>
          <p:nvPr/>
        </p:nvGrpSpPr>
        <p:grpSpPr>
          <a:xfrm>
            <a:off x="7047159" y="3733082"/>
            <a:ext cx="338889" cy="450363"/>
            <a:chOff x="3932837" y="4713628"/>
            <a:chExt cx="403440" cy="536148"/>
          </a:xfrm>
        </p:grpSpPr>
        <p:sp>
          <p:nvSpPr>
            <p:cNvPr id="34" name="Freeform 961">
              <a:extLst>
                <a:ext uri="{FF2B5EF4-FFF2-40B4-BE49-F238E27FC236}">
                  <a16:creationId xmlns:a16="http://schemas.microsoft.com/office/drawing/2014/main" id="{422E3ABF-5D2E-457F-BCFC-316D7CF0FD87}"/>
                </a:ext>
              </a:extLst>
            </p:cNvPr>
            <p:cNvSpPr>
              <a:spLocks/>
            </p:cNvSpPr>
            <p:nvPr/>
          </p:nvSpPr>
          <p:spPr bwMode="auto">
            <a:xfrm>
              <a:off x="3932837" y="4713628"/>
              <a:ext cx="403437" cy="536148"/>
            </a:xfrm>
            <a:custGeom>
              <a:avLst/>
              <a:gdLst>
                <a:gd name="T0" fmla="*/ 0 w 76"/>
                <a:gd name="T1" fmla="*/ 0 h 101"/>
                <a:gd name="T2" fmla="*/ 0 w 76"/>
                <a:gd name="T3" fmla="*/ 101 h 101"/>
                <a:gd name="T4" fmla="*/ 76 w 76"/>
                <a:gd name="T5" fmla="*/ 101 h 101"/>
                <a:gd name="T6" fmla="*/ 76 w 76"/>
                <a:gd name="T7" fmla="*/ 31 h 101"/>
                <a:gd name="T8" fmla="*/ 45 w 76"/>
                <a:gd name="T9" fmla="*/ 31 h 101"/>
                <a:gd name="T10" fmla="*/ 45 w 76"/>
                <a:gd name="T11" fmla="*/ 0 h 101"/>
                <a:gd name="T12" fmla="*/ 0 w 76"/>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76" h="101">
                  <a:moveTo>
                    <a:pt x="0" y="0"/>
                  </a:moveTo>
                  <a:lnTo>
                    <a:pt x="0" y="101"/>
                  </a:lnTo>
                  <a:lnTo>
                    <a:pt x="76" y="101"/>
                  </a:lnTo>
                  <a:lnTo>
                    <a:pt x="76" y="31"/>
                  </a:lnTo>
                  <a:lnTo>
                    <a:pt x="45" y="31"/>
                  </a:lnTo>
                  <a:lnTo>
                    <a:pt x="45" y="0"/>
                  </a:lnTo>
                  <a:lnTo>
                    <a:pt x="0" y="0"/>
                  </a:lnTo>
                  <a:close/>
                </a:path>
              </a:pathLst>
            </a:custGeom>
            <a:no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1" name="Freeform 1274">
              <a:extLst>
                <a:ext uri="{FF2B5EF4-FFF2-40B4-BE49-F238E27FC236}">
                  <a16:creationId xmlns:a16="http://schemas.microsoft.com/office/drawing/2014/main" id="{94DD42EE-D931-4F8D-AFD7-03529C4FE64C}"/>
                </a:ext>
              </a:extLst>
            </p:cNvPr>
            <p:cNvSpPr>
              <a:spLocks/>
            </p:cNvSpPr>
            <p:nvPr/>
          </p:nvSpPr>
          <p:spPr bwMode="auto">
            <a:xfrm>
              <a:off x="4203566" y="4713628"/>
              <a:ext cx="132711" cy="132711"/>
            </a:xfrm>
            <a:custGeom>
              <a:avLst/>
              <a:gdLst>
                <a:gd name="T0" fmla="*/ 0 w 25"/>
                <a:gd name="T1" fmla="*/ 25 h 25"/>
                <a:gd name="T2" fmla="*/ 25 w 25"/>
                <a:gd name="T3" fmla="*/ 25 h 25"/>
                <a:gd name="T4" fmla="*/ 0 w 25"/>
                <a:gd name="T5" fmla="*/ 0 h 25"/>
                <a:gd name="T6" fmla="*/ 0 w 25"/>
                <a:gd name="T7" fmla="*/ 25 h 25"/>
              </a:gdLst>
              <a:ahLst/>
              <a:cxnLst>
                <a:cxn ang="0">
                  <a:pos x="T0" y="T1"/>
                </a:cxn>
                <a:cxn ang="0">
                  <a:pos x="T2" y="T3"/>
                </a:cxn>
                <a:cxn ang="0">
                  <a:pos x="T4" y="T5"/>
                </a:cxn>
                <a:cxn ang="0">
                  <a:pos x="T6" y="T7"/>
                </a:cxn>
              </a:cxnLst>
              <a:rect l="0" t="0" r="r" b="b"/>
              <a:pathLst>
                <a:path w="25" h="25">
                  <a:moveTo>
                    <a:pt x="0" y="25"/>
                  </a:moveTo>
                  <a:lnTo>
                    <a:pt x="25" y="25"/>
                  </a:lnTo>
                  <a:lnTo>
                    <a:pt x="0" y="0"/>
                  </a:lnTo>
                  <a:lnTo>
                    <a:pt x="0" y="25"/>
                  </a:lnTo>
                  <a:close/>
                </a:path>
              </a:pathLst>
            </a:custGeom>
            <a:no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4" name="Freeform 1275">
              <a:extLst>
                <a:ext uri="{FF2B5EF4-FFF2-40B4-BE49-F238E27FC236}">
                  <a16:creationId xmlns:a16="http://schemas.microsoft.com/office/drawing/2014/main" id="{59944A4B-6DB2-4734-A979-77CB2DA0CF31}"/>
                </a:ext>
              </a:extLst>
            </p:cNvPr>
            <p:cNvSpPr>
              <a:spLocks noEditPoints="1"/>
            </p:cNvSpPr>
            <p:nvPr/>
          </p:nvSpPr>
          <p:spPr bwMode="auto">
            <a:xfrm>
              <a:off x="3964687" y="5085215"/>
              <a:ext cx="339736" cy="100861"/>
            </a:xfrm>
            <a:custGeom>
              <a:avLst/>
              <a:gdLst>
                <a:gd name="T0" fmla="*/ 80 w 80"/>
                <a:gd name="T1" fmla="*/ 8 h 24"/>
                <a:gd name="T2" fmla="*/ 23 w 80"/>
                <a:gd name="T3" fmla="*/ 8 h 24"/>
                <a:gd name="T4" fmla="*/ 12 w 80"/>
                <a:gd name="T5" fmla="*/ 0 h 24"/>
                <a:gd name="T6" fmla="*/ 0 w 80"/>
                <a:gd name="T7" fmla="*/ 12 h 24"/>
                <a:gd name="T8" fmla="*/ 12 w 80"/>
                <a:gd name="T9" fmla="*/ 24 h 24"/>
                <a:gd name="T10" fmla="*/ 23 w 80"/>
                <a:gd name="T11" fmla="*/ 16 h 24"/>
                <a:gd name="T12" fmla="*/ 80 w 80"/>
                <a:gd name="T13" fmla="*/ 16 h 24"/>
                <a:gd name="T14" fmla="*/ 80 w 80"/>
                <a:gd name="T15" fmla="*/ 8 h 24"/>
                <a:gd name="T16" fmla="*/ 12 w 80"/>
                <a:gd name="T17" fmla="*/ 18 h 24"/>
                <a:gd name="T18" fmla="*/ 6 w 80"/>
                <a:gd name="T19" fmla="*/ 12 h 24"/>
                <a:gd name="T20" fmla="*/ 12 w 80"/>
                <a:gd name="T21" fmla="*/ 6 h 24"/>
                <a:gd name="T22" fmla="*/ 18 w 80"/>
                <a:gd name="T23" fmla="*/ 12 h 24"/>
                <a:gd name="T24" fmla="*/ 12 w 80"/>
                <a:gd name="T2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24">
                  <a:moveTo>
                    <a:pt x="80" y="8"/>
                  </a:moveTo>
                  <a:cubicBezTo>
                    <a:pt x="23" y="8"/>
                    <a:pt x="23" y="8"/>
                    <a:pt x="23" y="8"/>
                  </a:cubicBezTo>
                  <a:cubicBezTo>
                    <a:pt x="22" y="3"/>
                    <a:pt x="17" y="0"/>
                    <a:pt x="12" y="0"/>
                  </a:cubicBezTo>
                  <a:cubicBezTo>
                    <a:pt x="5" y="0"/>
                    <a:pt x="0" y="5"/>
                    <a:pt x="0" y="12"/>
                  </a:cubicBezTo>
                  <a:cubicBezTo>
                    <a:pt x="0" y="19"/>
                    <a:pt x="5" y="24"/>
                    <a:pt x="12" y="24"/>
                  </a:cubicBezTo>
                  <a:cubicBezTo>
                    <a:pt x="17" y="24"/>
                    <a:pt x="22" y="21"/>
                    <a:pt x="23" y="16"/>
                  </a:cubicBezTo>
                  <a:cubicBezTo>
                    <a:pt x="80" y="16"/>
                    <a:pt x="80" y="16"/>
                    <a:pt x="80" y="16"/>
                  </a:cubicBezTo>
                  <a:lnTo>
                    <a:pt x="80" y="8"/>
                  </a:lnTo>
                  <a:close/>
                  <a:moveTo>
                    <a:pt x="12" y="18"/>
                  </a:moveTo>
                  <a:cubicBezTo>
                    <a:pt x="9" y="18"/>
                    <a:pt x="6" y="15"/>
                    <a:pt x="6" y="12"/>
                  </a:cubicBezTo>
                  <a:cubicBezTo>
                    <a:pt x="6" y="9"/>
                    <a:pt x="9" y="6"/>
                    <a:pt x="12" y="6"/>
                  </a:cubicBezTo>
                  <a:cubicBezTo>
                    <a:pt x="15" y="6"/>
                    <a:pt x="18" y="9"/>
                    <a:pt x="18" y="12"/>
                  </a:cubicBezTo>
                  <a:cubicBezTo>
                    <a:pt x="18" y="15"/>
                    <a:pt x="15" y="18"/>
                    <a:pt x="12" y="18"/>
                  </a:cubicBezTo>
                  <a:close/>
                </a:path>
              </a:pathLst>
            </a:custGeom>
            <a:solidFill>
              <a:schemeClr val="tx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 name="Rectangle 1276">
              <a:extLst>
                <a:ext uri="{FF2B5EF4-FFF2-40B4-BE49-F238E27FC236}">
                  <a16:creationId xmlns:a16="http://schemas.microsoft.com/office/drawing/2014/main" id="{5EA9B641-E75F-4F3A-A13E-E9F6BAD21824}"/>
                </a:ext>
              </a:extLst>
            </p:cNvPr>
            <p:cNvSpPr>
              <a:spLocks noChangeArrowheads="1"/>
            </p:cNvSpPr>
            <p:nvPr/>
          </p:nvSpPr>
          <p:spPr bwMode="auto">
            <a:xfrm>
              <a:off x="3964687" y="5016207"/>
              <a:ext cx="339736" cy="31850"/>
            </a:xfrm>
            <a:prstGeom prst="rect">
              <a:avLst/>
            </a:prstGeom>
            <a:solidFill>
              <a:srgbClr val="3C3C4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 name="Rectangle 1277">
              <a:extLst>
                <a:ext uri="{FF2B5EF4-FFF2-40B4-BE49-F238E27FC236}">
                  <a16:creationId xmlns:a16="http://schemas.microsoft.com/office/drawing/2014/main" id="{25D613DD-4087-4655-A7B2-2CCADE4C5546}"/>
                </a:ext>
              </a:extLst>
            </p:cNvPr>
            <p:cNvSpPr>
              <a:spLocks noChangeArrowheads="1"/>
            </p:cNvSpPr>
            <p:nvPr/>
          </p:nvSpPr>
          <p:spPr bwMode="auto">
            <a:xfrm>
              <a:off x="3964687" y="4947197"/>
              <a:ext cx="138018" cy="37160"/>
            </a:xfrm>
            <a:prstGeom prst="rect">
              <a:avLst/>
            </a:prstGeom>
            <a:solidFill>
              <a:srgbClr val="3C3C4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 name="Rectangle 1278">
              <a:extLst>
                <a:ext uri="{FF2B5EF4-FFF2-40B4-BE49-F238E27FC236}">
                  <a16:creationId xmlns:a16="http://schemas.microsoft.com/office/drawing/2014/main" id="{A82FC1E4-1394-42C8-8D3C-68F8808A4CD6}"/>
                </a:ext>
              </a:extLst>
            </p:cNvPr>
            <p:cNvSpPr>
              <a:spLocks noChangeArrowheads="1"/>
            </p:cNvSpPr>
            <p:nvPr/>
          </p:nvSpPr>
          <p:spPr bwMode="auto">
            <a:xfrm>
              <a:off x="4171715" y="4947197"/>
              <a:ext cx="132711" cy="37160"/>
            </a:xfrm>
            <a:prstGeom prst="rect">
              <a:avLst/>
            </a:prstGeom>
            <a:solidFill>
              <a:schemeClr val="tx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A27E1206-6CFE-421E-A23F-5549F92B0BC4}"/>
              </a:ext>
            </a:extLst>
          </p:cNvPr>
          <p:cNvGrpSpPr/>
          <p:nvPr/>
        </p:nvGrpSpPr>
        <p:grpSpPr>
          <a:xfrm>
            <a:off x="6400029" y="3919295"/>
            <a:ext cx="664035" cy="718633"/>
            <a:chOff x="5647398" y="1862697"/>
            <a:chExt cx="450322" cy="487348"/>
          </a:xfrm>
        </p:grpSpPr>
        <p:sp>
          <p:nvSpPr>
            <p:cNvPr id="56" name="Cylinder 812">
              <a:extLst>
                <a:ext uri="{FF2B5EF4-FFF2-40B4-BE49-F238E27FC236}">
                  <a16:creationId xmlns:a16="http://schemas.microsoft.com/office/drawing/2014/main" id="{8D8DDF95-3BBE-44B7-8AC5-411BB63F966C}"/>
                </a:ext>
              </a:extLst>
            </p:cNvPr>
            <p:cNvSpPr/>
            <p:nvPr/>
          </p:nvSpPr>
          <p:spPr bwMode="auto">
            <a:xfrm>
              <a:off x="5647398" y="1862697"/>
              <a:ext cx="319128" cy="41925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00">
                  <a:solidFill>
                    <a:schemeClr val="tx1"/>
                  </a:solidFill>
                  <a:latin typeface="Segoe UI"/>
                  <a:ea typeface="Segoe UI" pitchFamily="34" charset="0"/>
                  <a:cs typeface="Segoe UI Semilight" panose="020B0402040204020203" pitchFamily="34" charset="0"/>
                </a:rPr>
                <a:t>SQL</a:t>
              </a:r>
              <a:endParaRPr lang="en-US" sz="1050">
                <a:solidFill>
                  <a:schemeClr val="tx1"/>
                </a:solidFill>
                <a:latin typeface="Segoe UI"/>
                <a:ea typeface="Segoe UI" pitchFamily="34" charset="0"/>
                <a:cs typeface="Segoe UI Semilight" panose="020B0402040204020203" pitchFamily="34" charset="0"/>
              </a:endParaRPr>
            </a:p>
          </p:txBody>
        </p:sp>
        <p:sp>
          <p:nvSpPr>
            <p:cNvPr id="57" name="Freeform 146">
              <a:extLst>
                <a:ext uri="{FF2B5EF4-FFF2-40B4-BE49-F238E27FC236}">
                  <a16:creationId xmlns:a16="http://schemas.microsoft.com/office/drawing/2014/main" id="{654F0B3D-4824-4E73-B09F-68EA16A89D50}"/>
                </a:ext>
              </a:extLst>
            </p:cNvPr>
            <p:cNvSpPr>
              <a:spLocks noChangeAspect="1"/>
            </p:cNvSpPr>
            <p:nvPr/>
          </p:nvSpPr>
          <p:spPr bwMode="auto">
            <a:xfrm>
              <a:off x="5787333" y="2153474"/>
              <a:ext cx="310387" cy="1965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12700">
              <a:solidFill>
                <a:schemeClr val="accent4">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400" b="1" dirty="0">
                <a:solidFill>
                  <a:srgbClr val="0078D7"/>
                </a:solidFill>
                <a:latin typeface="Segoe UI Semilight" panose="020B0402040204020203" pitchFamily="34" charset="0"/>
                <a:ea typeface="Segoe UI" pitchFamily="34" charset="0"/>
                <a:cs typeface="Segoe UI Semilight" panose="020B0402040204020203" pitchFamily="34" charset="0"/>
              </a:endParaRPr>
            </a:p>
          </p:txBody>
        </p:sp>
      </p:grpSp>
    </p:spTree>
    <p:extLst>
      <p:ext uri="{BB962C8B-B14F-4D97-AF65-F5344CB8AC3E}">
        <p14:creationId xmlns:p14="http://schemas.microsoft.com/office/powerpoint/2010/main" val="280637790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a:xfrm>
            <a:off x="275573" y="782215"/>
            <a:ext cx="4722312" cy="2215991"/>
          </a:xfrm>
        </p:spPr>
        <p:txBody>
          <a:bodyPr/>
          <a:lstStyle/>
          <a:p>
            <a:r>
              <a:rPr lang="en-US" sz="3600" dirty="0"/>
              <a:t>Lift your SQL server integration services (SSIS) packages to azure</a:t>
            </a:r>
          </a:p>
        </p:txBody>
      </p:sp>
      <p:sp>
        <p:nvSpPr>
          <p:cNvPr id="31" name="Rectangle 30">
            <a:extLst>
              <a:ext uri="{FF2B5EF4-FFF2-40B4-BE49-F238E27FC236}">
                <a16:creationId xmlns:a16="http://schemas.microsoft.com/office/drawing/2014/main" id="{3C01DE2D-CC74-4DBF-AF0D-7F8152677CFA}"/>
              </a:ext>
            </a:extLst>
          </p:cNvPr>
          <p:cNvSpPr/>
          <p:nvPr/>
        </p:nvSpPr>
        <p:spPr>
          <a:xfrm>
            <a:off x="7902300" y="982214"/>
            <a:ext cx="2312239" cy="286306"/>
          </a:xfrm>
          <a:prstGeom prst="rect">
            <a:avLst/>
          </a:prstGeom>
          <a:noFill/>
          <a:ln w="10795" cap="flat" cmpd="sng" algn="ctr">
            <a:noFill/>
            <a:prstDash val="soli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r>
              <a:rPr lang="en-US" sz="1224" b="1" kern="0" spc="51">
                <a:solidFill>
                  <a:schemeClr val="tx1"/>
                </a:solidFill>
                <a:latin typeface="Segoe UI Semibold" charset="0"/>
                <a:cs typeface="Segoe UI Semibold" charset="0"/>
              </a:rPr>
              <a:t>Azure Data Factory</a:t>
            </a:r>
          </a:p>
        </p:txBody>
      </p:sp>
      <p:sp>
        <p:nvSpPr>
          <p:cNvPr id="34" name="Rectangle 33">
            <a:extLst>
              <a:ext uri="{FF2B5EF4-FFF2-40B4-BE49-F238E27FC236}">
                <a16:creationId xmlns:a16="http://schemas.microsoft.com/office/drawing/2014/main" id="{E626B8B3-4745-4814-AB20-D789CF03CDE1}"/>
              </a:ext>
            </a:extLst>
          </p:cNvPr>
          <p:cNvSpPr/>
          <p:nvPr/>
        </p:nvSpPr>
        <p:spPr>
          <a:xfrm>
            <a:off x="7774979" y="1364234"/>
            <a:ext cx="2566878" cy="1632056"/>
          </a:xfrm>
          <a:prstGeom prst="rect">
            <a:avLst/>
          </a:prstGeom>
          <a:noFill/>
          <a:ln w="12700" cap="flat" cmpd="sng" algn="ctr">
            <a:solidFill>
              <a:schemeClr val="tx1">
                <a:alpha val="50000"/>
              </a:scheme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endParaRPr lang="en-US" sz="1020" b="1" kern="0" spc="50">
              <a:solidFill>
                <a:srgbClr val="505050"/>
              </a:solidFill>
              <a:latin typeface="Segoe UI Semibold" charset="0"/>
              <a:cs typeface="Segoe UI Semibold" charset="0"/>
            </a:endParaRPr>
          </a:p>
        </p:txBody>
      </p:sp>
      <p:cxnSp>
        <p:nvCxnSpPr>
          <p:cNvPr id="37" name="Straight Arrow Connector 36">
            <a:extLst>
              <a:ext uri="{FF2B5EF4-FFF2-40B4-BE49-F238E27FC236}">
                <a16:creationId xmlns:a16="http://schemas.microsoft.com/office/drawing/2014/main" id="{63820879-59C0-47BE-8E70-9291A4477D6E}"/>
              </a:ext>
            </a:extLst>
          </p:cNvPr>
          <p:cNvCxnSpPr>
            <a:cxnSpLocks/>
          </p:cNvCxnSpPr>
          <p:nvPr/>
        </p:nvCxnSpPr>
        <p:spPr>
          <a:xfrm>
            <a:off x="6775281" y="5315650"/>
            <a:ext cx="1398905" cy="0"/>
          </a:xfrm>
          <a:prstGeom prst="straightConnector1">
            <a:avLst/>
          </a:prstGeom>
          <a:noFill/>
          <a:ln w="12700" cap="flat" cmpd="sng" algn="ctr">
            <a:solidFill>
              <a:schemeClr val="tx1"/>
            </a:solidFill>
            <a:prstDash val="solid"/>
            <a:headEnd type="none"/>
            <a:tailEnd type="triangle" w="med" len="sm"/>
          </a:ln>
          <a:effectLst/>
        </p:spPr>
      </p:cxnSp>
      <p:sp>
        <p:nvSpPr>
          <p:cNvPr id="38" name="Rectangle 37">
            <a:extLst>
              <a:ext uri="{FF2B5EF4-FFF2-40B4-BE49-F238E27FC236}">
                <a16:creationId xmlns:a16="http://schemas.microsoft.com/office/drawing/2014/main" id="{00F27E59-67F4-4F78-A732-1706A9DE0E37}"/>
              </a:ext>
            </a:extLst>
          </p:cNvPr>
          <p:cNvSpPr/>
          <p:nvPr/>
        </p:nvSpPr>
        <p:spPr>
          <a:xfrm>
            <a:off x="8341324" y="2436184"/>
            <a:ext cx="1434188"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SSIS ETL</a:t>
            </a:r>
          </a:p>
        </p:txBody>
      </p:sp>
      <p:cxnSp>
        <p:nvCxnSpPr>
          <p:cNvPr id="39" name="Straight Arrow Connector 38">
            <a:extLst>
              <a:ext uri="{FF2B5EF4-FFF2-40B4-BE49-F238E27FC236}">
                <a16:creationId xmlns:a16="http://schemas.microsoft.com/office/drawing/2014/main" id="{34194BF2-6FB9-48E9-9975-613A9F3E931F}"/>
              </a:ext>
            </a:extLst>
          </p:cNvPr>
          <p:cNvCxnSpPr>
            <a:cxnSpLocks/>
            <a:endCxn id="41" idx="2"/>
          </p:cNvCxnSpPr>
          <p:nvPr/>
        </p:nvCxnSpPr>
        <p:spPr>
          <a:xfrm flipV="1">
            <a:off x="11482524" y="2981853"/>
            <a:ext cx="0" cy="1797434"/>
          </a:xfrm>
          <a:prstGeom prst="straightConnector1">
            <a:avLst/>
          </a:prstGeom>
          <a:noFill/>
          <a:ln w="12700" cap="flat" cmpd="sng" algn="ctr">
            <a:solidFill>
              <a:schemeClr val="tx1"/>
            </a:solidFill>
            <a:prstDash val="dash"/>
            <a:headEnd type="none"/>
            <a:tailEnd type="triangle" w="med" len="sm"/>
          </a:ln>
          <a:effectLst/>
        </p:spPr>
      </p:cxnSp>
      <p:sp>
        <p:nvSpPr>
          <p:cNvPr id="40" name="Rectangle 39">
            <a:extLst>
              <a:ext uri="{FF2B5EF4-FFF2-40B4-BE49-F238E27FC236}">
                <a16:creationId xmlns:a16="http://schemas.microsoft.com/office/drawing/2014/main" id="{3F0A3566-388B-4DF9-B33E-86E12227642A}"/>
              </a:ext>
            </a:extLst>
          </p:cNvPr>
          <p:cNvSpPr/>
          <p:nvPr/>
        </p:nvSpPr>
        <p:spPr>
          <a:xfrm>
            <a:off x="5523772" y="5348302"/>
            <a:ext cx="1434188"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Data sources</a:t>
            </a:r>
          </a:p>
        </p:txBody>
      </p:sp>
      <p:sp>
        <p:nvSpPr>
          <p:cNvPr id="41" name="Rectangle 40">
            <a:extLst>
              <a:ext uri="{FF2B5EF4-FFF2-40B4-BE49-F238E27FC236}">
                <a16:creationId xmlns:a16="http://schemas.microsoft.com/office/drawing/2014/main" id="{2401B681-C853-4DF5-9585-D8D93D6DAEFF}"/>
              </a:ext>
            </a:extLst>
          </p:cNvPr>
          <p:cNvSpPr/>
          <p:nvPr/>
        </p:nvSpPr>
        <p:spPr>
          <a:xfrm>
            <a:off x="10529455" y="2436184"/>
            <a:ext cx="1906138" cy="545669"/>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SQL Database</a:t>
            </a:r>
          </a:p>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Managed Instance</a:t>
            </a:r>
          </a:p>
        </p:txBody>
      </p:sp>
      <p:sp>
        <p:nvSpPr>
          <p:cNvPr id="42" name="Rectangle 41">
            <a:extLst>
              <a:ext uri="{FF2B5EF4-FFF2-40B4-BE49-F238E27FC236}">
                <a16:creationId xmlns:a16="http://schemas.microsoft.com/office/drawing/2014/main" id="{6F4AFD9C-88CC-4D36-B222-0EEC705519B9}"/>
              </a:ext>
            </a:extLst>
          </p:cNvPr>
          <p:cNvSpPr/>
          <p:nvPr/>
        </p:nvSpPr>
        <p:spPr>
          <a:xfrm>
            <a:off x="10764419" y="5489560"/>
            <a:ext cx="1436209"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SQL Server</a:t>
            </a:r>
          </a:p>
        </p:txBody>
      </p:sp>
      <p:grpSp>
        <p:nvGrpSpPr>
          <p:cNvPr id="43" name="Group 42">
            <a:extLst>
              <a:ext uri="{FF2B5EF4-FFF2-40B4-BE49-F238E27FC236}">
                <a16:creationId xmlns:a16="http://schemas.microsoft.com/office/drawing/2014/main" id="{67079C7A-C609-4313-9B68-41BCF37446D2}"/>
              </a:ext>
            </a:extLst>
          </p:cNvPr>
          <p:cNvGrpSpPr/>
          <p:nvPr/>
        </p:nvGrpSpPr>
        <p:grpSpPr>
          <a:xfrm>
            <a:off x="8776468" y="1951709"/>
            <a:ext cx="631845" cy="402599"/>
            <a:chOff x="8482114" y="3862204"/>
            <a:chExt cx="619513" cy="394741"/>
          </a:xfrm>
        </p:grpSpPr>
        <p:sp>
          <p:nvSpPr>
            <p:cNvPr id="45" name="Freeform: Shape 44">
              <a:extLst>
                <a:ext uri="{FF2B5EF4-FFF2-40B4-BE49-F238E27FC236}">
                  <a16:creationId xmlns:a16="http://schemas.microsoft.com/office/drawing/2014/main" id="{B0A9E359-5580-4A41-85E1-264CA1B6FF34}"/>
                </a:ext>
              </a:extLst>
            </p:cNvPr>
            <p:cNvSpPr/>
            <p:nvPr/>
          </p:nvSpPr>
          <p:spPr bwMode="auto">
            <a:xfrm>
              <a:off x="8482114" y="3862204"/>
              <a:ext cx="535080" cy="353571"/>
            </a:xfrm>
            <a:custGeom>
              <a:avLst/>
              <a:gdLst>
                <a:gd name="connsiteX0" fmla="*/ 1446378 w 2586496"/>
                <a:gd name="connsiteY0" fmla="*/ 916 h 1685771"/>
                <a:gd name="connsiteX1" fmla="*/ 1594728 w 2586496"/>
                <a:gd name="connsiteY1" fmla="*/ 8720 h 1685771"/>
                <a:gd name="connsiteX2" fmla="*/ 2282132 w 2586496"/>
                <a:gd name="connsiteY2" fmla="*/ 881735 h 1685771"/>
                <a:gd name="connsiteX3" fmla="*/ 2584440 w 2586496"/>
                <a:gd name="connsiteY3" fmla="*/ 1052304 h 1685771"/>
                <a:gd name="connsiteX4" fmla="*/ 2586496 w 2586496"/>
                <a:gd name="connsiteY4" fmla="*/ 1055763 h 1685771"/>
                <a:gd name="connsiteX5" fmla="*/ 1321501 w 2586496"/>
                <a:gd name="connsiteY5" fmla="*/ 1055763 h 1685771"/>
                <a:gd name="connsiteX6" fmla="*/ 1321501 w 2586496"/>
                <a:gd name="connsiteY6" fmla="*/ 1685771 h 1685771"/>
                <a:gd name="connsiteX7" fmla="*/ 577327 w 2586496"/>
                <a:gd name="connsiteY7" fmla="*/ 1685771 h 1685771"/>
                <a:gd name="connsiteX8" fmla="*/ 126 w 2586496"/>
                <a:gd name="connsiteY8" fmla="*/ 1097315 h 1685771"/>
                <a:gd name="connsiteX9" fmla="*/ 740511 w 2586496"/>
                <a:gd name="connsiteY9" fmla="*/ 535645 h 1685771"/>
                <a:gd name="connsiteX10" fmla="*/ 1446378 w 2586496"/>
                <a:gd name="connsiteY10" fmla="*/ 916 h 1685771"/>
                <a:gd name="connsiteX0" fmla="*/ 1321501 w 2586496"/>
                <a:gd name="connsiteY0" fmla="*/ 1055763 h 1685771"/>
                <a:gd name="connsiteX1" fmla="*/ 1321501 w 2586496"/>
                <a:gd name="connsiteY1" fmla="*/ 1685771 h 1685771"/>
                <a:gd name="connsiteX2" fmla="*/ 577327 w 2586496"/>
                <a:gd name="connsiteY2" fmla="*/ 1685771 h 1685771"/>
                <a:gd name="connsiteX3" fmla="*/ 126 w 2586496"/>
                <a:gd name="connsiteY3" fmla="*/ 1097315 h 1685771"/>
                <a:gd name="connsiteX4" fmla="*/ 740511 w 2586496"/>
                <a:gd name="connsiteY4" fmla="*/ 535645 h 1685771"/>
                <a:gd name="connsiteX5" fmla="*/ 1446378 w 2586496"/>
                <a:gd name="connsiteY5" fmla="*/ 916 h 1685771"/>
                <a:gd name="connsiteX6" fmla="*/ 1594728 w 2586496"/>
                <a:gd name="connsiteY6" fmla="*/ 8720 h 1685771"/>
                <a:gd name="connsiteX7" fmla="*/ 2282132 w 2586496"/>
                <a:gd name="connsiteY7" fmla="*/ 881735 h 1685771"/>
                <a:gd name="connsiteX8" fmla="*/ 2584440 w 2586496"/>
                <a:gd name="connsiteY8" fmla="*/ 1052304 h 1685771"/>
                <a:gd name="connsiteX9" fmla="*/ 2586496 w 2586496"/>
                <a:gd name="connsiteY9" fmla="*/ 1055763 h 1685771"/>
                <a:gd name="connsiteX10" fmla="*/ 1412941 w 2586496"/>
                <a:gd name="connsiteY10" fmla="*/ 1147203 h 1685771"/>
                <a:gd name="connsiteX0" fmla="*/ 1321501 w 2586496"/>
                <a:gd name="connsiteY0" fmla="*/ 1055763 h 1685771"/>
                <a:gd name="connsiteX1" fmla="*/ 1321501 w 2586496"/>
                <a:gd name="connsiteY1" fmla="*/ 1685771 h 1685771"/>
                <a:gd name="connsiteX2" fmla="*/ 577327 w 2586496"/>
                <a:gd name="connsiteY2" fmla="*/ 1685771 h 1685771"/>
                <a:gd name="connsiteX3" fmla="*/ 126 w 2586496"/>
                <a:gd name="connsiteY3" fmla="*/ 1097315 h 1685771"/>
                <a:gd name="connsiteX4" fmla="*/ 740511 w 2586496"/>
                <a:gd name="connsiteY4" fmla="*/ 535645 h 1685771"/>
                <a:gd name="connsiteX5" fmla="*/ 1446378 w 2586496"/>
                <a:gd name="connsiteY5" fmla="*/ 916 h 1685771"/>
                <a:gd name="connsiteX6" fmla="*/ 1594728 w 2586496"/>
                <a:gd name="connsiteY6" fmla="*/ 8720 h 1685771"/>
                <a:gd name="connsiteX7" fmla="*/ 2282132 w 2586496"/>
                <a:gd name="connsiteY7" fmla="*/ 881735 h 1685771"/>
                <a:gd name="connsiteX8" fmla="*/ 2584440 w 2586496"/>
                <a:gd name="connsiteY8" fmla="*/ 1052304 h 1685771"/>
                <a:gd name="connsiteX9" fmla="*/ 2586496 w 2586496"/>
                <a:gd name="connsiteY9" fmla="*/ 1055763 h 1685771"/>
                <a:gd name="connsiteX0" fmla="*/ 1321501 w 2586496"/>
                <a:gd name="connsiteY0" fmla="*/ 1685771 h 1685771"/>
                <a:gd name="connsiteX1" fmla="*/ 577327 w 2586496"/>
                <a:gd name="connsiteY1" fmla="*/ 1685771 h 1685771"/>
                <a:gd name="connsiteX2" fmla="*/ 126 w 2586496"/>
                <a:gd name="connsiteY2" fmla="*/ 1097315 h 1685771"/>
                <a:gd name="connsiteX3" fmla="*/ 740511 w 2586496"/>
                <a:gd name="connsiteY3" fmla="*/ 535645 h 1685771"/>
                <a:gd name="connsiteX4" fmla="*/ 1446378 w 2586496"/>
                <a:gd name="connsiteY4" fmla="*/ 916 h 1685771"/>
                <a:gd name="connsiteX5" fmla="*/ 1594728 w 2586496"/>
                <a:gd name="connsiteY5" fmla="*/ 8720 h 1685771"/>
                <a:gd name="connsiteX6" fmla="*/ 2282132 w 2586496"/>
                <a:gd name="connsiteY6" fmla="*/ 881735 h 1685771"/>
                <a:gd name="connsiteX7" fmla="*/ 2584440 w 2586496"/>
                <a:gd name="connsiteY7" fmla="*/ 1052304 h 1685771"/>
                <a:gd name="connsiteX8" fmla="*/ 2586496 w 2586496"/>
                <a:gd name="connsiteY8" fmla="*/ 1055763 h 16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6496" h="1685771">
                  <a:moveTo>
                    <a:pt x="1321501" y="1685771"/>
                  </a:moveTo>
                  <a:lnTo>
                    <a:pt x="577327" y="1685771"/>
                  </a:lnTo>
                  <a:cubicBezTo>
                    <a:pt x="233733" y="1683717"/>
                    <a:pt x="6872" y="1376876"/>
                    <a:pt x="126" y="1097315"/>
                  </a:cubicBezTo>
                  <a:cubicBezTo>
                    <a:pt x="-6619" y="817755"/>
                    <a:pt x="255961" y="381613"/>
                    <a:pt x="740511" y="535645"/>
                  </a:cubicBezTo>
                  <a:cubicBezTo>
                    <a:pt x="812538" y="271480"/>
                    <a:pt x="1105803" y="18010"/>
                    <a:pt x="1446378" y="916"/>
                  </a:cubicBezTo>
                  <a:cubicBezTo>
                    <a:pt x="1495032" y="-1526"/>
                    <a:pt x="1544651" y="856"/>
                    <a:pt x="1594728" y="8720"/>
                  </a:cubicBezTo>
                  <a:cubicBezTo>
                    <a:pt x="2011816" y="74217"/>
                    <a:pt x="2340476" y="471196"/>
                    <a:pt x="2282132" y="881735"/>
                  </a:cubicBezTo>
                  <a:cubicBezTo>
                    <a:pt x="2432326" y="902881"/>
                    <a:pt x="2527123" y="972658"/>
                    <a:pt x="2584440" y="1052304"/>
                  </a:cubicBezTo>
                  <a:lnTo>
                    <a:pt x="2586496" y="1055763"/>
                  </a:lnTo>
                </a:path>
              </a:pathLst>
            </a:custGeom>
            <a:solidFill>
              <a:schemeClr val="accent1"/>
            </a:solidFill>
            <a:ln w="12700" cap="flat">
              <a:solidFill>
                <a:schemeClr val="accent4">
                  <a:lumMod val="20000"/>
                  <a:lumOff val="80000"/>
                </a:schemeClr>
              </a:solidFill>
              <a:miter lim="800000"/>
              <a:headEnd/>
              <a:tailEnd/>
            </a:ln>
            <a:effectLst/>
            <a:ex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dirty="0">
                <a:solidFill>
                  <a:prstClr val="black"/>
                </a:solidFill>
                <a:latin typeface="Arial" charset="0"/>
                <a:ea typeface="Arial" charset="0"/>
                <a:cs typeface="Arial" charset="0"/>
              </a:endParaRPr>
            </a:p>
          </p:txBody>
        </p:sp>
        <p:grpSp>
          <p:nvGrpSpPr>
            <p:cNvPr id="44" name="Group 43">
              <a:extLst>
                <a:ext uri="{FF2B5EF4-FFF2-40B4-BE49-F238E27FC236}">
                  <a16:creationId xmlns:a16="http://schemas.microsoft.com/office/drawing/2014/main" id="{FCD560CC-5B05-4B44-9CF3-1014A4337BD2}"/>
                </a:ext>
              </a:extLst>
            </p:cNvPr>
            <p:cNvGrpSpPr/>
            <p:nvPr/>
          </p:nvGrpSpPr>
          <p:grpSpPr>
            <a:xfrm>
              <a:off x="8759959" y="4059558"/>
              <a:ext cx="341668" cy="197387"/>
              <a:chOff x="8759959" y="4059558"/>
              <a:chExt cx="341668" cy="197387"/>
            </a:xfrm>
          </p:grpSpPr>
          <p:sp>
            <p:nvSpPr>
              <p:cNvPr id="47" name="Freeform: Shape 46">
                <a:extLst>
                  <a:ext uri="{FF2B5EF4-FFF2-40B4-BE49-F238E27FC236}">
                    <a16:creationId xmlns:a16="http://schemas.microsoft.com/office/drawing/2014/main" id="{ACFBF9C2-C1C7-45F0-978C-6BB4FA3B80EB}"/>
                  </a:ext>
                </a:extLst>
              </p:cNvPr>
              <p:cNvSpPr/>
              <p:nvPr/>
            </p:nvSpPr>
            <p:spPr bwMode="auto">
              <a:xfrm>
                <a:off x="8880620" y="4059558"/>
                <a:ext cx="221007" cy="197387"/>
              </a:xfrm>
              <a:custGeom>
                <a:avLst/>
                <a:gdLst>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278199 w 829011"/>
                  <a:gd name="connsiteY10" fmla="*/ 285351 h 740411"/>
                  <a:gd name="connsiteX11" fmla="*/ 0 w 829011"/>
                  <a:gd name="connsiteY11" fmla="*/ 285351 h 740411"/>
                  <a:gd name="connsiteX12" fmla="*/ 0 w 829011"/>
                  <a:gd name="connsiteY12" fmla="*/ 0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0 w 829011"/>
                  <a:gd name="connsiteY10" fmla="*/ 285351 h 740411"/>
                  <a:gd name="connsiteX11" fmla="*/ 0 w 829011"/>
                  <a:gd name="connsiteY11" fmla="*/ 0 h 740411"/>
                  <a:gd name="connsiteX0" fmla="*/ 0 w 829011"/>
                  <a:gd name="connsiteY0" fmla="*/ 285351 h 740411"/>
                  <a:gd name="connsiteX1" fmla="*/ 0 w 829011"/>
                  <a:gd name="connsiteY1" fmla="*/ 0 h 740411"/>
                  <a:gd name="connsiteX2" fmla="*/ 347056 w 829011"/>
                  <a:gd name="connsiteY2" fmla="*/ 0 h 740411"/>
                  <a:gd name="connsiteX3" fmla="*/ 533055 w 829011"/>
                  <a:gd name="connsiteY3" fmla="*/ 185999 h 740411"/>
                  <a:gd name="connsiteX4" fmla="*/ 533055 w 829011"/>
                  <a:gd name="connsiteY4" fmla="*/ 207763 h 740411"/>
                  <a:gd name="connsiteX5" fmla="*/ 829011 w 829011"/>
                  <a:gd name="connsiteY5" fmla="*/ 207763 h 740411"/>
                  <a:gd name="connsiteX6" fmla="*/ 829011 w 829011"/>
                  <a:gd name="connsiteY6" fmla="*/ 555161 h 740411"/>
                  <a:gd name="connsiteX7" fmla="*/ 532904 w 829011"/>
                  <a:gd name="connsiteY7" fmla="*/ 555161 h 740411"/>
                  <a:gd name="connsiteX8" fmla="*/ 518438 w 829011"/>
                  <a:gd name="connsiteY8" fmla="*/ 626811 h 740411"/>
                  <a:gd name="connsiteX9" fmla="*/ 347056 w 829011"/>
                  <a:gd name="connsiteY9" fmla="*/ 740411 h 740411"/>
                  <a:gd name="connsiteX10" fmla="*/ 278199 w 829011"/>
                  <a:gd name="connsiteY10" fmla="*/ 740411 h 740411"/>
                  <a:gd name="connsiteX11" fmla="*/ 421149 w 829011"/>
                  <a:gd name="connsiteY11"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421149 w 829011"/>
                  <a:gd name="connsiteY10"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9011" h="740411">
                    <a:moveTo>
                      <a:pt x="0" y="0"/>
                    </a:moveTo>
                    <a:lnTo>
                      <a:pt x="347056" y="0"/>
                    </a:lnTo>
                    <a:cubicBezTo>
                      <a:pt x="449780" y="0"/>
                      <a:pt x="533055" y="83275"/>
                      <a:pt x="533055" y="185999"/>
                    </a:cubicBezTo>
                    <a:lnTo>
                      <a:pt x="533055" y="207763"/>
                    </a:lnTo>
                    <a:lnTo>
                      <a:pt x="829011" y="207763"/>
                    </a:lnTo>
                    <a:lnTo>
                      <a:pt x="829011" y="555161"/>
                    </a:lnTo>
                    <a:lnTo>
                      <a:pt x="532904" y="555161"/>
                    </a:lnTo>
                    <a:lnTo>
                      <a:pt x="518438" y="626811"/>
                    </a:lnTo>
                    <a:cubicBezTo>
                      <a:pt x="490202" y="693569"/>
                      <a:pt x="424099" y="740411"/>
                      <a:pt x="347056" y="740411"/>
                    </a:cubicBezTo>
                    <a:lnTo>
                      <a:pt x="278199" y="740411"/>
                    </a:lnTo>
                  </a:path>
                </a:pathLst>
              </a:custGeom>
              <a:solidFill>
                <a:schemeClr val="bg2"/>
              </a:solidFill>
              <a:ln w="12700" cap="rnd">
                <a:solidFill>
                  <a:schemeClr val="tx1"/>
                </a:solidFill>
                <a:miter lim="800000"/>
                <a:headEnd/>
                <a:tailEnd/>
              </a:ln>
              <a:effectLst/>
              <a:ex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a:solidFill>
                    <a:prstClr val="black"/>
                  </a:solidFill>
                  <a:latin typeface="Arial" charset="0"/>
                  <a:ea typeface="Arial" charset="0"/>
                  <a:cs typeface="Arial" charset="0"/>
                </a:endParaRPr>
              </a:p>
            </p:txBody>
          </p:sp>
          <p:sp>
            <p:nvSpPr>
              <p:cNvPr id="46" name="Freeform: Shape 45">
                <a:extLst>
                  <a:ext uri="{FF2B5EF4-FFF2-40B4-BE49-F238E27FC236}">
                    <a16:creationId xmlns:a16="http://schemas.microsoft.com/office/drawing/2014/main" id="{F55805BA-7CA7-455B-B829-EA16C8DBA470}"/>
                  </a:ext>
                </a:extLst>
              </p:cNvPr>
              <p:cNvSpPr/>
              <p:nvPr/>
            </p:nvSpPr>
            <p:spPr bwMode="auto">
              <a:xfrm>
                <a:off x="8759959" y="4059558"/>
                <a:ext cx="221007" cy="197387"/>
              </a:xfrm>
              <a:custGeom>
                <a:avLst/>
                <a:gdLst>
                  <a:gd name="connsiteX0" fmla="*/ 481954 w 829011"/>
                  <a:gd name="connsiteY0" fmla="*/ 0 h 740411"/>
                  <a:gd name="connsiteX1" fmla="*/ 550812 w 829011"/>
                  <a:gd name="connsiteY1" fmla="*/ 0 h 740411"/>
                  <a:gd name="connsiteX2" fmla="*/ 550811 w 829011"/>
                  <a:gd name="connsiteY2" fmla="*/ 381904 h 740411"/>
                  <a:gd name="connsiteX3" fmla="*/ 829011 w 829011"/>
                  <a:gd name="connsiteY3" fmla="*/ 381904 h 740411"/>
                  <a:gd name="connsiteX4" fmla="*/ 829011 w 829011"/>
                  <a:gd name="connsiteY4" fmla="*/ 740411 h 740411"/>
                  <a:gd name="connsiteX5" fmla="*/ 481954 w 829011"/>
                  <a:gd name="connsiteY5" fmla="*/ 740411 h 740411"/>
                  <a:gd name="connsiteX6" fmla="*/ 310572 w 829011"/>
                  <a:gd name="connsiteY6" fmla="*/ 626811 h 740411"/>
                  <a:gd name="connsiteX7" fmla="*/ 296106 w 829011"/>
                  <a:gd name="connsiteY7" fmla="*/ 555161 h 740411"/>
                  <a:gd name="connsiteX8" fmla="*/ 0 w 829011"/>
                  <a:gd name="connsiteY8" fmla="*/ 555161 h 740411"/>
                  <a:gd name="connsiteX9" fmla="*/ 0 w 829011"/>
                  <a:gd name="connsiteY9" fmla="*/ 207763 h 740411"/>
                  <a:gd name="connsiteX10" fmla="*/ 295955 w 829011"/>
                  <a:gd name="connsiteY10" fmla="*/ 207763 h 740411"/>
                  <a:gd name="connsiteX11" fmla="*/ 295955 w 829011"/>
                  <a:gd name="connsiteY11" fmla="*/ 185999 h 740411"/>
                  <a:gd name="connsiteX12" fmla="*/ 481954 w 829011"/>
                  <a:gd name="connsiteY12" fmla="*/ 0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9011" h="740411">
                    <a:moveTo>
                      <a:pt x="481954" y="0"/>
                    </a:moveTo>
                    <a:lnTo>
                      <a:pt x="550812" y="0"/>
                    </a:lnTo>
                    <a:lnTo>
                      <a:pt x="550811" y="381904"/>
                    </a:lnTo>
                    <a:lnTo>
                      <a:pt x="829011" y="381904"/>
                    </a:lnTo>
                    <a:lnTo>
                      <a:pt x="829011" y="740411"/>
                    </a:lnTo>
                    <a:lnTo>
                      <a:pt x="481954" y="740411"/>
                    </a:lnTo>
                    <a:cubicBezTo>
                      <a:pt x="404911" y="740411"/>
                      <a:pt x="338808" y="693569"/>
                      <a:pt x="310572" y="626811"/>
                    </a:cubicBezTo>
                    <a:lnTo>
                      <a:pt x="296106" y="555161"/>
                    </a:lnTo>
                    <a:lnTo>
                      <a:pt x="0" y="555161"/>
                    </a:lnTo>
                    <a:lnTo>
                      <a:pt x="0" y="207763"/>
                    </a:lnTo>
                    <a:lnTo>
                      <a:pt x="295955" y="207763"/>
                    </a:lnTo>
                    <a:lnTo>
                      <a:pt x="295955" y="185999"/>
                    </a:lnTo>
                    <a:cubicBezTo>
                      <a:pt x="295955" y="83275"/>
                      <a:pt x="379230" y="0"/>
                      <a:pt x="481954" y="0"/>
                    </a:cubicBezTo>
                    <a:close/>
                  </a:path>
                </a:pathLst>
              </a:custGeom>
              <a:solidFill>
                <a:schemeClr val="bg2"/>
              </a:solidFill>
              <a:ln w="12700" cap="rnd">
                <a:solidFill>
                  <a:schemeClr val="tx1"/>
                </a:solidFill>
                <a:miter lim="800000"/>
                <a:headEnd/>
                <a:tailEnd/>
              </a:ln>
              <a:effectLst/>
              <a:ex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a:solidFill>
                    <a:prstClr val="black"/>
                  </a:solidFill>
                  <a:latin typeface="Arial" charset="0"/>
                  <a:ea typeface="Arial" charset="0"/>
                  <a:cs typeface="Arial" charset="0"/>
                </a:endParaRPr>
              </a:p>
            </p:txBody>
          </p:sp>
        </p:grpSp>
      </p:grpSp>
      <p:sp>
        <p:nvSpPr>
          <p:cNvPr id="48" name="Cylinder 47">
            <a:extLst>
              <a:ext uri="{FF2B5EF4-FFF2-40B4-BE49-F238E27FC236}">
                <a16:creationId xmlns:a16="http://schemas.microsoft.com/office/drawing/2014/main" id="{59AB3CE7-D9F1-4438-BDAA-5A0910F2DF4B}"/>
              </a:ext>
            </a:extLst>
          </p:cNvPr>
          <p:cNvSpPr/>
          <p:nvPr/>
        </p:nvSpPr>
        <p:spPr bwMode="auto">
          <a:xfrm>
            <a:off x="11287802" y="4942904"/>
            <a:ext cx="389445" cy="511638"/>
          </a:xfrm>
          <a:prstGeom prst="can">
            <a:avLst>
              <a:gd name="adj" fmla="val 39530"/>
            </a:avLst>
          </a:prstGeom>
          <a:noFill/>
          <a:ln w="12700" cap="flat" cmpd="sng" algn="ctr">
            <a:solidFill>
              <a:schemeClr val="tx1"/>
            </a:solidFill>
            <a:prstDash val="solid"/>
            <a:headEnd type="none" w="med" len="med"/>
            <a:tailEnd type="none" w="med" len="med"/>
          </a:ln>
          <a:effectLst/>
        </p:spPr>
        <p:txBody>
          <a:bodyPr rot="0" spcFirstLastPara="0" vert="horz" wrap="square" lIns="0" tIns="149217" rIns="0" bIns="1492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r>
              <a:rPr lang="en-US" sz="1050">
                <a:solidFill>
                  <a:schemeClr val="tx1"/>
                </a:solidFill>
                <a:latin typeface="Segoe UI" panose="020B0502040204020203" pitchFamily="34" charset="0"/>
                <a:ea typeface="Segoe UI" panose="020B0502040204020203" pitchFamily="34" charset="0"/>
                <a:cs typeface="Segoe UI" panose="020B0502040204020203" pitchFamily="34" charset="0"/>
              </a:rPr>
              <a:t>SQL</a:t>
            </a:r>
          </a:p>
        </p:txBody>
      </p:sp>
      <p:sp>
        <p:nvSpPr>
          <p:cNvPr id="54" name="Rectangle 53">
            <a:extLst>
              <a:ext uri="{FF2B5EF4-FFF2-40B4-BE49-F238E27FC236}">
                <a16:creationId xmlns:a16="http://schemas.microsoft.com/office/drawing/2014/main" id="{CC1C37D2-48EE-4289-8E8A-6CB8CC2C1400}"/>
              </a:ext>
            </a:extLst>
          </p:cNvPr>
          <p:cNvSpPr/>
          <p:nvPr/>
        </p:nvSpPr>
        <p:spPr>
          <a:xfrm>
            <a:off x="5528930" y="2436184"/>
            <a:ext cx="1434188"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Data sources</a:t>
            </a:r>
          </a:p>
        </p:txBody>
      </p:sp>
      <p:grpSp>
        <p:nvGrpSpPr>
          <p:cNvPr id="10" name="Group 9">
            <a:extLst>
              <a:ext uri="{FF2B5EF4-FFF2-40B4-BE49-F238E27FC236}">
                <a16:creationId xmlns:a16="http://schemas.microsoft.com/office/drawing/2014/main" id="{80D0210C-A16D-4E4A-9BD8-9C4D74CF0421}"/>
              </a:ext>
            </a:extLst>
          </p:cNvPr>
          <p:cNvGrpSpPr/>
          <p:nvPr/>
        </p:nvGrpSpPr>
        <p:grpSpPr>
          <a:xfrm>
            <a:off x="5954500" y="1809862"/>
            <a:ext cx="693939" cy="562932"/>
            <a:chOff x="5796058" y="1784206"/>
            <a:chExt cx="680394" cy="551944"/>
          </a:xfrm>
        </p:grpSpPr>
        <p:sp>
          <p:nvSpPr>
            <p:cNvPr id="56" name="Cylinder 55">
              <a:extLst>
                <a:ext uri="{FF2B5EF4-FFF2-40B4-BE49-F238E27FC236}">
                  <a16:creationId xmlns:a16="http://schemas.microsoft.com/office/drawing/2014/main" id="{237C8A5E-EE95-4362-9619-3D186DD29420}"/>
                </a:ext>
              </a:extLst>
            </p:cNvPr>
            <p:cNvSpPr/>
            <p:nvPr/>
          </p:nvSpPr>
          <p:spPr bwMode="auto">
            <a:xfrm>
              <a:off x="5796058" y="1888876"/>
              <a:ext cx="340452" cy="447274"/>
            </a:xfrm>
            <a:prstGeom prst="can">
              <a:avLst>
                <a:gd name="adj" fmla="val 39530"/>
              </a:avLst>
            </a:prstGeom>
            <a:noFill/>
            <a:ln w="12700" cap="flat" cmpd="sng" algn="ctr">
              <a:solidFill>
                <a:schemeClr val="tx1"/>
              </a:solidFill>
              <a:prstDash val="solid"/>
              <a:headEnd type="none" w="med" len="med"/>
              <a:tailEnd type="none" w="med" len="med"/>
            </a:ln>
            <a:effectLst/>
          </p:spPr>
          <p:txBody>
            <a:bodyPr rot="0" spcFirstLastPara="0" vert="horz" wrap="square" lIns="0" tIns="149217" rIns="0" bIns="1492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7C265D07-CB58-4D94-A3FE-21571066B11F}"/>
                </a:ext>
              </a:extLst>
            </p:cNvPr>
            <p:cNvGrpSpPr/>
            <p:nvPr/>
          </p:nvGrpSpPr>
          <p:grpSpPr>
            <a:xfrm>
              <a:off x="6136001" y="1784206"/>
              <a:ext cx="340451" cy="432515"/>
              <a:chOff x="5983067" y="1784206"/>
              <a:chExt cx="340451" cy="432515"/>
            </a:xfrm>
          </p:grpSpPr>
          <p:sp>
            <p:nvSpPr>
              <p:cNvPr id="58" name="Rectangle 3">
                <a:extLst>
                  <a:ext uri="{FF2B5EF4-FFF2-40B4-BE49-F238E27FC236}">
                    <a16:creationId xmlns:a16="http://schemas.microsoft.com/office/drawing/2014/main" id="{0130E8B4-0C37-4D1C-8742-2A49AFE30AA6}"/>
                  </a:ext>
                </a:extLst>
              </p:cNvPr>
              <p:cNvSpPr/>
              <p:nvPr/>
            </p:nvSpPr>
            <p:spPr bwMode="auto">
              <a:xfrm>
                <a:off x="5983067" y="1784206"/>
                <a:ext cx="267509" cy="432515"/>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cap="flat" cmpd="sng" algn="ctr">
                <a:solidFill>
                  <a:schemeClr val="tx1"/>
                </a:solidFill>
                <a:prstDash val="solid"/>
                <a:miter lim="800000"/>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Freeform 149">
                <a:extLst>
                  <a:ext uri="{FF2B5EF4-FFF2-40B4-BE49-F238E27FC236}">
                    <a16:creationId xmlns:a16="http://schemas.microsoft.com/office/drawing/2014/main" id="{869E8A57-C06A-46B4-93D2-E06CE7192321}"/>
                  </a:ext>
                </a:extLst>
              </p:cNvPr>
              <p:cNvSpPr/>
              <p:nvPr/>
            </p:nvSpPr>
            <p:spPr bwMode="auto">
              <a:xfrm>
                <a:off x="5988977" y="1784206"/>
                <a:ext cx="334541" cy="372775"/>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cap="flat" cmpd="sng" algn="ctr">
                <a:solidFill>
                  <a:schemeClr val="tx1"/>
                </a:solidFill>
                <a:prstDash val="solid"/>
                <a:miter lim="800000"/>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FFFFFF"/>
                  </a:solidFill>
                  <a:latin typeface="Segoe UI Semilight"/>
                </a:endParaRPr>
              </a:p>
            </p:txBody>
          </p:sp>
        </p:grpSp>
      </p:grpSp>
      <p:cxnSp>
        <p:nvCxnSpPr>
          <p:cNvPr id="63" name="Straight Arrow Connector 62">
            <a:extLst>
              <a:ext uri="{FF2B5EF4-FFF2-40B4-BE49-F238E27FC236}">
                <a16:creationId xmlns:a16="http://schemas.microsoft.com/office/drawing/2014/main" id="{A45719AC-77DD-462B-84BD-9ABDF5BD601D}"/>
              </a:ext>
            </a:extLst>
          </p:cNvPr>
          <p:cNvCxnSpPr>
            <a:cxnSpLocks/>
          </p:cNvCxnSpPr>
          <p:nvPr/>
        </p:nvCxnSpPr>
        <p:spPr>
          <a:xfrm flipV="1">
            <a:off x="9642405" y="5310919"/>
            <a:ext cx="1398905" cy="2365"/>
          </a:xfrm>
          <a:prstGeom prst="straightConnector1">
            <a:avLst/>
          </a:prstGeom>
          <a:noFill/>
          <a:ln w="12700" cap="flat" cmpd="sng" algn="ctr">
            <a:solidFill>
              <a:schemeClr val="tx1"/>
            </a:solidFill>
            <a:prstDash val="solid"/>
            <a:headEnd type="none"/>
            <a:tailEnd type="triangle" w="med" len="sm"/>
          </a:ln>
          <a:effectLst/>
        </p:spPr>
      </p:cxnSp>
      <p:sp>
        <p:nvSpPr>
          <p:cNvPr id="64" name="Rectangle 63">
            <a:extLst>
              <a:ext uri="{FF2B5EF4-FFF2-40B4-BE49-F238E27FC236}">
                <a16:creationId xmlns:a16="http://schemas.microsoft.com/office/drawing/2014/main" id="{2566EB68-1A4B-45F9-ACF1-7B33F746B79C}"/>
              </a:ext>
            </a:extLst>
          </p:cNvPr>
          <p:cNvSpPr/>
          <p:nvPr/>
        </p:nvSpPr>
        <p:spPr>
          <a:xfrm>
            <a:off x="8599522" y="5172028"/>
            <a:ext cx="917792"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SSIS ETL</a:t>
            </a:r>
          </a:p>
        </p:txBody>
      </p:sp>
      <p:cxnSp>
        <p:nvCxnSpPr>
          <p:cNvPr id="65" name="Straight Arrow Connector 64">
            <a:extLst>
              <a:ext uri="{FF2B5EF4-FFF2-40B4-BE49-F238E27FC236}">
                <a16:creationId xmlns:a16="http://schemas.microsoft.com/office/drawing/2014/main" id="{FB3F6396-3B5F-4429-A705-604927E7C540}"/>
              </a:ext>
            </a:extLst>
          </p:cNvPr>
          <p:cNvCxnSpPr>
            <a:cxnSpLocks/>
            <a:endCxn id="34" idx="2"/>
          </p:cNvCxnSpPr>
          <p:nvPr/>
        </p:nvCxnSpPr>
        <p:spPr>
          <a:xfrm flipV="1">
            <a:off x="9058418" y="2996289"/>
            <a:ext cx="0" cy="2093864"/>
          </a:xfrm>
          <a:prstGeom prst="straightConnector1">
            <a:avLst/>
          </a:prstGeom>
          <a:noFill/>
          <a:ln w="12700" cap="flat" cmpd="sng" algn="ctr">
            <a:solidFill>
              <a:schemeClr val="tx1"/>
            </a:solidFill>
            <a:prstDash val="dash"/>
            <a:headEnd type="none"/>
            <a:tailEnd type="triangle" w="med" len="sm"/>
          </a:ln>
          <a:effectLst/>
        </p:spPr>
      </p:cxnSp>
      <p:sp>
        <p:nvSpPr>
          <p:cNvPr id="66" name="Rectangle 65">
            <a:extLst>
              <a:ext uri="{FF2B5EF4-FFF2-40B4-BE49-F238E27FC236}">
                <a16:creationId xmlns:a16="http://schemas.microsoft.com/office/drawing/2014/main" id="{0FDFEA4D-2CA2-45CE-8FB3-EB03BAB4712D}"/>
              </a:ext>
            </a:extLst>
          </p:cNvPr>
          <p:cNvSpPr/>
          <p:nvPr/>
        </p:nvSpPr>
        <p:spPr>
          <a:xfrm>
            <a:off x="8041438" y="1439438"/>
            <a:ext cx="2033961" cy="286306"/>
          </a:xfrm>
          <a:prstGeom prst="rect">
            <a:avLst/>
          </a:prstGeom>
          <a:noFill/>
          <a:ln w="12700" cap="flat" cmpd="sng" algn="ctr">
            <a:noFill/>
            <a:prstDash val="solid"/>
            <a:miter lim="800000"/>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SSIS Integration Runtime</a:t>
            </a:r>
          </a:p>
        </p:txBody>
      </p:sp>
      <p:cxnSp>
        <p:nvCxnSpPr>
          <p:cNvPr id="67" name="Straight Arrow Connector 66">
            <a:extLst>
              <a:ext uri="{FF2B5EF4-FFF2-40B4-BE49-F238E27FC236}">
                <a16:creationId xmlns:a16="http://schemas.microsoft.com/office/drawing/2014/main" id="{123B93BB-0FCE-4758-9732-62E5666F5394}"/>
              </a:ext>
            </a:extLst>
          </p:cNvPr>
          <p:cNvCxnSpPr>
            <a:cxnSpLocks/>
            <a:endCxn id="34" idx="1"/>
          </p:cNvCxnSpPr>
          <p:nvPr/>
        </p:nvCxnSpPr>
        <p:spPr>
          <a:xfrm>
            <a:off x="6858000" y="2180262"/>
            <a:ext cx="916979" cy="0"/>
          </a:xfrm>
          <a:prstGeom prst="straightConnector1">
            <a:avLst/>
          </a:prstGeom>
          <a:noFill/>
          <a:ln w="12700" cap="flat" cmpd="sng" algn="ctr">
            <a:solidFill>
              <a:schemeClr val="tx1"/>
            </a:solidFill>
            <a:prstDash val="solid"/>
            <a:headEnd type="none"/>
            <a:tailEnd type="triangle" w="med" len="sm"/>
          </a:ln>
          <a:effectLst/>
        </p:spPr>
      </p:cxnSp>
      <p:cxnSp>
        <p:nvCxnSpPr>
          <p:cNvPr id="68" name="Straight Arrow Connector 67">
            <a:extLst>
              <a:ext uri="{FF2B5EF4-FFF2-40B4-BE49-F238E27FC236}">
                <a16:creationId xmlns:a16="http://schemas.microsoft.com/office/drawing/2014/main" id="{5DF2F5F1-ED4D-47B5-AEEB-0190D06B4CA1}"/>
              </a:ext>
            </a:extLst>
          </p:cNvPr>
          <p:cNvCxnSpPr>
            <a:cxnSpLocks/>
            <a:stCxn id="34" idx="3"/>
          </p:cNvCxnSpPr>
          <p:nvPr/>
        </p:nvCxnSpPr>
        <p:spPr>
          <a:xfrm flipV="1">
            <a:off x="10341857" y="2180261"/>
            <a:ext cx="714070" cy="1"/>
          </a:xfrm>
          <a:prstGeom prst="straightConnector1">
            <a:avLst/>
          </a:prstGeom>
          <a:noFill/>
          <a:ln w="12700" cap="flat" cmpd="sng" algn="ctr">
            <a:solidFill>
              <a:schemeClr val="tx1"/>
            </a:solidFill>
            <a:prstDash val="solid"/>
            <a:headEnd type="none"/>
            <a:tailEnd type="triangle" w="med" len="sm"/>
          </a:ln>
          <a:effectLst/>
        </p:spPr>
      </p:cxnSp>
      <p:sp>
        <p:nvSpPr>
          <p:cNvPr id="69" name="Rectangle 68">
            <a:extLst>
              <a:ext uri="{FF2B5EF4-FFF2-40B4-BE49-F238E27FC236}">
                <a16:creationId xmlns:a16="http://schemas.microsoft.com/office/drawing/2014/main" id="{7F1DAB13-345B-4161-A6F0-EC884281EA0E}"/>
              </a:ext>
            </a:extLst>
          </p:cNvPr>
          <p:cNvSpPr/>
          <p:nvPr/>
        </p:nvSpPr>
        <p:spPr>
          <a:xfrm>
            <a:off x="7147002" y="3941270"/>
            <a:ext cx="755297"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VNET</a:t>
            </a:r>
          </a:p>
        </p:txBody>
      </p:sp>
      <p:cxnSp>
        <p:nvCxnSpPr>
          <p:cNvPr id="70" name="Connector: Elbow 69">
            <a:extLst>
              <a:ext uri="{FF2B5EF4-FFF2-40B4-BE49-F238E27FC236}">
                <a16:creationId xmlns:a16="http://schemas.microsoft.com/office/drawing/2014/main" id="{02B05CB5-D93B-4896-9F81-B1521DB34AD6}"/>
              </a:ext>
            </a:extLst>
          </p:cNvPr>
          <p:cNvCxnSpPr>
            <a:cxnSpLocks/>
          </p:cNvCxnSpPr>
          <p:nvPr/>
        </p:nvCxnSpPr>
        <p:spPr>
          <a:xfrm flipV="1">
            <a:off x="6771502" y="4259285"/>
            <a:ext cx="821048" cy="738350"/>
          </a:xfrm>
          <a:prstGeom prst="bentConnector2">
            <a:avLst/>
          </a:prstGeom>
          <a:noFill/>
          <a:ln w="12700" cap="flat" cmpd="sng" algn="ctr">
            <a:solidFill>
              <a:schemeClr val="tx1"/>
            </a:solidFill>
            <a:prstDash val="dash"/>
            <a:headEnd type="none"/>
            <a:tailEnd type="triangle" w="med" len="sm"/>
          </a:ln>
          <a:effectLst/>
        </p:spPr>
      </p:cxnSp>
      <p:cxnSp>
        <p:nvCxnSpPr>
          <p:cNvPr id="71" name="Connector: Elbow 70">
            <a:extLst>
              <a:ext uri="{FF2B5EF4-FFF2-40B4-BE49-F238E27FC236}">
                <a16:creationId xmlns:a16="http://schemas.microsoft.com/office/drawing/2014/main" id="{C6A22E45-6267-4F3D-BD2A-C0D8549692D8}"/>
              </a:ext>
            </a:extLst>
          </p:cNvPr>
          <p:cNvCxnSpPr>
            <a:cxnSpLocks/>
          </p:cNvCxnSpPr>
          <p:nvPr/>
        </p:nvCxnSpPr>
        <p:spPr>
          <a:xfrm flipV="1">
            <a:off x="7848642" y="3001755"/>
            <a:ext cx="1036994" cy="701733"/>
          </a:xfrm>
          <a:prstGeom prst="bentConnector3">
            <a:avLst>
              <a:gd name="adj1" fmla="val 100090"/>
            </a:avLst>
          </a:prstGeom>
          <a:noFill/>
          <a:ln w="12700" cap="flat" cmpd="sng" algn="ctr">
            <a:solidFill>
              <a:schemeClr val="tx1"/>
            </a:solidFill>
            <a:prstDash val="dash"/>
            <a:headEnd type="none"/>
            <a:tailEnd type="triangle" w="med" len="sm"/>
          </a:ln>
          <a:effectLst/>
        </p:spPr>
      </p:cxnSp>
      <p:grpSp>
        <p:nvGrpSpPr>
          <p:cNvPr id="72" name="Group 71">
            <a:extLst>
              <a:ext uri="{FF2B5EF4-FFF2-40B4-BE49-F238E27FC236}">
                <a16:creationId xmlns:a16="http://schemas.microsoft.com/office/drawing/2014/main" id="{CA37D494-BBC4-4237-9427-5242FC73FFC5}"/>
              </a:ext>
            </a:extLst>
          </p:cNvPr>
          <p:cNvGrpSpPr/>
          <p:nvPr/>
        </p:nvGrpSpPr>
        <p:grpSpPr>
          <a:xfrm>
            <a:off x="7323783" y="3435267"/>
            <a:ext cx="559246" cy="474793"/>
            <a:chOff x="4066524" y="650870"/>
            <a:chExt cx="3359027" cy="2851775"/>
          </a:xfrm>
          <a:noFill/>
        </p:grpSpPr>
        <p:sp>
          <p:nvSpPr>
            <p:cNvPr id="73" name="Freeform: Shape 72">
              <a:extLst>
                <a:ext uri="{FF2B5EF4-FFF2-40B4-BE49-F238E27FC236}">
                  <a16:creationId xmlns:a16="http://schemas.microsoft.com/office/drawing/2014/main" id="{FCE504C4-6BC9-4D67-93C0-32B56851A45E}"/>
                </a:ext>
              </a:extLst>
            </p:cNvPr>
            <p:cNvSpPr>
              <a:spLocks noChangeArrowheads="1"/>
            </p:cNvSpPr>
            <p:nvPr/>
          </p:nvSpPr>
          <p:spPr bwMode="white">
            <a:xfrm>
              <a:off x="5540336" y="650870"/>
              <a:ext cx="1885215" cy="1339084"/>
            </a:xfrm>
            <a:custGeom>
              <a:avLst/>
              <a:gdLst>
                <a:gd name="connsiteX0" fmla="*/ 571952 w 1885215"/>
                <a:gd name="connsiteY0" fmla="*/ 0 h 1339084"/>
                <a:gd name="connsiteX1" fmla="*/ 1098206 w 1885215"/>
                <a:gd name="connsiteY1" fmla="*/ 333580 h 1339084"/>
                <a:gd name="connsiteX2" fmla="*/ 1349480 w 1885215"/>
                <a:gd name="connsiteY2" fmla="*/ 266864 h 1339084"/>
                <a:gd name="connsiteX3" fmla="*/ 1885215 w 1885215"/>
                <a:gd name="connsiteY3" fmla="*/ 805357 h 1339084"/>
                <a:gd name="connsiteX4" fmla="*/ 1349480 w 1885215"/>
                <a:gd name="connsiteY4" fmla="*/ 1339084 h 1339084"/>
                <a:gd name="connsiteX5" fmla="*/ 1203464 w 1885215"/>
                <a:gd name="connsiteY5" fmla="*/ 1339084 h 1339084"/>
                <a:gd name="connsiteX6" fmla="*/ 1070013 w 1885215"/>
                <a:gd name="connsiteY6" fmla="*/ 1339084 h 1339084"/>
                <a:gd name="connsiteX7" fmla="*/ 1070013 w 1885215"/>
                <a:gd name="connsiteY7" fmla="*/ 508723 h 1339084"/>
                <a:gd name="connsiteX8" fmla="*/ 0 w 1885215"/>
                <a:gd name="connsiteY8" fmla="*/ 508723 h 1339084"/>
                <a:gd name="connsiteX9" fmla="*/ 9845 w 1885215"/>
                <a:gd name="connsiteY9" fmla="*/ 441472 h 1339084"/>
                <a:gd name="connsiteX10" fmla="*/ 571952 w 1885215"/>
                <a:gd name="connsiteY10" fmla="*/ 0 h 1339084"/>
                <a:gd name="connsiteX0" fmla="*/ 1070013 w 1885215"/>
                <a:gd name="connsiteY0" fmla="*/ 508723 h 1339084"/>
                <a:gd name="connsiteX1" fmla="*/ 0 w 1885215"/>
                <a:gd name="connsiteY1" fmla="*/ 508723 h 1339084"/>
                <a:gd name="connsiteX2" fmla="*/ 9845 w 1885215"/>
                <a:gd name="connsiteY2" fmla="*/ 441472 h 1339084"/>
                <a:gd name="connsiteX3" fmla="*/ 571952 w 1885215"/>
                <a:gd name="connsiteY3" fmla="*/ 0 h 1339084"/>
                <a:gd name="connsiteX4" fmla="*/ 1098206 w 1885215"/>
                <a:gd name="connsiteY4" fmla="*/ 333580 h 1339084"/>
                <a:gd name="connsiteX5" fmla="*/ 1349480 w 1885215"/>
                <a:gd name="connsiteY5" fmla="*/ 266864 h 1339084"/>
                <a:gd name="connsiteX6" fmla="*/ 1885215 w 1885215"/>
                <a:gd name="connsiteY6" fmla="*/ 805357 h 1339084"/>
                <a:gd name="connsiteX7" fmla="*/ 1349480 w 1885215"/>
                <a:gd name="connsiteY7" fmla="*/ 1339084 h 1339084"/>
                <a:gd name="connsiteX8" fmla="*/ 1203464 w 1885215"/>
                <a:gd name="connsiteY8" fmla="*/ 1339084 h 1339084"/>
                <a:gd name="connsiteX9" fmla="*/ 1070013 w 1885215"/>
                <a:gd name="connsiteY9" fmla="*/ 1339084 h 1339084"/>
                <a:gd name="connsiteX10" fmla="*/ 1161453 w 1885215"/>
                <a:gd name="connsiteY10" fmla="*/ 600163 h 1339084"/>
                <a:gd name="connsiteX0" fmla="*/ 1070013 w 1885215"/>
                <a:gd name="connsiteY0" fmla="*/ 508723 h 1339084"/>
                <a:gd name="connsiteX1" fmla="*/ 0 w 1885215"/>
                <a:gd name="connsiteY1" fmla="*/ 508723 h 1339084"/>
                <a:gd name="connsiteX2" fmla="*/ 9845 w 1885215"/>
                <a:gd name="connsiteY2" fmla="*/ 441472 h 1339084"/>
                <a:gd name="connsiteX3" fmla="*/ 571952 w 1885215"/>
                <a:gd name="connsiteY3" fmla="*/ 0 h 1339084"/>
                <a:gd name="connsiteX4" fmla="*/ 1098206 w 1885215"/>
                <a:gd name="connsiteY4" fmla="*/ 333580 h 1339084"/>
                <a:gd name="connsiteX5" fmla="*/ 1349480 w 1885215"/>
                <a:gd name="connsiteY5" fmla="*/ 266864 h 1339084"/>
                <a:gd name="connsiteX6" fmla="*/ 1885215 w 1885215"/>
                <a:gd name="connsiteY6" fmla="*/ 805357 h 1339084"/>
                <a:gd name="connsiteX7" fmla="*/ 1349480 w 1885215"/>
                <a:gd name="connsiteY7" fmla="*/ 1339084 h 1339084"/>
                <a:gd name="connsiteX8" fmla="*/ 1203464 w 1885215"/>
                <a:gd name="connsiteY8" fmla="*/ 1339084 h 1339084"/>
                <a:gd name="connsiteX9" fmla="*/ 1070013 w 1885215"/>
                <a:gd name="connsiteY9" fmla="*/ 1339084 h 1339084"/>
                <a:gd name="connsiteX0" fmla="*/ 0 w 1885215"/>
                <a:gd name="connsiteY0" fmla="*/ 508723 h 1339084"/>
                <a:gd name="connsiteX1" fmla="*/ 9845 w 1885215"/>
                <a:gd name="connsiteY1" fmla="*/ 441472 h 1339084"/>
                <a:gd name="connsiteX2" fmla="*/ 571952 w 1885215"/>
                <a:gd name="connsiteY2" fmla="*/ 0 h 1339084"/>
                <a:gd name="connsiteX3" fmla="*/ 1098206 w 1885215"/>
                <a:gd name="connsiteY3" fmla="*/ 333580 h 1339084"/>
                <a:gd name="connsiteX4" fmla="*/ 1349480 w 1885215"/>
                <a:gd name="connsiteY4" fmla="*/ 266864 h 1339084"/>
                <a:gd name="connsiteX5" fmla="*/ 1885215 w 1885215"/>
                <a:gd name="connsiteY5" fmla="*/ 805357 h 1339084"/>
                <a:gd name="connsiteX6" fmla="*/ 1349480 w 1885215"/>
                <a:gd name="connsiteY6" fmla="*/ 1339084 h 1339084"/>
                <a:gd name="connsiteX7" fmla="*/ 1203464 w 1885215"/>
                <a:gd name="connsiteY7" fmla="*/ 1339084 h 1339084"/>
                <a:gd name="connsiteX8" fmla="*/ 1070013 w 1885215"/>
                <a:gd name="connsiteY8" fmla="*/ 1339084 h 133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215" h="1339084">
                  <a:moveTo>
                    <a:pt x="0" y="508723"/>
                  </a:moveTo>
                  <a:lnTo>
                    <a:pt x="9845" y="441472"/>
                  </a:lnTo>
                  <a:cubicBezTo>
                    <a:pt x="72590" y="189723"/>
                    <a:pt x="302307" y="0"/>
                    <a:pt x="571952" y="0"/>
                  </a:cubicBezTo>
                  <a:cubicBezTo>
                    <a:pt x="799521" y="0"/>
                    <a:pt x="1003385" y="133432"/>
                    <a:pt x="1098206" y="333580"/>
                  </a:cubicBezTo>
                  <a:cubicBezTo>
                    <a:pt x="1174062" y="290691"/>
                    <a:pt x="1259400" y="266864"/>
                    <a:pt x="1349480" y="266864"/>
                  </a:cubicBezTo>
                  <a:cubicBezTo>
                    <a:pt x="1643423" y="266864"/>
                    <a:pt x="1885215" y="509900"/>
                    <a:pt x="1885215" y="805357"/>
                  </a:cubicBezTo>
                  <a:cubicBezTo>
                    <a:pt x="1885215" y="1096047"/>
                    <a:pt x="1643423" y="1339084"/>
                    <a:pt x="1349480" y="1339084"/>
                  </a:cubicBezTo>
                  <a:lnTo>
                    <a:pt x="1203464" y="1339084"/>
                  </a:lnTo>
                  <a:lnTo>
                    <a:pt x="1070013" y="1339084"/>
                  </a:lnTo>
                </a:path>
              </a:pathLst>
            </a:custGeom>
            <a:solidFill>
              <a:schemeClr val="bg2"/>
            </a:solidFill>
            <a:ln w="12700">
              <a:solidFill>
                <a:srgbClr val="0070C0"/>
              </a:solidFill>
              <a:miter lim="800000"/>
              <a:headEnd/>
              <a:tailEnd/>
            </a:ln>
            <a:extLst/>
          </p:spPr>
          <p:txBody>
            <a:bodyPr rot="0" vert="horz" wrap="square" lIns="93260" tIns="46630" rIns="93260" bIns="46630" anchor="ctr" anchorCtr="0" upright="1">
              <a:noAutofit/>
            </a:bodyPr>
            <a:lstStyle/>
            <a:p>
              <a:endParaRPr lang="en-US" sz="1836"/>
            </a:p>
          </p:txBody>
        </p:sp>
        <p:grpSp>
          <p:nvGrpSpPr>
            <p:cNvPr id="74" name="Group 73">
              <a:extLst>
                <a:ext uri="{FF2B5EF4-FFF2-40B4-BE49-F238E27FC236}">
                  <a16:creationId xmlns:a16="http://schemas.microsoft.com/office/drawing/2014/main" id="{9B30110F-D8FB-4253-A73F-DF8EAC1C3141}"/>
                </a:ext>
              </a:extLst>
            </p:cNvPr>
            <p:cNvGrpSpPr>
              <a:grpSpLocks/>
            </p:cNvGrpSpPr>
            <p:nvPr/>
          </p:nvGrpSpPr>
          <p:grpSpPr bwMode="auto">
            <a:xfrm>
              <a:off x="4066524" y="1495091"/>
              <a:ext cx="2401955" cy="2007554"/>
              <a:chOff x="0" y="4505"/>
              <a:chExt cx="53310" cy="42150"/>
            </a:xfrm>
            <a:grpFill/>
          </p:grpSpPr>
          <p:cxnSp>
            <p:nvCxnSpPr>
              <p:cNvPr id="75" name="Straight Connector 74">
                <a:extLst>
                  <a:ext uri="{FF2B5EF4-FFF2-40B4-BE49-F238E27FC236}">
                    <a16:creationId xmlns:a16="http://schemas.microsoft.com/office/drawing/2014/main" id="{F3CA752C-6E34-4D19-8D1A-82F624F4BCDC}"/>
                  </a:ext>
                </a:extLst>
              </p:cNvPr>
              <p:cNvCxnSpPr>
                <a:cxnSpLocks/>
              </p:cNvCxnSpPr>
              <p:nvPr/>
            </p:nvCxnSpPr>
            <p:spPr bwMode="auto">
              <a:xfrm>
                <a:off x="0" y="46655"/>
                <a:ext cx="53310" cy="0"/>
              </a:xfrm>
              <a:prstGeom prst="line">
                <a:avLst/>
              </a:prstGeom>
              <a:grpFill/>
              <a:ln w="12700">
                <a:solidFill>
                  <a:schemeClr val="tx1"/>
                </a:solidFill>
                <a:miter lim="800000"/>
                <a:headEnd/>
                <a:tailEnd/>
              </a:ln>
              <a:extLst/>
            </p:spPr>
          </p:cxnSp>
          <p:sp>
            <p:nvSpPr>
              <p:cNvPr id="76" name="Rectangle 75">
                <a:extLst>
                  <a:ext uri="{FF2B5EF4-FFF2-40B4-BE49-F238E27FC236}">
                    <a16:creationId xmlns:a16="http://schemas.microsoft.com/office/drawing/2014/main" id="{CC9CCFFD-142B-4D45-8E68-6996F26ED034}"/>
                  </a:ext>
                </a:extLst>
              </p:cNvPr>
              <p:cNvSpPr>
                <a:spLocks noChangeArrowheads="1"/>
              </p:cNvSpPr>
              <p:nvPr/>
            </p:nvSpPr>
            <p:spPr bwMode="auto">
              <a:xfrm>
                <a:off x="3194" y="16653"/>
                <a:ext cx="27930" cy="30002"/>
              </a:xfrm>
              <a:prstGeom prst="rect">
                <a:avLst/>
              </a:prstGeom>
              <a:grpFill/>
              <a:ln w="12700">
                <a:solidFill>
                  <a:schemeClr val="tx1"/>
                </a:solidFill>
                <a:miter lim="800000"/>
                <a:headEnd/>
                <a:tailEnd/>
              </a:ln>
              <a:extLst/>
            </p:spPr>
            <p:txBody>
              <a:bodyPr rot="0" vert="horz" wrap="square" lIns="186521" tIns="149217" rIns="186521" bIns="149217" anchor="t" anchorCtr="0" upright="1">
                <a:noAutofit/>
              </a:bodyPr>
              <a:lstStyle/>
              <a:p>
                <a:endParaRPr lang="en-US" sz="1836"/>
              </a:p>
            </p:txBody>
          </p:sp>
          <p:sp>
            <p:nvSpPr>
              <p:cNvPr id="77" name="Rectangle 76">
                <a:extLst>
                  <a:ext uri="{FF2B5EF4-FFF2-40B4-BE49-F238E27FC236}">
                    <a16:creationId xmlns:a16="http://schemas.microsoft.com/office/drawing/2014/main" id="{EFC9C26C-EB8C-4CC1-B4F9-DDD13A26CEA2}"/>
                  </a:ext>
                </a:extLst>
              </p:cNvPr>
              <p:cNvSpPr>
                <a:spLocks noChangeArrowheads="1"/>
              </p:cNvSpPr>
              <p:nvPr/>
            </p:nvSpPr>
            <p:spPr bwMode="auto">
              <a:xfrm>
                <a:off x="12587" y="36700"/>
                <a:ext cx="9144" cy="9955"/>
              </a:xfrm>
              <a:prstGeom prst="rect">
                <a:avLst/>
              </a:prstGeom>
              <a:grpFill/>
              <a:ln w="12700">
                <a:solidFill>
                  <a:schemeClr val="tx1"/>
                </a:solidFill>
                <a:miter lim="800000"/>
                <a:headEnd/>
                <a:tailEnd/>
              </a:ln>
              <a:extLst/>
            </p:spPr>
            <p:txBody>
              <a:bodyPr rot="0" vert="horz" wrap="square" lIns="186521" tIns="149217" rIns="186521" bIns="149217" anchor="t" anchorCtr="0" upright="1">
                <a:noAutofit/>
              </a:bodyPr>
              <a:lstStyle/>
              <a:p>
                <a:endParaRPr lang="en-US" sz="1836"/>
              </a:p>
            </p:txBody>
          </p:sp>
          <p:sp>
            <p:nvSpPr>
              <p:cNvPr id="78" name="Freeform: Shape 77">
                <a:extLst>
                  <a:ext uri="{FF2B5EF4-FFF2-40B4-BE49-F238E27FC236}">
                    <a16:creationId xmlns:a16="http://schemas.microsoft.com/office/drawing/2014/main" id="{8FB4411D-92BB-4F16-A057-585FC4342524}"/>
                  </a:ext>
                </a:extLst>
              </p:cNvPr>
              <p:cNvSpPr>
                <a:spLocks/>
              </p:cNvSpPr>
              <p:nvPr/>
            </p:nvSpPr>
            <p:spPr bwMode="auto">
              <a:xfrm>
                <a:off x="23339" y="4505"/>
                <a:ext cx="26667" cy="42149"/>
              </a:xfrm>
              <a:custGeom>
                <a:avLst/>
                <a:gdLst>
                  <a:gd name="T0" fmla="*/ 0 w 2662937"/>
                  <a:gd name="T1" fmla="*/ 896983 h 4214948"/>
                  <a:gd name="T2" fmla="*/ 0 w 2662937"/>
                  <a:gd name="T3" fmla="*/ 0 h 4214948"/>
                  <a:gd name="T4" fmla="*/ 2666747 w 2662937"/>
                  <a:gd name="T5" fmla="*/ 0 h 4214948"/>
                  <a:gd name="T6" fmla="*/ 2666747 w 2662937"/>
                  <a:gd name="T7" fmla="*/ 4214948 h 4214948"/>
                  <a:gd name="T8" fmla="*/ 0 w 2662937"/>
                  <a:gd name="T9" fmla="*/ 4214948 h 42149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a:tailEnd/>
              </a:ln>
              <a:extLst/>
            </p:spPr>
            <p:txBody>
              <a:bodyPr rot="0" vert="horz" wrap="square" lIns="93260" tIns="46630" rIns="93260" bIns="46630" anchor="t" anchorCtr="0" upright="1">
                <a:noAutofit/>
              </a:bodyPr>
              <a:lstStyle/>
              <a:p>
                <a:endParaRPr lang="en-US" sz="1836"/>
              </a:p>
            </p:txBody>
          </p:sp>
          <p:sp>
            <p:nvSpPr>
              <p:cNvPr id="79" name="Freeform: Shape 78">
                <a:extLst>
                  <a:ext uri="{FF2B5EF4-FFF2-40B4-BE49-F238E27FC236}">
                    <a16:creationId xmlns:a16="http://schemas.microsoft.com/office/drawing/2014/main" id="{290E1E8F-5BDA-4BF2-A2ED-BE15BF29DD92}"/>
                  </a:ext>
                </a:extLst>
              </p:cNvPr>
              <p:cNvSpPr>
                <a:spLocks/>
              </p:cNvSpPr>
              <p:nvPr/>
            </p:nvSpPr>
            <p:spPr bwMode="auto">
              <a:xfrm>
                <a:off x="34606" y="36700"/>
                <a:ext cx="6477" cy="9955"/>
              </a:xfrm>
              <a:custGeom>
                <a:avLst/>
                <a:gdLst>
                  <a:gd name="T0" fmla="*/ 0 w 647700"/>
                  <a:gd name="T1" fmla="*/ 0 h 1831521"/>
                  <a:gd name="T2" fmla="*/ 647700 w 647700"/>
                  <a:gd name="T3" fmla="*/ 0 h 1831521"/>
                  <a:gd name="T4" fmla="*/ 647700 w 647700"/>
                  <a:gd name="T5" fmla="*/ 995456 h 1831521"/>
                  <a:gd name="T6" fmla="*/ 0 60000 65536"/>
                  <a:gd name="T7" fmla="*/ 0 60000 65536"/>
                  <a:gd name="T8" fmla="*/ 0 60000 65536"/>
                </a:gdLst>
                <a:ahLst/>
                <a:cxnLst>
                  <a:cxn ang="T6">
                    <a:pos x="T0" y="T1"/>
                  </a:cxn>
                  <a:cxn ang="T7">
                    <a:pos x="T2" y="T3"/>
                  </a:cxn>
                  <a:cxn ang="T8">
                    <a:pos x="T4" y="T5"/>
                  </a:cxn>
                </a:cxnLst>
                <a:rect l="0" t="0" r="r" b="b"/>
                <a:pathLst>
                  <a:path w="647700" h="1831521">
                    <a:moveTo>
                      <a:pt x="0" y="0"/>
                    </a:moveTo>
                    <a:lnTo>
                      <a:pt x="647700" y="0"/>
                    </a:lnTo>
                    <a:lnTo>
                      <a:pt x="647700" y="1831521"/>
                    </a:lnTo>
                  </a:path>
                </a:pathLst>
              </a:custGeom>
              <a:grpFill/>
              <a:ln w="12700">
                <a:solidFill>
                  <a:schemeClr val="tx1"/>
                </a:solidFill>
                <a:miter lim="800000"/>
                <a:headEnd/>
                <a:tailEnd/>
              </a:ln>
              <a:extLst/>
            </p:spPr>
            <p:txBody>
              <a:bodyPr rot="0" vert="horz" wrap="square" lIns="93260" tIns="46630" rIns="93260" bIns="46630" anchor="t" anchorCtr="0" upright="1">
                <a:noAutofit/>
              </a:bodyPr>
              <a:lstStyle/>
              <a:p>
                <a:endParaRPr lang="en-US" sz="1836"/>
              </a:p>
            </p:txBody>
          </p:sp>
        </p:grpSp>
      </p:grpSp>
      <p:cxnSp>
        <p:nvCxnSpPr>
          <p:cNvPr id="4" name="Straight Connector 3">
            <a:extLst>
              <a:ext uri="{FF2B5EF4-FFF2-40B4-BE49-F238E27FC236}">
                <a16:creationId xmlns:a16="http://schemas.microsoft.com/office/drawing/2014/main" id="{098824CC-FF46-42D9-BCE2-72A02E355872}"/>
              </a:ext>
            </a:extLst>
          </p:cNvPr>
          <p:cNvCxnSpPr/>
          <p:nvPr/>
        </p:nvCxnSpPr>
        <p:spPr>
          <a:xfrm>
            <a:off x="5706025" y="3703488"/>
            <a:ext cx="1444996"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0803D741-D03D-46B5-9AE4-3738BCC259E5}"/>
              </a:ext>
            </a:extLst>
          </p:cNvPr>
          <p:cNvGrpSpPr/>
          <p:nvPr/>
        </p:nvGrpSpPr>
        <p:grpSpPr>
          <a:xfrm>
            <a:off x="5893896" y="4769045"/>
            <a:ext cx="693939" cy="562932"/>
            <a:chOff x="5796058" y="1784206"/>
            <a:chExt cx="680394" cy="551944"/>
          </a:xfrm>
        </p:grpSpPr>
        <p:sp>
          <p:nvSpPr>
            <p:cNvPr id="81" name="Cylinder 80">
              <a:extLst>
                <a:ext uri="{FF2B5EF4-FFF2-40B4-BE49-F238E27FC236}">
                  <a16:creationId xmlns:a16="http://schemas.microsoft.com/office/drawing/2014/main" id="{BB346C08-EF39-47EB-A816-9D598047F1A8}"/>
                </a:ext>
              </a:extLst>
            </p:cNvPr>
            <p:cNvSpPr/>
            <p:nvPr/>
          </p:nvSpPr>
          <p:spPr bwMode="auto">
            <a:xfrm>
              <a:off x="5796058" y="1888876"/>
              <a:ext cx="340452" cy="447274"/>
            </a:xfrm>
            <a:prstGeom prst="can">
              <a:avLst>
                <a:gd name="adj" fmla="val 39530"/>
              </a:avLst>
            </a:prstGeom>
            <a:noFill/>
            <a:ln w="12700" cap="flat" cmpd="sng" algn="ctr">
              <a:solidFill>
                <a:schemeClr val="tx1"/>
              </a:solidFill>
              <a:prstDash val="solid"/>
              <a:headEnd type="none" w="med" len="med"/>
              <a:tailEnd type="none" w="med" len="med"/>
            </a:ln>
            <a:effectLst/>
          </p:spPr>
          <p:txBody>
            <a:bodyPr rot="0" spcFirstLastPara="0" vert="horz" wrap="square" lIns="0" tIns="149217" rIns="0" bIns="1492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grpSp>
          <p:nvGrpSpPr>
            <p:cNvPr id="82" name="Group 81">
              <a:extLst>
                <a:ext uri="{FF2B5EF4-FFF2-40B4-BE49-F238E27FC236}">
                  <a16:creationId xmlns:a16="http://schemas.microsoft.com/office/drawing/2014/main" id="{21B210AD-D37D-4BBA-87B6-41060FAB9C81}"/>
                </a:ext>
              </a:extLst>
            </p:cNvPr>
            <p:cNvGrpSpPr/>
            <p:nvPr/>
          </p:nvGrpSpPr>
          <p:grpSpPr>
            <a:xfrm>
              <a:off x="6136001" y="1784206"/>
              <a:ext cx="340451" cy="432515"/>
              <a:chOff x="5983067" y="1784206"/>
              <a:chExt cx="340451" cy="432515"/>
            </a:xfrm>
          </p:grpSpPr>
          <p:sp>
            <p:nvSpPr>
              <p:cNvPr id="83" name="Rectangle 3">
                <a:extLst>
                  <a:ext uri="{FF2B5EF4-FFF2-40B4-BE49-F238E27FC236}">
                    <a16:creationId xmlns:a16="http://schemas.microsoft.com/office/drawing/2014/main" id="{1152044E-0CB3-4F84-9751-786835FD9859}"/>
                  </a:ext>
                </a:extLst>
              </p:cNvPr>
              <p:cNvSpPr/>
              <p:nvPr/>
            </p:nvSpPr>
            <p:spPr bwMode="auto">
              <a:xfrm>
                <a:off x="5983067" y="1784206"/>
                <a:ext cx="267509" cy="432515"/>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cap="flat" cmpd="sng" algn="ctr">
                <a:solidFill>
                  <a:schemeClr val="tx1"/>
                </a:solidFill>
                <a:prstDash val="solid"/>
                <a:miter lim="800000"/>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Freeform 149">
                <a:extLst>
                  <a:ext uri="{FF2B5EF4-FFF2-40B4-BE49-F238E27FC236}">
                    <a16:creationId xmlns:a16="http://schemas.microsoft.com/office/drawing/2014/main" id="{5B495254-D8F6-42F7-80CE-43169D9EDCC3}"/>
                  </a:ext>
                </a:extLst>
              </p:cNvPr>
              <p:cNvSpPr/>
              <p:nvPr/>
            </p:nvSpPr>
            <p:spPr bwMode="auto">
              <a:xfrm>
                <a:off x="5988977" y="1784206"/>
                <a:ext cx="334541" cy="372775"/>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cap="flat" cmpd="sng" algn="ctr">
                <a:solidFill>
                  <a:schemeClr val="tx1"/>
                </a:solidFill>
                <a:prstDash val="solid"/>
                <a:miter lim="800000"/>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FFFFFF"/>
                  </a:solidFill>
                  <a:latin typeface="Segoe UI Semilight"/>
                </a:endParaRPr>
              </a:p>
            </p:txBody>
          </p:sp>
        </p:grpSp>
      </p:grpSp>
      <p:sp>
        <p:nvSpPr>
          <p:cNvPr id="85" name="Rectangle 84">
            <a:extLst>
              <a:ext uri="{FF2B5EF4-FFF2-40B4-BE49-F238E27FC236}">
                <a16:creationId xmlns:a16="http://schemas.microsoft.com/office/drawing/2014/main" id="{60AFE529-F6BE-496B-9369-C455C8B69371}"/>
              </a:ext>
            </a:extLst>
          </p:cNvPr>
          <p:cNvSpPr/>
          <p:nvPr/>
        </p:nvSpPr>
        <p:spPr>
          <a:xfrm>
            <a:off x="5946900" y="3435267"/>
            <a:ext cx="693942"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rgbClr val="0078D7"/>
                </a:solidFill>
                <a:latin typeface="Segoe UI Semibold" panose="020B0702040204020203" pitchFamily="34" charset="0"/>
                <a:cs typeface="Segoe UI Semibold" panose="020B0702040204020203" pitchFamily="34" charset="0"/>
              </a:rPr>
              <a:t>Cloud</a:t>
            </a:r>
          </a:p>
        </p:txBody>
      </p:sp>
      <p:sp>
        <p:nvSpPr>
          <p:cNvPr id="86" name="Rectangle 85">
            <a:extLst>
              <a:ext uri="{FF2B5EF4-FFF2-40B4-BE49-F238E27FC236}">
                <a16:creationId xmlns:a16="http://schemas.microsoft.com/office/drawing/2014/main" id="{C77E6D3E-B2A5-41BE-B7CD-03609542F6D2}"/>
              </a:ext>
            </a:extLst>
          </p:cNvPr>
          <p:cNvSpPr/>
          <p:nvPr/>
        </p:nvSpPr>
        <p:spPr>
          <a:xfrm>
            <a:off x="5720218" y="3698136"/>
            <a:ext cx="1147308"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On-premises</a:t>
            </a:r>
          </a:p>
        </p:txBody>
      </p:sp>
      <p:sp>
        <p:nvSpPr>
          <p:cNvPr id="87" name="TextBox 86">
            <a:extLst>
              <a:ext uri="{FF2B5EF4-FFF2-40B4-BE49-F238E27FC236}">
                <a16:creationId xmlns:a16="http://schemas.microsoft.com/office/drawing/2014/main" id="{EBA0E7DD-B137-4FEC-8AA4-35A01DF6130B}"/>
              </a:ext>
            </a:extLst>
          </p:cNvPr>
          <p:cNvSpPr txBox="1"/>
          <p:nvPr/>
        </p:nvSpPr>
        <p:spPr>
          <a:xfrm>
            <a:off x="5720218" y="6358070"/>
            <a:ext cx="2468162" cy="267080"/>
          </a:xfrm>
          <a:prstGeom prst="rect">
            <a:avLst/>
          </a:prstGeom>
          <a:noFill/>
        </p:spPr>
        <p:txBody>
          <a:bodyPr wrap="square" lIns="93260" tIns="46630" rIns="93260" bIns="46630" rtlCol="0">
            <a:spAutoFit/>
          </a:bodyPr>
          <a:lstStyle/>
          <a:p>
            <a:pPr>
              <a:lnSpc>
                <a:spcPct val="90000"/>
              </a:lnSpc>
              <a:spcAft>
                <a:spcPts val="612"/>
              </a:spcAft>
            </a:pPr>
            <a:r>
              <a:rPr lang="en-US" sz="1224">
                <a:gradFill>
                  <a:gsLst>
                    <a:gs pos="2917">
                      <a:schemeClr val="tx1"/>
                    </a:gs>
                    <a:gs pos="30000">
                      <a:schemeClr val="tx1"/>
                    </a:gs>
                  </a:gsLst>
                  <a:lin ang="5400000" scaled="0"/>
                </a:gradFill>
              </a:rPr>
              <a:t>Available Q2 CY 2018</a:t>
            </a:r>
          </a:p>
        </p:txBody>
      </p:sp>
      <p:grpSp>
        <p:nvGrpSpPr>
          <p:cNvPr id="7" name="Group 6">
            <a:extLst>
              <a:ext uri="{FF2B5EF4-FFF2-40B4-BE49-F238E27FC236}">
                <a16:creationId xmlns:a16="http://schemas.microsoft.com/office/drawing/2014/main" id="{1495560E-F0C7-4D94-BD3D-88CEB8C880C4}"/>
              </a:ext>
            </a:extLst>
          </p:cNvPr>
          <p:cNvGrpSpPr/>
          <p:nvPr/>
        </p:nvGrpSpPr>
        <p:grpSpPr>
          <a:xfrm>
            <a:off x="11197026" y="1860109"/>
            <a:ext cx="540716" cy="552181"/>
            <a:chOff x="11197026" y="1860109"/>
            <a:chExt cx="540716" cy="552181"/>
          </a:xfrm>
        </p:grpSpPr>
        <p:grpSp>
          <p:nvGrpSpPr>
            <p:cNvPr id="55" name="Group 54">
              <a:extLst>
                <a:ext uri="{FF2B5EF4-FFF2-40B4-BE49-F238E27FC236}">
                  <a16:creationId xmlns:a16="http://schemas.microsoft.com/office/drawing/2014/main" id="{EBA7A8DB-7496-4830-8F0C-89E8E5833A81}"/>
                </a:ext>
              </a:extLst>
            </p:cNvPr>
            <p:cNvGrpSpPr/>
            <p:nvPr/>
          </p:nvGrpSpPr>
          <p:grpSpPr>
            <a:xfrm>
              <a:off x="11227304" y="1860109"/>
              <a:ext cx="510438" cy="552181"/>
              <a:chOff x="4064268" y="5053939"/>
              <a:chExt cx="1474485" cy="1595066"/>
            </a:xfrm>
          </p:grpSpPr>
          <p:sp>
            <p:nvSpPr>
              <p:cNvPr id="57" name="Cylinder 56">
                <a:extLst>
                  <a:ext uri="{FF2B5EF4-FFF2-40B4-BE49-F238E27FC236}">
                    <a16:creationId xmlns:a16="http://schemas.microsoft.com/office/drawing/2014/main" id="{6BEB346A-E234-4DFC-ACD3-0B66B9E8C343}"/>
                  </a:ext>
                </a:extLst>
              </p:cNvPr>
              <p:cNvSpPr/>
              <p:nvPr/>
            </p:nvSpPr>
            <p:spPr bwMode="auto">
              <a:xfrm>
                <a:off x="4064268" y="5053939"/>
                <a:ext cx="1043831" cy="137134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cs typeface="Segoe UI" pitchFamily="34" charset="0"/>
                </a:endParaRPr>
              </a:p>
            </p:txBody>
          </p:sp>
          <p:sp>
            <p:nvSpPr>
              <p:cNvPr id="88" name="Freeform 146">
                <a:extLst>
                  <a:ext uri="{FF2B5EF4-FFF2-40B4-BE49-F238E27FC236}">
                    <a16:creationId xmlns:a16="http://schemas.microsoft.com/office/drawing/2014/main" id="{B3F2F9FC-C3D2-439D-9096-A09749674F5C}"/>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a:solidFill>
                  <a:schemeClr val="accent4">
                    <a:lumMod val="20000"/>
                    <a:lumOff val="80000"/>
                  </a:schemeClr>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dirty="0">
                  <a:solidFill>
                    <a:srgbClr val="FFFFFF"/>
                  </a:solidFill>
                  <a:latin typeface="Segoe UI Light"/>
                  <a:ea typeface="Segoe UI" pitchFamily="34" charset="0"/>
                  <a:cs typeface="Segoe UI" pitchFamily="34" charset="0"/>
                </a:endParaRPr>
              </a:p>
            </p:txBody>
          </p:sp>
        </p:grpSp>
        <p:sp>
          <p:nvSpPr>
            <p:cNvPr id="6" name="Rectangle 5">
              <a:extLst>
                <a:ext uri="{FF2B5EF4-FFF2-40B4-BE49-F238E27FC236}">
                  <a16:creationId xmlns:a16="http://schemas.microsoft.com/office/drawing/2014/main" id="{840EAC1B-4AF7-4F86-9564-5693BCE8FD26}"/>
                </a:ext>
              </a:extLst>
            </p:cNvPr>
            <p:cNvSpPr/>
            <p:nvPr/>
          </p:nvSpPr>
          <p:spPr>
            <a:xfrm>
              <a:off x="11197026" y="2006814"/>
              <a:ext cx="421910" cy="237757"/>
            </a:xfrm>
            <a:prstGeom prst="rect">
              <a:avLst/>
            </a:prstGeom>
          </p:spPr>
          <p:txBody>
            <a:bodyPr wrap="none">
              <a:spAutoFit/>
            </a:bodyPr>
            <a:lstStyle/>
            <a:p>
              <a:pPr algn="ctr" defTabSz="951028" fontAlgn="base">
                <a:lnSpc>
                  <a:spcPct val="90000"/>
                </a:lnSpc>
                <a:spcBef>
                  <a:spcPct val="0"/>
                </a:spcBef>
                <a:spcAft>
                  <a:spcPct val="0"/>
                </a:spcAft>
                <a:defRPr/>
              </a:pPr>
              <a:r>
                <a:rPr lang="en-US" sz="1050">
                  <a:latin typeface="Segoe UI" panose="020B0502040204020203" pitchFamily="34" charset="0"/>
                  <a:cs typeface="Segoe UI" panose="020B0502040204020203" pitchFamily="34" charset="0"/>
                </a:rPr>
                <a:t>SQL</a:t>
              </a:r>
            </a:p>
          </p:txBody>
        </p:sp>
      </p:grpSp>
    </p:spTree>
    <p:extLst>
      <p:ext uri="{BB962C8B-B14F-4D97-AF65-F5344CB8AC3E}">
        <p14:creationId xmlns:p14="http://schemas.microsoft.com/office/powerpoint/2010/main" val="1374678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a:xfrm>
            <a:off x="600059" y="466301"/>
            <a:ext cx="11239464" cy="615553"/>
          </a:xfrm>
        </p:spPr>
        <p:txBody>
          <a:bodyPr/>
          <a:lstStyle/>
          <a:p>
            <a:pPr defTabSz="932597">
              <a:defRPr/>
            </a:pPr>
            <a:r>
              <a:rPr lang="en-US" sz="4000" b="1" dirty="0">
                <a:solidFill>
                  <a:prstClr val="black"/>
                </a:solidFill>
                <a:latin typeface="Segoe UI Semibold" panose="020B0702040204020203" pitchFamily="34" charset="0"/>
                <a:cs typeface="Segoe UI Semibold" panose="020B0702040204020203" pitchFamily="34" charset="0"/>
              </a:rPr>
              <a:t>Seamless and compatible</a:t>
            </a:r>
          </a:p>
        </p:txBody>
      </p:sp>
      <p:sp>
        <p:nvSpPr>
          <p:cNvPr id="68" name="Text Placeholder 2">
            <a:extLst>
              <a:ext uri="{FF2B5EF4-FFF2-40B4-BE49-F238E27FC236}">
                <a16:creationId xmlns:a16="http://schemas.microsoft.com/office/drawing/2014/main" id="{0F8428F6-5CB8-493B-8519-AEA2EC2E402B}"/>
              </a:ext>
            </a:extLst>
          </p:cNvPr>
          <p:cNvSpPr>
            <a:spLocks noGrp="1"/>
          </p:cNvSpPr>
          <p:nvPr>
            <p:ph type="body" sz="quarter" idx="10"/>
          </p:nvPr>
        </p:nvSpPr>
        <p:spPr>
          <a:xfrm>
            <a:off x="632580" y="2244204"/>
            <a:ext cx="4708464" cy="2606804"/>
          </a:xfrm>
        </p:spPr>
        <p:txBody>
          <a:bodyPr/>
          <a:lstStyle/>
          <a:p>
            <a:pPr marL="0" indent="0">
              <a:buNone/>
            </a:pPr>
            <a:r>
              <a:rPr lang="en-US" sz="1800" dirty="0">
                <a:solidFill>
                  <a:schemeClr val="accent1"/>
                </a:solidFill>
                <a:latin typeface="+mj-lt"/>
              </a:rPr>
              <a:t>Compatibility challenges</a:t>
            </a:r>
          </a:p>
          <a:p>
            <a:r>
              <a:rPr lang="en-US" sz="1800" dirty="0"/>
              <a:t>Migrating to the cloud is complex and time-consuming </a:t>
            </a:r>
          </a:p>
          <a:p>
            <a:r>
              <a:rPr lang="en-US" sz="1800" dirty="0"/>
              <a:t>Maintaining security isolation from other tenants in the cloud</a:t>
            </a:r>
          </a:p>
          <a:p>
            <a:r>
              <a:rPr lang="en-US" sz="1800" dirty="0"/>
              <a:t>Eliminating the costs of re-architecting apps for the cloud</a:t>
            </a:r>
          </a:p>
        </p:txBody>
      </p:sp>
      <p:sp>
        <p:nvSpPr>
          <p:cNvPr id="81" name="Text Placeholder 3">
            <a:extLst>
              <a:ext uri="{FF2B5EF4-FFF2-40B4-BE49-F238E27FC236}">
                <a16:creationId xmlns:a16="http://schemas.microsoft.com/office/drawing/2014/main" id="{B27F6303-2835-4688-9359-8A5369DBD56B}"/>
              </a:ext>
            </a:extLst>
          </p:cNvPr>
          <p:cNvSpPr txBox="1">
            <a:spLocks/>
          </p:cNvSpPr>
          <p:nvPr/>
        </p:nvSpPr>
        <p:spPr>
          <a:xfrm>
            <a:off x="6828427" y="2148913"/>
            <a:ext cx="5579036" cy="2875339"/>
          </a:xfrm>
          <a:prstGeom prst="rect">
            <a:avLst/>
          </a:prstGeom>
        </p:spPr>
        <p:txBody>
          <a:bodyPr vert="horz" wrap="square" lIns="0" tIns="0" rIns="0" bIns="0" rtlCol="0">
            <a:spAutoFit/>
          </a:bodyPr>
          <a:lstStyle>
            <a:lvl1pPr marL="0" marR="0" indent="0" algn="l" defTabSz="951304" rtl="0" eaLnBrk="1" fontAlgn="auto" latinLnBrk="0" hangingPunct="1">
              <a:lnSpc>
                <a:spcPct val="110000"/>
              </a:lnSpc>
              <a:spcBef>
                <a:spcPts val="1224"/>
              </a:spcBef>
              <a:spcAft>
                <a:spcPts val="0"/>
              </a:spcAft>
              <a:buClrTx/>
              <a:buSzPct val="90000"/>
              <a:buFont typeface="Wingdings" panose="05000000000000000000" pitchFamily="2" charset="2"/>
              <a:buNone/>
              <a:tabLst/>
              <a:defRPr sz="1836"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224" kern="1200" spc="0" baseline="0">
                <a:gradFill>
                  <a:gsLst>
                    <a:gs pos="1250">
                      <a:schemeClr val="tx1"/>
                    </a:gs>
                    <a:gs pos="100000">
                      <a:schemeClr val="tx1"/>
                    </a:gs>
                  </a:gsLst>
                  <a:lin ang="5400000" scaled="0"/>
                </a:gra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122"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122"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1800" dirty="0">
                <a:solidFill>
                  <a:schemeClr val="accent1"/>
                </a:solidFill>
                <a:latin typeface="+mj-lt"/>
              </a:rPr>
              <a:t>Azure SQL Database solutions</a:t>
            </a:r>
          </a:p>
          <a:p>
            <a:r>
              <a:rPr lang="en-US" sz="1800" dirty="0"/>
              <a:t>Database Migration Service migrates from multiple sources at scale to accelerate the transition to the cloud </a:t>
            </a:r>
          </a:p>
          <a:p>
            <a:r>
              <a:rPr lang="en-US" sz="1800" dirty="0"/>
              <a:t>Native Virtual Network (VNET) support with Managed Instance and fully-managed security  </a:t>
            </a:r>
          </a:p>
          <a:p>
            <a:r>
              <a:rPr lang="en-US" sz="1800" dirty="0"/>
              <a:t>Managed Instance combines the best of SQL Server with the operational and financial benefits of the cloud</a:t>
            </a:r>
          </a:p>
        </p:txBody>
      </p:sp>
      <p:cxnSp>
        <p:nvCxnSpPr>
          <p:cNvPr id="4" name="Straight Connector 3">
            <a:extLst>
              <a:ext uri="{FF2B5EF4-FFF2-40B4-BE49-F238E27FC236}">
                <a16:creationId xmlns:a16="http://schemas.microsoft.com/office/drawing/2014/main" id="{15FDDAF9-D0DB-4B55-9981-8300502737F5}"/>
              </a:ext>
            </a:extLst>
          </p:cNvPr>
          <p:cNvCxnSpPr/>
          <p:nvPr/>
        </p:nvCxnSpPr>
        <p:spPr>
          <a:xfrm>
            <a:off x="5454863" y="2081052"/>
            <a:ext cx="930166" cy="1718441"/>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41DF670-84A0-4C6E-9C51-DF278E686A68}"/>
              </a:ext>
            </a:extLst>
          </p:cNvPr>
          <p:cNvCxnSpPr>
            <a:cxnSpLocks/>
          </p:cNvCxnSpPr>
          <p:nvPr/>
        </p:nvCxnSpPr>
        <p:spPr>
          <a:xfrm flipV="1">
            <a:off x="5454863" y="3810005"/>
            <a:ext cx="940677" cy="1676398"/>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667126"/>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27D6-EDE9-4FB7-A91B-55CA670E420D}"/>
              </a:ext>
            </a:extLst>
          </p:cNvPr>
          <p:cNvSpPr>
            <a:spLocks noGrp="1"/>
          </p:cNvSpPr>
          <p:nvPr>
            <p:ph type="title" idx="4294967295"/>
          </p:nvPr>
        </p:nvSpPr>
        <p:spPr>
          <a:xfrm>
            <a:off x="488514" y="2075080"/>
            <a:ext cx="11273425" cy="2154436"/>
          </a:xfrm>
        </p:spPr>
        <p:txBody>
          <a:bodyPr/>
          <a:lstStyle/>
          <a:p>
            <a:r>
              <a:rPr lang="en-US" sz="2800" dirty="0">
                <a:solidFill>
                  <a:schemeClr val="accent2"/>
                </a:solidFill>
              </a:rPr>
              <a:t>SQL Managed Instance data integration and business intelligence</a:t>
            </a:r>
            <a:br>
              <a:rPr lang="en-US" sz="2800" dirty="0">
                <a:solidFill>
                  <a:schemeClr val="accent2"/>
                </a:solidFill>
              </a:rPr>
            </a:br>
            <a:br>
              <a:rPr lang="en-US" sz="3200" dirty="0"/>
            </a:br>
            <a:r>
              <a:rPr lang="en-US" sz="2000" dirty="0">
                <a:solidFill>
                  <a:schemeClr val="bg1"/>
                </a:solidFill>
                <a:latin typeface="+mn-lt"/>
              </a:rPr>
              <a:t>Learn to control the seamless orchestration of your enterprises' data integration efforts through an extensive tour of Azure Data Factory.</a:t>
            </a:r>
            <a:br>
              <a:rPr lang="en-US" sz="2000" dirty="0">
                <a:solidFill>
                  <a:schemeClr val="bg1"/>
                </a:solidFill>
                <a:latin typeface="+mn-lt"/>
              </a:rPr>
            </a:br>
            <a:br>
              <a:rPr lang="en-US" sz="2000" dirty="0">
                <a:solidFill>
                  <a:schemeClr val="bg1"/>
                </a:solidFill>
                <a:latin typeface="+mn-lt"/>
              </a:rPr>
            </a:br>
            <a:endParaRPr lang="en-US" sz="2000" dirty="0">
              <a:solidFill>
                <a:schemeClr val="bg1"/>
              </a:solidFill>
              <a:latin typeface="+mn-lt"/>
            </a:endParaRPr>
          </a:p>
        </p:txBody>
      </p:sp>
      <p:pic>
        <p:nvPicPr>
          <p:cNvPr id="7" name="Graphic 6" descr="Laptop">
            <a:extLst>
              <a:ext uri="{FF2B5EF4-FFF2-40B4-BE49-F238E27FC236}">
                <a16:creationId xmlns:a16="http://schemas.microsoft.com/office/drawing/2014/main" id="{C37A0CA8-CAC4-4B4E-B016-5F63420F13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78065" y="0"/>
            <a:ext cx="938173" cy="938173"/>
          </a:xfrm>
          <a:prstGeom prst="rect">
            <a:avLst/>
          </a:prstGeom>
        </p:spPr>
      </p:pic>
      <p:pic>
        <p:nvPicPr>
          <p:cNvPr id="9" name="Graphic 8" descr="User">
            <a:extLst>
              <a:ext uri="{FF2B5EF4-FFF2-40B4-BE49-F238E27FC236}">
                <a16:creationId xmlns:a16="http://schemas.microsoft.com/office/drawing/2014/main" id="{F42632D7-A9EE-4107-A4D0-109088B997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24132" y="184509"/>
            <a:ext cx="914400" cy="914400"/>
          </a:xfrm>
          <a:prstGeom prst="rect">
            <a:avLst/>
          </a:prstGeom>
        </p:spPr>
      </p:pic>
      <p:sp>
        <p:nvSpPr>
          <p:cNvPr id="3" name="TextBox 2">
            <a:extLst>
              <a:ext uri="{FF2B5EF4-FFF2-40B4-BE49-F238E27FC236}">
                <a16:creationId xmlns:a16="http://schemas.microsoft.com/office/drawing/2014/main" id="{A19D5CA2-D531-4A29-ACF1-0F7E505F05B3}"/>
              </a:ext>
            </a:extLst>
          </p:cNvPr>
          <p:cNvSpPr txBox="1"/>
          <p:nvPr/>
        </p:nvSpPr>
        <p:spPr>
          <a:xfrm>
            <a:off x="11467655" y="172123"/>
            <a:ext cx="766877"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HOL</a:t>
            </a:r>
          </a:p>
        </p:txBody>
      </p:sp>
      <p:sp>
        <p:nvSpPr>
          <p:cNvPr id="6" name="TextBox 5">
            <a:extLst>
              <a:ext uri="{FF2B5EF4-FFF2-40B4-BE49-F238E27FC236}">
                <a16:creationId xmlns:a16="http://schemas.microsoft.com/office/drawing/2014/main" id="{39960DB1-3FA3-48AD-AB6F-7837D09A3CE9}"/>
              </a:ext>
            </a:extLst>
          </p:cNvPr>
          <p:cNvSpPr txBox="1"/>
          <p:nvPr/>
        </p:nvSpPr>
        <p:spPr>
          <a:xfrm>
            <a:off x="358539" y="494852"/>
            <a:ext cx="1196481" cy="849463"/>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solidFill>
                  <a:srgbClr val="50E6FF"/>
                </a:solidFill>
                <a:effectLst/>
                <a:uLnTx/>
                <a:uFillTx/>
                <a:latin typeface="Segoe UI Semibold"/>
                <a:ea typeface="+mn-ea"/>
                <a:cs typeface="+mn-cs"/>
              </a:rPr>
              <a:t>Lab</a:t>
            </a:r>
          </a:p>
        </p:txBody>
      </p:sp>
    </p:spTree>
    <p:extLst>
      <p:ext uri="{BB962C8B-B14F-4D97-AF65-F5344CB8AC3E}">
        <p14:creationId xmlns:p14="http://schemas.microsoft.com/office/powerpoint/2010/main" val="79418606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8B55-EE81-444D-93CA-7ED1672D5FF9}"/>
              </a:ext>
            </a:extLst>
          </p:cNvPr>
          <p:cNvSpPr>
            <a:spLocks noGrp="1"/>
          </p:cNvSpPr>
          <p:nvPr>
            <p:ph type="title"/>
          </p:nvPr>
        </p:nvSpPr>
        <p:spPr>
          <a:xfrm>
            <a:off x="523211" y="869103"/>
            <a:ext cx="11570468" cy="4109587"/>
          </a:xfrm>
        </p:spPr>
        <p:txBody>
          <a:bodyPr/>
          <a:lstStyle/>
          <a:p>
            <a:r>
              <a:rPr lang="en-US" sz="4000" dirty="0">
                <a:solidFill>
                  <a:schemeClr val="accent2"/>
                </a:solidFill>
              </a:rPr>
              <a:t>Lab</a:t>
            </a:r>
            <a:br>
              <a:rPr lang="en-US" sz="6000" dirty="0">
                <a:solidFill>
                  <a:schemeClr val="accent2"/>
                </a:solidFill>
              </a:rPr>
            </a:br>
            <a:br>
              <a:rPr lang="en-US" sz="6000" dirty="0">
                <a:solidFill>
                  <a:schemeClr val="accent2"/>
                </a:solidFill>
              </a:rPr>
            </a:br>
            <a:br>
              <a:rPr lang="en-US" dirty="0">
                <a:solidFill>
                  <a:schemeClr val="accent2"/>
                </a:solidFill>
              </a:rPr>
            </a:br>
            <a:r>
              <a:rPr lang="en-US" sz="2800" dirty="0">
                <a:solidFill>
                  <a:schemeClr val="accent2"/>
                </a:solidFill>
              </a:rPr>
              <a:t>Migrate using Azure SQL Database Managed Instance ​</a:t>
            </a:r>
            <a:br>
              <a:rPr lang="en-US" sz="4000" dirty="0"/>
            </a:br>
            <a:br>
              <a:rPr lang="en-US" sz="6600" u="sng" dirty="0">
                <a:solidFill>
                  <a:srgbClr val="FFFF00"/>
                </a:solidFill>
              </a:rPr>
            </a:br>
            <a:r>
              <a:rPr lang="en-US" sz="6600" u="sng" dirty="0">
                <a:solidFill>
                  <a:srgbClr val="FFFF00"/>
                </a:solidFill>
                <a:hlinkClick r:id="rId3">
                  <a:extLst>
                    <a:ext uri="{A12FA001-AC4F-418D-AE19-62706E023703}">
                      <ahyp:hlinkClr xmlns:ahyp="http://schemas.microsoft.com/office/drawing/2018/hyperlinkcolor" val="tx"/>
                    </a:ext>
                  </a:extLst>
                </a:hlinkClick>
              </a:rPr>
              <a:t>http://tinyurl.com/????????</a:t>
            </a:r>
            <a:endParaRPr lang="en-US" sz="7200" dirty="0">
              <a:solidFill>
                <a:srgbClr val="FFFF00"/>
              </a:solidFill>
            </a:endParaRPr>
          </a:p>
        </p:txBody>
      </p:sp>
    </p:spTree>
    <p:extLst>
      <p:ext uri="{BB962C8B-B14F-4D97-AF65-F5344CB8AC3E}">
        <p14:creationId xmlns:p14="http://schemas.microsoft.com/office/powerpoint/2010/main" val="55654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a:t>Agenda</a:t>
            </a:r>
          </a:p>
        </p:txBody>
      </p: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3B229DCE-2C84-44BE-B908-D2F96C7A841A}"/>
              </a:ext>
            </a:extLst>
          </p:cNvPr>
          <p:cNvSpPr/>
          <p:nvPr/>
        </p:nvSpPr>
        <p:spPr bwMode="auto">
          <a:xfrm>
            <a:off x="356798" y="1088315"/>
            <a:ext cx="9025666" cy="438589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 name="Content Placeholder 11">
            <a:extLst>
              <a:ext uri="{FF2B5EF4-FFF2-40B4-BE49-F238E27FC236}">
                <a16:creationId xmlns:a16="http://schemas.microsoft.com/office/drawing/2014/main" id="{F449491C-9E8B-4F7D-AD24-C5DEFA92B555}"/>
              </a:ext>
            </a:extLst>
          </p:cNvPr>
          <p:cNvSpPr txBox="1">
            <a:spLocks/>
          </p:cNvSpPr>
          <p:nvPr/>
        </p:nvSpPr>
        <p:spPr>
          <a:xfrm>
            <a:off x="590379" y="14127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Intro to Azure SQL Database</a:t>
            </a:r>
          </a:p>
        </p:txBody>
      </p:sp>
      <p:sp>
        <p:nvSpPr>
          <p:cNvPr id="76" name="Content Placeholder 11">
            <a:extLst>
              <a:ext uri="{FF2B5EF4-FFF2-40B4-BE49-F238E27FC236}">
                <a16:creationId xmlns:a16="http://schemas.microsoft.com/office/drawing/2014/main" id="{FCB49CC6-87FA-481F-B408-4FB58F3AF125}"/>
              </a:ext>
            </a:extLst>
          </p:cNvPr>
          <p:cNvSpPr txBox="1">
            <a:spLocks/>
          </p:cNvSpPr>
          <p:nvPr/>
        </p:nvSpPr>
        <p:spPr>
          <a:xfrm>
            <a:off x="590379" y="289495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Security &amp; Networking</a:t>
            </a:r>
          </a:p>
        </p:txBody>
      </p:sp>
      <p:sp>
        <p:nvSpPr>
          <p:cNvPr id="77" name="Content Placeholder 11">
            <a:extLst>
              <a:ext uri="{FF2B5EF4-FFF2-40B4-BE49-F238E27FC236}">
                <a16:creationId xmlns:a16="http://schemas.microsoft.com/office/drawing/2014/main" id="{3E256D10-99F7-4AF8-95CF-56F33433C36A}"/>
              </a:ext>
            </a:extLst>
          </p:cNvPr>
          <p:cNvSpPr txBox="1">
            <a:spLocks/>
          </p:cNvSpPr>
          <p:nvPr/>
        </p:nvSpPr>
        <p:spPr>
          <a:xfrm>
            <a:off x="590379" y="36360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MI Features and capabilities</a:t>
            </a:r>
          </a:p>
        </p:txBody>
      </p:sp>
      <p:sp>
        <p:nvSpPr>
          <p:cNvPr id="78" name="Content Placeholder 11">
            <a:extLst>
              <a:ext uri="{FF2B5EF4-FFF2-40B4-BE49-F238E27FC236}">
                <a16:creationId xmlns:a16="http://schemas.microsoft.com/office/drawing/2014/main" id="{84383776-C205-4828-899A-843E7DF8F04B}"/>
              </a:ext>
            </a:extLst>
          </p:cNvPr>
          <p:cNvSpPr txBox="1">
            <a:spLocks/>
          </p:cNvSpPr>
          <p:nvPr/>
        </p:nvSpPr>
        <p:spPr>
          <a:xfrm>
            <a:off x="590379" y="2153832"/>
            <a:ext cx="494279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Managed Instance overview</a:t>
            </a:r>
          </a:p>
        </p:txBody>
      </p:sp>
      <p:sp>
        <p:nvSpPr>
          <p:cNvPr id="79" name="Content Placeholder 11">
            <a:extLst>
              <a:ext uri="{FF2B5EF4-FFF2-40B4-BE49-F238E27FC236}">
                <a16:creationId xmlns:a16="http://schemas.microsoft.com/office/drawing/2014/main" id="{3F76EA08-30C6-4ED7-8ADF-C13013D6D80C}"/>
              </a:ext>
            </a:extLst>
          </p:cNvPr>
          <p:cNvSpPr txBox="1">
            <a:spLocks/>
          </p:cNvSpPr>
          <p:nvPr/>
        </p:nvSpPr>
        <p:spPr>
          <a:xfrm>
            <a:off x="590379" y="437721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Migration</a:t>
            </a:r>
          </a:p>
        </p:txBody>
      </p:sp>
      <p:sp>
        <p:nvSpPr>
          <p:cNvPr id="80" name="Content Placeholder 11">
            <a:extLst>
              <a:ext uri="{FF2B5EF4-FFF2-40B4-BE49-F238E27FC236}">
                <a16:creationId xmlns:a16="http://schemas.microsoft.com/office/drawing/2014/main" id="{3EB8BF8F-A984-4141-BD9C-6D30B699FC2B}"/>
              </a:ext>
            </a:extLst>
          </p:cNvPr>
          <p:cNvSpPr txBox="1">
            <a:spLocks/>
          </p:cNvSpPr>
          <p:nvPr/>
        </p:nvSpPr>
        <p:spPr>
          <a:xfrm>
            <a:off x="590379" y="515733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MI &amp; BI</a:t>
            </a:r>
          </a:p>
        </p:txBody>
      </p:sp>
      <p:sp>
        <p:nvSpPr>
          <p:cNvPr id="81" name="Text Placeholder 5">
            <a:extLst>
              <a:ext uri="{FF2B5EF4-FFF2-40B4-BE49-F238E27FC236}">
                <a16:creationId xmlns:a16="http://schemas.microsoft.com/office/drawing/2014/main" id="{8813B47D-7D74-4C45-BACE-3604B2B9EC06}"/>
              </a:ext>
            </a:extLst>
          </p:cNvPr>
          <p:cNvSpPr txBox="1">
            <a:spLocks/>
          </p:cNvSpPr>
          <p:nvPr/>
        </p:nvSpPr>
        <p:spPr>
          <a:xfrm>
            <a:off x="3804348" y="14639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Value prop, Platform benefits, TCO</a:t>
            </a:r>
          </a:p>
        </p:txBody>
      </p:sp>
      <p:sp>
        <p:nvSpPr>
          <p:cNvPr id="82" name="Text Placeholder 5">
            <a:extLst>
              <a:ext uri="{FF2B5EF4-FFF2-40B4-BE49-F238E27FC236}">
                <a16:creationId xmlns:a16="http://schemas.microsoft.com/office/drawing/2014/main" id="{893C3406-9D63-4250-B560-1907ECBD1E61}"/>
              </a:ext>
            </a:extLst>
          </p:cNvPr>
          <p:cNvSpPr txBox="1">
            <a:spLocks/>
          </p:cNvSpPr>
          <p:nvPr/>
        </p:nvSpPr>
        <p:spPr>
          <a:xfrm>
            <a:off x="3804348" y="2209506"/>
            <a:ext cx="5846638"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Managed Instance architecture, Features and management</a:t>
            </a:r>
          </a:p>
        </p:txBody>
      </p:sp>
      <p:cxnSp>
        <p:nvCxnSpPr>
          <p:cNvPr id="83" name="Straight Connector 82">
            <a:extLst>
              <a:ext uri="{FF2B5EF4-FFF2-40B4-BE49-F238E27FC236}">
                <a16:creationId xmlns:a16="http://schemas.microsoft.com/office/drawing/2014/main" id="{95D3207D-5C6D-43C7-BDBA-7D304AC91EA5}"/>
              </a:ext>
            </a:extLst>
          </p:cNvPr>
          <p:cNvCxnSpPr>
            <a:cxnSpLocks/>
          </p:cNvCxnSpPr>
          <p:nvPr/>
        </p:nvCxnSpPr>
        <p:spPr>
          <a:xfrm>
            <a:off x="633745" y="1990230"/>
            <a:ext cx="8836181" cy="0"/>
          </a:xfrm>
          <a:prstGeom prst="line">
            <a:avLst/>
          </a:prstGeom>
          <a:noFill/>
          <a:ln w="9525" cap="flat" cmpd="sng" algn="ctr">
            <a:solidFill>
              <a:srgbClr val="FFFFFF">
                <a:lumMod val="85000"/>
              </a:srgbClr>
            </a:solidFill>
            <a:prstDash val="solid"/>
            <a:headEnd type="none"/>
            <a:tailEnd type="none"/>
          </a:ln>
          <a:effectLst/>
        </p:spPr>
      </p:cxnSp>
      <p:sp>
        <p:nvSpPr>
          <p:cNvPr id="84" name="Text Placeholder 5">
            <a:extLst>
              <a:ext uri="{FF2B5EF4-FFF2-40B4-BE49-F238E27FC236}">
                <a16:creationId xmlns:a16="http://schemas.microsoft.com/office/drawing/2014/main" id="{3E376231-0044-4BF7-AFC2-81E8DB2D7B2B}"/>
              </a:ext>
            </a:extLst>
          </p:cNvPr>
          <p:cNvSpPr txBox="1">
            <a:spLocks/>
          </p:cNvSpPr>
          <p:nvPr/>
        </p:nvSpPr>
        <p:spPr>
          <a:xfrm>
            <a:off x="3804348" y="2938477"/>
            <a:ext cx="6866561"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Security overview, Networking considerations, </a:t>
            </a:r>
            <a:r>
              <a:rPr kumimoji="0" lang="en-US" sz="1400" b="0" i="0" u="none" strike="noStrike" kern="1200" cap="none" spc="0" normalizeH="0" baseline="0" noProof="0">
                <a:ln>
                  <a:noFill/>
                </a:ln>
                <a:solidFill>
                  <a:srgbClr val="3C3C41"/>
                </a:solidFill>
                <a:effectLst/>
                <a:uLnTx/>
                <a:uFillTx/>
                <a:latin typeface="Segoe UI Semibold"/>
                <a:ea typeface="+mn-ea"/>
                <a:cs typeface="+mn-cs"/>
              </a:rPr>
              <a:t>Hands-on-Lab</a:t>
            </a:r>
          </a:p>
        </p:txBody>
      </p:sp>
      <p:sp>
        <p:nvSpPr>
          <p:cNvPr id="85" name="Text Placeholder 6">
            <a:extLst>
              <a:ext uri="{FF2B5EF4-FFF2-40B4-BE49-F238E27FC236}">
                <a16:creationId xmlns:a16="http://schemas.microsoft.com/office/drawing/2014/main" id="{27829D7E-B821-4CB5-8C72-FF827E237CA0}"/>
              </a:ext>
            </a:extLst>
          </p:cNvPr>
          <p:cNvSpPr txBox="1">
            <a:spLocks/>
          </p:cNvSpPr>
          <p:nvPr/>
        </p:nvSpPr>
        <p:spPr>
          <a:xfrm>
            <a:off x="3804348" y="3674993"/>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Key capabilities, limitations, backup &amp; restore</a:t>
            </a:r>
            <a:endParaRPr kumimoji="0" lang="en-US" sz="2400" b="0"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86" name="Text Placeholder 7">
            <a:extLst>
              <a:ext uri="{FF2B5EF4-FFF2-40B4-BE49-F238E27FC236}">
                <a16:creationId xmlns:a16="http://schemas.microsoft.com/office/drawing/2014/main" id="{598AC19E-9452-4206-9C8F-30C5F6C5A978}"/>
              </a:ext>
            </a:extLst>
          </p:cNvPr>
          <p:cNvSpPr txBox="1">
            <a:spLocks/>
          </p:cNvSpPr>
          <p:nvPr/>
        </p:nvSpPr>
        <p:spPr>
          <a:xfrm>
            <a:off x="3804348" y="4429608"/>
            <a:ext cx="6041085"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Migration overview and options, </a:t>
            </a:r>
            <a:r>
              <a:rPr kumimoji="0" lang="en-US" sz="1400" b="0" i="0" u="none" strike="noStrike" kern="1200" cap="none" spc="0" normalizeH="0" baseline="0" noProof="0">
                <a:ln>
                  <a:noFill/>
                </a:ln>
                <a:solidFill>
                  <a:srgbClr val="3C3C41"/>
                </a:solidFill>
                <a:effectLst/>
                <a:uLnTx/>
                <a:uFillTx/>
                <a:latin typeface="Segoe UI Semibold"/>
                <a:ea typeface="+mn-ea"/>
                <a:cs typeface="+mn-cs"/>
              </a:rPr>
              <a:t>Hands-on-Lab</a:t>
            </a:r>
          </a:p>
        </p:txBody>
      </p:sp>
      <p:sp>
        <p:nvSpPr>
          <p:cNvPr id="87" name="Text Placeholder 8">
            <a:extLst>
              <a:ext uri="{FF2B5EF4-FFF2-40B4-BE49-F238E27FC236}">
                <a16:creationId xmlns:a16="http://schemas.microsoft.com/office/drawing/2014/main" id="{763B808A-A9C9-4B3E-80AD-96AF2591F514}"/>
              </a:ext>
            </a:extLst>
          </p:cNvPr>
          <p:cNvSpPr txBox="1">
            <a:spLocks/>
          </p:cNvSpPr>
          <p:nvPr/>
        </p:nvSpPr>
        <p:spPr>
          <a:xfrm>
            <a:off x="3804348" y="5198016"/>
            <a:ext cx="5599628"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Business Intelligence services + Managed Instance,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88" name="Straight Connector 87">
            <a:extLst>
              <a:ext uri="{FF2B5EF4-FFF2-40B4-BE49-F238E27FC236}">
                <a16:creationId xmlns:a16="http://schemas.microsoft.com/office/drawing/2014/main" id="{B8A61CE8-5E79-462B-AEC9-3E6C6257D818}"/>
              </a:ext>
            </a:extLst>
          </p:cNvPr>
          <p:cNvCxnSpPr>
            <a:cxnSpLocks/>
          </p:cNvCxnSpPr>
          <p:nvPr/>
        </p:nvCxnSpPr>
        <p:spPr>
          <a:xfrm>
            <a:off x="633745" y="2736538"/>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9" name="Straight Connector 88">
            <a:extLst>
              <a:ext uri="{FF2B5EF4-FFF2-40B4-BE49-F238E27FC236}">
                <a16:creationId xmlns:a16="http://schemas.microsoft.com/office/drawing/2014/main" id="{3BBADC65-5D78-4621-BA34-77A137BD590C}"/>
              </a:ext>
            </a:extLst>
          </p:cNvPr>
          <p:cNvCxnSpPr>
            <a:cxnSpLocks/>
          </p:cNvCxnSpPr>
          <p:nvPr/>
        </p:nvCxnSpPr>
        <p:spPr>
          <a:xfrm>
            <a:off x="633745" y="3482846"/>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90" name="Straight Connector 89">
            <a:extLst>
              <a:ext uri="{FF2B5EF4-FFF2-40B4-BE49-F238E27FC236}">
                <a16:creationId xmlns:a16="http://schemas.microsoft.com/office/drawing/2014/main" id="{F40D470B-19F4-4E23-BBC8-DF7641CFC520}"/>
              </a:ext>
            </a:extLst>
          </p:cNvPr>
          <p:cNvCxnSpPr>
            <a:cxnSpLocks/>
          </p:cNvCxnSpPr>
          <p:nvPr/>
        </p:nvCxnSpPr>
        <p:spPr>
          <a:xfrm>
            <a:off x="633745" y="4229154"/>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91" name="Straight Connector 90">
            <a:extLst>
              <a:ext uri="{FF2B5EF4-FFF2-40B4-BE49-F238E27FC236}">
                <a16:creationId xmlns:a16="http://schemas.microsoft.com/office/drawing/2014/main" id="{BC4DBEED-834D-44C7-A275-B1C603D99407}"/>
              </a:ext>
            </a:extLst>
          </p:cNvPr>
          <p:cNvCxnSpPr>
            <a:cxnSpLocks/>
          </p:cNvCxnSpPr>
          <p:nvPr/>
        </p:nvCxnSpPr>
        <p:spPr>
          <a:xfrm>
            <a:off x="633745" y="4975462"/>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92" name="Straight Connector 91">
            <a:extLst>
              <a:ext uri="{FF2B5EF4-FFF2-40B4-BE49-F238E27FC236}">
                <a16:creationId xmlns:a16="http://schemas.microsoft.com/office/drawing/2014/main" id="{1D3B1101-E65B-4CA9-BF35-BEDBE48A5D8C}"/>
              </a:ext>
            </a:extLst>
          </p:cNvPr>
          <p:cNvCxnSpPr>
            <a:cxnSpLocks/>
          </p:cNvCxnSpPr>
          <p:nvPr/>
        </p:nvCxnSpPr>
        <p:spPr>
          <a:xfrm>
            <a:off x="633745" y="5721769"/>
            <a:ext cx="8855796" cy="0"/>
          </a:xfrm>
          <a:prstGeom prst="line">
            <a:avLst/>
          </a:prstGeom>
          <a:noFill/>
          <a:ln w="9525" cap="flat" cmpd="sng" algn="ctr">
            <a:solidFill>
              <a:srgbClr val="FFFFFF">
                <a:lumMod val="85000"/>
              </a:srgbClr>
            </a:solidFill>
            <a:prstDash val="solid"/>
            <a:headEnd type="none"/>
            <a:tailEnd type="none"/>
          </a:ln>
          <a:effectLst/>
        </p:spPr>
      </p:cxnSp>
      <p:sp>
        <p:nvSpPr>
          <p:cNvPr id="93" name="Content Placeholder 11">
            <a:extLst>
              <a:ext uri="{FF2B5EF4-FFF2-40B4-BE49-F238E27FC236}">
                <a16:creationId xmlns:a16="http://schemas.microsoft.com/office/drawing/2014/main" id="{B53D4D48-7428-4071-9D27-631FDE3B9BE8}"/>
              </a:ext>
            </a:extLst>
          </p:cNvPr>
          <p:cNvSpPr txBox="1">
            <a:spLocks/>
          </p:cNvSpPr>
          <p:nvPr/>
        </p:nvSpPr>
        <p:spPr>
          <a:xfrm>
            <a:off x="581413" y="66035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Closing</a:t>
            </a:r>
          </a:p>
        </p:txBody>
      </p:sp>
      <p:sp>
        <p:nvSpPr>
          <p:cNvPr id="94" name="Text Placeholder 8">
            <a:extLst>
              <a:ext uri="{FF2B5EF4-FFF2-40B4-BE49-F238E27FC236}">
                <a16:creationId xmlns:a16="http://schemas.microsoft.com/office/drawing/2014/main" id="{979C49D8-AFA3-45B0-97E8-BFF3E3745E5F}"/>
              </a:ext>
            </a:extLst>
          </p:cNvPr>
          <p:cNvSpPr txBox="1">
            <a:spLocks/>
          </p:cNvSpPr>
          <p:nvPr/>
        </p:nvSpPr>
        <p:spPr>
          <a:xfrm>
            <a:off x="3795382" y="66442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Q&amp;A, technical resources, etc.,</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95" name="Straight Connector 94">
            <a:extLst>
              <a:ext uri="{FF2B5EF4-FFF2-40B4-BE49-F238E27FC236}">
                <a16:creationId xmlns:a16="http://schemas.microsoft.com/office/drawing/2014/main" id="{1A0B094F-1F91-44DB-99CC-8AB889BFFFDB}"/>
              </a:ext>
            </a:extLst>
          </p:cNvPr>
          <p:cNvCxnSpPr>
            <a:cxnSpLocks/>
          </p:cNvCxnSpPr>
          <p:nvPr/>
        </p:nvCxnSpPr>
        <p:spPr>
          <a:xfrm>
            <a:off x="624953" y="6466697"/>
            <a:ext cx="8855796" cy="0"/>
          </a:xfrm>
          <a:prstGeom prst="line">
            <a:avLst/>
          </a:prstGeom>
          <a:noFill/>
          <a:ln w="9525" cap="flat" cmpd="sng" algn="ctr">
            <a:solidFill>
              <a:srgbClr val="FFFFFF">
                <a:lumMod val="85000"/>
              </a:srgbClr>
            </a:solidFill>
            <a:prstDash val="solid"/>
            <a:headEnd type="none"/>
            <a:tailEnd type="none"/>
          </a:ln>
          <a:effectLst/>
        </p:spPr>
      </p:cxnSp>
      <p:sp>
        <p:nvSpPr>
          <p:cNvPr id="96" name="Content Placeholder 11">
            <a:extLst>
              <a:ext uri="{FF2B5EF4-FFF2-40B4-BE49-F238E27FC236}">
                <a16:creationId xmlns:a16="http://schemas.microsoft.com/office/drawing/2014/main" id="{4A9E9AF9-D142-4E3C-9D9F-88B7DA1E003A}"/>
              </a:ext>
            </a:extLst>
          </p:cNvPr>
          <p:cNvSpPr txBox="1">
            <a:spLocks/>
          </p:cNvSpPr>
          <p:nvPr/>
        </p:nvSpPr>
        <p:spPr>
          <a:xfrm>
            <a:off x="586852" y="589052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Hyperscale</a:t>
            </a:r>
          </a:p>
        </p:txBody>
      </p:sp>
      <p:sp>
        <p:nvSpPr>
          <p:cNvPr id="97" name="Text Placeholder 8">
            <a:extLst>
              <a:ext uri="{FF2B5EF4-FFF2-40B4-BE49-F238E27FC236}">
                <a16:creationId xmlns:a16="http://schemas.microsoft.com/office/drawing/2014/main" id="{778C2D1B-DD08-478D-BC8E-4B14241C7947}"/>
              </a:ext>
            </a:extLst>
          </p:cNvPr>
          <p:cNvSpPr txBox="1">
            <a:spLocks/>
          </p:cNvSpPr>
          <p:nvPr/>
        </p:nvSpPr>
        <p:spPr>
          <a:xfrm>
            <a:off x="3800821" y="5931198"/>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Hyperscale</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98" name="Rectangle 97">
            <a:extLst>
              <a:ext uri="{FF2B5EF4-FFF2-40B4-BE49-F238E27FC236}">
                <a16:creationId xmlns:a16="http://schemas.microsoft.com/office/drawing/2014/main" id="{B0951E6D-C22C-4486-9139-BF71DBDD5446}"/>
              </a:ext>
            </a:extLst>
          </p:cNvPr>
          <p:cNvSpPr/>
          <p:nvPr/>
        </p:nvSpPr>
        <p:spPr bwMode="auto">
          <a:xfrm>
            <a:off x="357564" y="6633069"/>
            <a:ext cx="9025666" cy="361456"/>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D97EC487-CB07-49F2-A981-7564964E521E}"/>
              </a:ext>
            </a:extLst>
          </p:cNvPr>
          <p:cNvSpPr/>
          <p:nvPr/>
        </p:nvSpPr>
        <p:spPr bwMode="auto">
          <a:xfrm>
            <a:off x="365505" y="1240715"/>
            <a:ext cx="9025666" cy="4385893"/>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26256593"/>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xfrm>
            <a:off x="600059" y="2649627"/>
            <a:ext cx="5249526" cy="1695272"/>
          </a:xfrm>
        </p:spPr>
        <p:txBody>
          <a:bodyPr/>
          <a:lstStyle/>
          <a:p>
            <a:r>
              <a:rPr lang="en-US"/>
              <a:t>Inefficient data management and performance limitations </a:t>
            </a:r>
          </a:p>
        </p:txBody>
      </p:sp>
      <p:sp>
        <p:nvSpPr>
          <p:cNvPr id="2" name="Text Placeholder 1">
            <a:extLst>
              <a:ext uri="{FF2B5EF4-FFF2-40B4-BE49-F238E27FC236}">
                <a16:creationId xmlns:a16="http://schemas.microsoft.com/office/drawing/2014/main" id="{7B8D1EF6-295A-4452-A5F2-042058387AF5}"/>
              </a:ext>
            </a:extLst>
          </p:cNvPr>
          <p:cNvSpPr>
            <a:spLocks noGrp="1"/>
          </p:cNvSpPr>
          <p:nvPr>
            <p:ph type="body" sz="quarter" idx="10"/>
          </p:nvPr>
        </p:nvSpPr>
        <p:spPr>
          <a:xfrm>
            <a:off x="7017612" y="1863394"/>
            <a:ext cx="4708464" cy="3267736"/>
          </a:xfrm>
        </p:spPr>
        <p:txBody>
          <a:bodyPr/>
          <a:lstStyle/>
          <a:p>
            <a:pPr marL="0" indent="0">
              <a:buNone/>
            </a:pPr>
            <a:r>
              <a:rPr lang="en-US">
                <a:solidFill>
                  <a:schemeClr val="accent1"/>
                </a:solidFill>
                <a:latin typeface="+mj-lt"/>
              </a:rPr>
              <a:t>Productivity and performance challenges </a:t>
            </a:r>
          </a:p>
          <a:p>
            <a:r>
              <a:rPr lang="en-US"/>
              <a:t>Very large databases face slow queries and downtime </a:t>
            </a:r>
          </a:p>
          <a:p>
            <a:r>
              <a:rPr lang="en-US"/>
              <a:t>Dedicated resources needed for database administration </a:t>
            </a:r>
          </a:p>
          <a:p>
            <a:r>
              <a:rPr lang="en-US"/>
              <a:t>Inability to effectively scale for multitenancy </a:t>
            </a:r>
          </a:p>
        </p:txBody>
      </p:sp>
      <p:grpSp>
        <p:nvGrpSpPr>
          <p:cNvPr id="22" name="Group 21">
            <a:extLst>
              <a:ext uri="{FF2B5EF4-FFF2-40B4-BE49-F238E27FC236}">
                <a16:creationId xmlns:a16="http://schemas.microsoft.com/office/drawing/2014/main" id="{6EE148F0-CBD1-4C20-92DF-BF8A611B83B9}"/>
              </a:ext>
            </a:extLst>
          </p:cNvPr>
          <p:cNvGrpSpPr/>
          <p:nvPr/>
        </p:nvGrpSpPr>
        <p:grpSpPr>
          <a:xfrm>
            <a:off x="6896559" y="2782466"/>
            <a:ext cx="339807" cy="299539"/>
            <a:chOff x="10888627" y="4504791"/>
            <a:chExt cx="821490" cy="724138"/>
          </a:xfrm>
          <a:solidFill>
            <a:schemeClr val="accent2"/>
          </a:solidFill>
        </p:grpSpPr>
        <p:sp>
          <p:nvSpPr>
            <p:cNvPr id="23" name="Freeform: Shape 22">
              <a:extLst>
                <a:ext uri="{FF2B5EF4-FFF2-40B4-BE49-F238E27FC236}">
                  <a16:creationId xmlns:a16="http://schemas.microsoft.com/office/drawing/2014/main" id="{F87FC068-CEC3-4A23-9A26-B3F53E2B7944}"/>
                </a:ext>
              </a:extLst>
            </p:cNvPr>
            <p:cNvSpPr/>
            <p:nvPr/>
          </p:nvSpPr>
          <p:spPr bwMode="auto">
            <a:xfrm>
              <a:off x="10888627" y="4504791"/>
              <a:ext cx="821490" cy="724138"/>
            </a:xfrm>
            <a:custGeom>
              <a:avLst/>
              <a:gdLst>
                <a:gd name="connsiteX0" fmla="*/ 411222 w 821490"/>
                <a:gd name="connsiteY0" fmla="*/ 0 h 724138"/>
                <a:gd name="connsiteX1" fmla="*/ 444083 w 821490"/>
                <a:gd name="connsiteY1" fmla="*/ 19288 h 724138"/>
                <a:gd name="connsiteX2" fmla="*/ 816510 w 821490"/>
                <a:gd name="connsiteY2" fmla="*/ 666988 h 724138"/>
                <a:gd name="connsiteX3" fmla="*/ 783173 w 821490"/>
                <a:gd name="connsiteY3" fmla="*/ 724138 h 724138"/>
                <a:gd name="connsiteX4" fmla="*/ 410745 w 821490"/>
                <a:gd name="connsiteY4" fmla="*/ 724138 h 724138"/>
                <a:gd name="connsiteX5" fmla="*/ 38318 w 821490"/>
                <a:gd name="connsiteY5" fmla="*/ 724138 h 724138"/>
                <a:gd name="connsiteX6" fmla="*/ 4980 w 821490"/>
                <a:gd name="connsiteY6" fmla="*/ 666988 h 724138"/>
                <a:gd name="connsiteX7" fmla="*/ 378360 w 821490"/>
                <a:gd name="connsiteY7" fmla="*/ 19288 h 724138"/>
                <a:gd name="connsiteX8" fmla="*/ 411222 w 821490"/>
                <a:gd name="connsiteY8" fmla="*/ 0 h 724138"/>
                <a:gd name="connsiteX0" fmla="*/ 411222 w 821490"/>
                <a:gd name="connsiteY0" fmla="*/ 0 h 724138"/>
                <a:gd name="connsiteX1" fmla="*/ 444083 w 821490"/>
                <a:gd name="connsiteY1" fmla="*/ 19288 h 724138"/>
                <a:gd name="connsiteX2" fmla="*/ 816510 w 821490"/>
                <a:gd name="connsiteY2" fmla="*/ 666988 h 724138"/>
                <a:gd name="connsiteX3" fmla="*/ 783173 w 821490"/>
                <a:gd name="connsiteY3" fmla="*/ 724138 h 724138"/>
                <a:gd name="connsiteX4" fmla="*/ 38318 w 821490"/>
                <a:gd name="connsiteY4" fmla="*/ 724138 h 724138"/>
                <a:gd name="connsiteX5" fmla="*/ 4980 w 821490"/>
                <a:gd name="connsiteY5" fmla="*/ 666988 h 724138"/>
                <a:gd name="connsiteX6" fmla="*/ 378360 w 821490"/>
                <a:gd name="connsiteY6" fmla="*/ 19288 h 724138"/>
                <a:gd name="connsiteX7" fmla="*/ 411222 w 821490"/>
                <a:gd name="connsiteY7" fmla="*/ 0 h 72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490" h="724138">
                  <a:moveTo>
                    <a:pt x="411222" y="0"/>
                  </a:moveTo>
                  <a:cubicBezTo>
                    <a:pt x="424080" y="0"/>
                    <a:pt x="436939" y="6429"/>
                    <a:pt x="444083" y="19288"/>
                  </a:cubicBezTo>
                  <a:lnTo>
                    <a:pt x="816510" y="666988"/>
                  </a:lnTo>
                  <a:cubicBezTo>
                    <a:pt x="830798" y="692705"/>
                    <a:pt x="812700" y="724138"/>
                    <a:pt x="783173" y="724138"/>
                  </a:cubicBezTo>
                  <a:lnTo>
                    <a:pt x="38318" y="724138"/>
                  </a:lnTo>
                  <a:cubicBezTo>
                    <a:pt x="8790" y="724138"/>
                    <a:pt x="-9307" y="692705"/>
                    <a:pt x="4980" y="666988"/>
                  </a:cubicBezTo>
                  <a:lnTo>
                    <a:pt x="378360" y="19288"/>
                  </a:lnTo>
                  <a:cubicBezTo>
                    <a:pt x="385504" y="6429"/>
                    <a:pt x="398363" y="0"/>
                    <a:pt x="411222" y="0"/>
                  </a:cubicBezTo>
                  <a:close/>
                </a:path>
              </a:pathLst>
            </a:custGeom>
            <a:solidFill>
              <a:schemeClr val="accent1"/>
            </a:solidFill>
            <a:ln w="9525" cap="flat">
              <a:noFill/>
              <a:prstDash val="solid"/>
              <a:miter/>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Segoe UI"/>
              </a:endParaRPr>
            </a:p>
          </p:txBody>
        </p:sp>
        <p:sp>
          <p:nvSpPr>
            <p:cNvPr id="24" name="Freeform: Shape 23" descr="Warning">
              <a:extLst>
                <a:ext uri="{FF2B5EF4-FFF2-40B4-BE49-F238E27FC236}">
                  <a16:creationId xmlns:a16="http://schemas.microsoft.com/office/drawing/2014/main" id="{7624563B-45CC-4E43-9C19-C0DED90CD285}"/>
                </a:ext>
              </a:extLst>
            </p:cNvPr>
            <p:cNvSpPr/>
            <p:nvPr/>
          </p:nvSpPr>
          <p:spPr>
            <a:xfrm>
              <a:off x="11270797" y="4676480"/>
              <a:ext cx="57150" cy="333375"/>
            </a:xfrm>
            <a:custGeom>
              <a:avLst/>
              <a:gdLst>
                <a:gd name="connsiteX0" fmla="*/ 0 w 57150"/>
                <a:gd name="connsiteY0" fmla="*/ 0 h 333375"/>
                <a:gd name="connsiteX1" fmla="*/ 57150 w 57150"/>
                <a:gd name="connsiteY1" fmla="*/ 0 h 333375"/>
                <a:gd name="connsiteX2" fmla="*/ 57150 w 57150"/>
                <a:gd name="connsiteY2" fmla="*/ 333375 h 333375"/>
                <a:gd name="connsiteX3" fmla="*/ 0 w 57150"/>
                <a:gd name="connsiteY3" fmla="*/ 333375 h 333375"/>
                <a:gd name="connsiteX4" fmla="*/ 0 w 57150"/>
                <a:gd name="connsiteY4" fmla="*/ 0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333375">
                  <a:moveTo>
                    <a:pt x="0" y="0"/>
                  </a:moveTo>
                  <a:lnTo>
                    <a:pt x="57150" y="0"/>
                  </a:lnTo>
                  <a:lnTo>
                    <a:pt x="57150" y="333375"/>
                  </a:lnTo>
                  <a:lnTo>
                    <a:pt x="0" y="333375"/>
                  </a:lnTo>
                  <a:lnTo>
                    <a:pt x="0" y="0"/>
                  </a:lnTo>
                  <a:close/>
                </a:path>
              </a:pathLst>
            </a:custGeom>
            <a:grpFill/>
            <a:ln w="9525" cap="flat">
              <a:noFill/>
              <a:prstDash val="solid"/>
              <a:miter/>
            </a:ln>
          </p:spPr>
          <p:txBody>
            <a:bodyPr rtlCol="0" anchor="ctr"/>
            <a:lstStyle/>
            <a:p>
              <a:pPr defTabSz="932597">
                <a:defRPr/>
              </a:pPr>
              <a:endParaRPr lang="en-US" sz="1836">
                <a:solidFill>
                  <a:prstClr val="black"/>
                </a:solidFill>
                <a:latin typeface="Segoe UI"/>
              </a:endParaRPr>
            </a:p>
          </p:txBody>
        </p:sp>
        <p:sp>
          <p:nvSpPr>
            <p:cNvPr id="25" name="Freeform: Shape 24" descr="Warning">
              <a:extLst>
                <a:ext uri="{FF2B5EF4-FFF2-40B4-BE49-F238E27FC236}">
                  <a16:creationId xmlns:a16="http://schemas.microsoft.com/office/drawing/2014/main" id="{C1FCF89F-E29F-4407-9079-AE9D336D4F00}"/>
                </a:ext>
              </a:extLst>
            </p:cNvPr>
            <p:cNvSpPr/>
            <p:nvPr/>
          </p:nvSpPr>
          <p:spPr>
            <a:xfrm>
              <a:off x="11251747" y="5047955"/>
              <a:ext cx="95250" cy="95250"/>
            </a:xfrm>
            <a:custGeom>
              <a:avLst/>
              <a:gdLst>
                <a:gd name="connsiteX0" fmla="*/ 47625 w 95250"/>
                <a:gd name="connsiteY0" fmla="*/ 0 h 95250"/>
                <a:gd name="connsiteX1" fmla="*/ 95250 w 95250"/>
                <a:gd name="connsiteY1" fmla="*/ 47625 h 95250"/>
                <a:gd name="connsiteX2" fmla="*/ 47625 w 95250"/>
                <a:gd name="connsiteY2" fmla="*/ 95250 h 95250"/>
                <a:gd name="connsiteX3" fmla="*/ 0 w 95250"/>
                <a:gd name="connsiteY3" fmla="*/ 47625 h 95250"/>
                <a:gd name="connsiteX4" fmla="*/ 47625 w 95250"/>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7625" y="0"/>
                  </a:moveTo>
                  <a:cubicBezTo>
                    <a:pt x="74295" y="0"/>
                    <a:pt x="95250" y="20955"/>
                    <a:pt x="95250" y="47625"/>
                  </a:cubicBezTo>
                  <a:cubicBezTo>
                    <a:pt x="95250" y="74295"/>
                    <a:pt x="74295" y="95250"/>
                    <a:pt x="47625" y="95250"/>
                  </a:cubicBezTo>
                  <a:cubicBezTo>
                    <a:pt x="20955" y="95250"/>
                    <a:pt x="0" y="74295"/>
                    <a:pt x="0" y="47625"/>
                  </a:cubicBezTo>
                  <a:cubicBezTo>
                    <a:pt x="0" y="20955"/>
                    <a:pt x="20955" y="0"/>
                    <a:pt x="47625" y="0"/>
                  </a:cubicBezTo>
                  <a:close/>
                </a:path>
              </a:pathLst>
            </a:custGeom>
            <a:grpFill/>
            <a:ln w="9525" cap="flat">
              <a:noFill/>
              <a:prstDash val="solid"/>
              <a:miter/>
            </a:ln>
          </p:spPr>
          <p:txBody>
            <a:bodyPr rtlCol="0" anchor="ctr"/>
            <a:lstStyle/>
            <a:p>
              <a:pPr defTabSz="932597">
                <a:defRPr/>
              </a:pPr>
              <a:endParaRPr lang="en-US" sz="1836">
                <a:solidFill>
                  <a:prstClr val="black"/>
                </a:solidFill>
                <a:latin typeface="Segoe UI"/>
              </a:endParaRPr>
            </a:p>
          </p:txBody>
        </p:sp>
      </p:grpSp>
      <p:grpSp>
        <p:nvGrpSpPr>
          <p:cNvPr id="26" name="Group 25">
            <a:extLst>
              <a:ext uri="{FF2B5EF4-FFF2-40B4-BE49-F238E27FC236}">
                <a16:creationId xmlns:a16="http://schemas.microsoft.com/office/drawing/2014/main" id="{65DBE6FB-BD6A-49AD-809C-9C23C39CFA11}"/>
              </a:ext>
            </a:extLst>
          </p:cNvPr>
          <p:cNvGrpSpPr/>
          <p:nvPr/>
        </p:nvGrpSpPr>
        <p:grpSpPr>
          <a:xfrm>
            <a:off x="6896559" y="3644703"/>
            <a:ext cx="339807" cy="299539"/>
            <a:chOff x="10888627" y="4504791"/>
            <a:chExt cx="821490" cy="724138"/>
          </a:xfrm>
          <a:solidFill>
            <a:schemeClr val="accent2"/>
          </a:solidFill>
        </p:grpSpPr>
        <p:sp>
          <p:nvSpPr>
            <p:cNvPr id="27" name="Freeform: Shape 26">
              <a:extLst>
                <a:ext uri="{FF2B5EF4-FFF2-40B4-BE49-F238E27FC236}">
                  <a16:creationId xmlns:a16="http://schemas.microsoft.com/office/drawing/2014/main" id="{8883A727-717B-426C-800F-4BCCCA8C807F}"/>
                </a:ext>
              </a:extLst>
            </p:cNvPr>
            <p:cNvSpPr/>
            <p:nvPr/>
          </p:nvSpPr>
          <p:spPr bwMode="auto">
            <a:xfrm>
              <a:off x="10888627" y="4504791"/>
              <a:ext cx="821490" cy="724138"/>
            </a:xfrm>
            <a:custGeom>
              <a:avLst/>
              <a:gdLst>
                <a:gd name="connsiteX0" fmla="*/ 411222 w 821490"/>
                <a:gd name="connsiteY0" fmla="*/ 0 h 724138"/>
                <a:gd name="connsiteX1" fmla="*/ 444083 w 821490"/>
                <a:gd name="connsiteY1" fmla="*/ 19288 h 724138"/>
                <a:gd name="connsiteX2" fmla="*/ 816510 w 821490"/>
                <a:gd name="connsiteY2" fmla="*/ 666988 h 724138"/>
                <a:gd name="connsiteX3" fmla="*/ 783173 w 821490"/>
                <a:gd name="connsiteY3" fmla="*/ 724138 h 724138"/>
                <a:gd name="connsiteX4" fmla="*/ 410745 w 821490"/>
                <a:gd name="connsiteY4" fmla="*/ 724138 h 724138"/>
                <a:gd name="connsiteX5" fmla="*/ 38318 w 821490"/>
                <a:gd name="connsiteY5" fmla="*/ 724138 h 724138"/>
                <a:gd name="connsiteX6" fmla="*/ 4980 w 821490"/>
                <a:gd name="connsiteY6" fmla="*/ 666988 h 724138"/>
                <a:gd name="connsiteX7" fmla="*/ 378360 w 821490"/>
                <a:gd name="connsiteY7" fmla="*/ 19288 h 724138"/>
                <a:gd name="connsiteX8" fmla="*/ 411222 w 821490"/>
                <a:gd name="connsiteY8" fmla="*/ 0 h 724138"/>
                <a:gd name="connsiteX0" fmla="*/ 411222 w 821490"/>
                <a:gd name="connsiteY0" fmla="*/ 0 h 724138"/>
                <a:gd name="connsiteX1" fmla="*/ 444083 w 821490"/>
                <a:gd name="connsiteY1" fmla="*/ 19288 h 724138"/>
                <a:gd name="connsiteX2" fmla="*/ 816510 w 821490"/>
                <a:gd name="connsiteY2" fmla="*/ 666988 h 724138"/>
                <a:gd name="connsiteX3" fmla="*/ 783173 w 821490"/>
                <a:gd name="connsiteY3" fmla="*/ 724138 h 724138"/>
                <a:gd name="connsiteX4" fmla="*/ 38318 w 821490"/>
                <a:gd name="connsiteY4" fmla="*/ 724138 h 724138"/>
                <a:gd name="connsiteX5" fmla="*/ 4980 w 821490"/>
                <a:gd name="connsiteY5" fmla="*/ 666988 h 724138"/>
                <a:gd name="connsiteX6" fmla="*/ 378360 w 821490"/>
                <a:gd name="connsiteY6" fmla="*/ 19288 h 724138"/>
                <a:gd name="connsiteX7" fmla="*/ 411222 w 821490"/>
                <a:gd name="connsiteY7" fmla="*/ 0 h 72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490" h="724138">
                  <a:moveTo>
                    <a:pt x="411222" y="0"/>
                  </a:moveTo>
                  <a:cubicBezTo>
                    <a:pt x="424080" y="0"/>
                    <a:pt x="436939" y="6429"/>
                    <a:pt x="444083" y="19288"/>
                  </a:cubicBezTo>
                  <a:lnTo>
                    <a:pt x="816510" y="666988"/>
                  </a:lnTo>
                  <a:cubicBezTo>
                    <a:pt x="830798" y="692705"/>
                    <a:pt x="812700" y="724138"/>
                    <a:pt x="783173" y="724138"/>
                  </a:cubicBezTo>
                  <a:lnTo>
                    <a:pt x="38318" y="724138"/>
                  </a:lnTo>
                  <a:cubicBezTo>
                    <a:pt x="8790" y="724138"/>
                    <a:pt x="-9307" y="692705"/>
                    <a:pt x="4980" y="666988"/>
                  </a:cubicBezTo>
                  <a:lnTo>
                    <a:pt x="378360" y="19288"/>
                  </a:lnTo>
                  <a:cubicBezTo>
                    <a:pt x="385504" y="6429"/>
                    <a:pt x="398363" y="0"/>
                    <a:pt x="411222" y="0"/>
                  </a:cubicBezTo>
                  <a:close/>
                </a:path>
              </a:pathLst>
            </a:custGeom>
            <a:solidFill>
              <a:schemeClr val="accent1"/>
            </a:solidFill>
            <a:ln w="9525" cap="flat">
              <a:noFill/>
              <a:prstDash val="solid"/>
              <a:miter/>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Segoe UI"/>
              </a:endParaRPr>
            </a:p>
          </p:txBody>
        </p:sp>
        <p:sp>
          <p:nvSpPr>
            <p:cNvPr id="28" name="Freeform: Shape 27" descr="Warning">
              <a:extLst>
                <a:ext uri="{FF2B5EF4-FFF2-40B4-BE49-F238E27FC236}">
                  <a16:creationId xmlns:a16="http://schemas.microsoft.com/office/drawing/2014/main" id="{4D027BA6-F25A-4801-B9FC-BCFDFCD66DBB}"/>
                </a:ext>
              </a:extLst>
            </p:cNvPr>
            <p:cNvSpPr/>
            <p:nvPr/>
          </p:nvSpPr>
          <p:spPr>
            <a:xfrm>
              <a:off x="11270797" y="4676480"/>
              <a:ext cx="57150" cy="333375"/>
            </a:xfrm>
            <a:custGeom>
              <a:avLst/>
              <a:gdLst>
                <a:gd name="connsiteX0" fmla="*/ 0 w 57150"/>
                <a:gd name="connsiteY0" fmla="*/ 0 h 333375"/>
                <a:gd name="connsiteX1" fmla="*/ 57150 w 57150"/>
                <a:gd name="connsiteY1" fmla="*/ 0 h 333375"/>
                <a:gd name="connsiteX2" fmla="*/ 57150 w 57150"/>
                <a:gd name="connsiteY2" fmla="*/ 333375 h 333375"/>
                <a:gd name="connsiteX3" fmla="*/ 0 w 57150"/>
                <a:gd name="connsiteY3" fmla="*/ 333375 h 333375"/>
                <a:gd name="connsiteX4" fmla="*/ 0 w 57150"/>
                <a:gd name="connsiteY4" fmla="*/ 0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333375">
                  <a:moveTo>
                    <a:pt x="0" y="0"/>
                  </a:moveTo>
                  <a:lnTo>
                    <a:pt x="57150" y="0"/>
                  </a:lnTo>
                  <a:lnTo>
                    <a:pt x="57150" y="333375"/>
                  </a:lnTo>
                  <a:lnTo>
                    <a:pt x="0" y="333375"/>
                  </a:lnTo>
                  <a:lnTo>
                    <a:pt x="0" y="0"/>
                  </a:lnTo>
                  <a:close/>
                </a:path>
              </a:pathLst>
            </a:custGeom>
            <a:grpFill/>
            <a:ln w="9525" cap="flat">
              <a:noFill/>
              <a:prstDash val="solid"/>
              <a:miter/>
            </a:ln>
          </p:spPr>
          <p:txBody>
            <a:bodyPr rtlCol="0" anchor="ctr"/>
            <a:lstStyle/>
            <a:p>
              <a:pPr defTabSz="932597">
                <a:defRPr/>
              </a:pPr>
              <a:endParaRPr lang="en-US" sz="1836">
                <a:solidFill>
                  <a:prstClr val="black"/>
                </a:solidFill>
                <a:latin typeface="Segoe UI"/>
              </a:endParaRPr>
            </a:p>
          </p:txBody>
        </p:sp>
        <p:sp>
          <p:nvSpPr>
            <p:cNvPr id="29" name="Freeform: Shape 28" descr="Warning">
              <a:extLst>
                <a:ext uri="{FF2B5EF4-FFF2-40B4-BE49-F238E27FC236}">
                  <a16:creationId xmlns:a16="http://schemas.microsoft.com/office/drawing/2014/main" id="{1EC2BDA9-CDCA-4AB2-BC91-BDE7EE26F0C8}"/>
                </a:ext>
              </a:extLst>
            </p:cNvPr>
            <p:cNvSpPr/>
            <p:nvPr/>
          </p:nvSpPr>
          <p:spPr>
            <a:xfrm>
              <a:off x="11251747" y="5047955"/>
              <a:ext cx="95250" cy="95250"/>
            </a:xfrm>
            <a:custGeom>
              <a:avLst/>
              <a:gdLst>
                <a:gd name="connsiteX0" fmla="*/ 47625 w 95250"/>
                <a:gd name="connsiteY0" fmla="*/ 0 h 95250"/>
                <a:gd name="connsiteX1" fmla="*/ 95250 w 95250"/>
                <a:gd name="connsiteY1" fmla="*/ 47625 h 95250"/>
                <a:gd name="connsiteX2" fmla="*/ 47625 w 95250"/>
                <a:gd name="connsiteY2" fmla="*/ 95250 h 95250"/>
                <a:gd name="connsiteX3" fmla="*/ 0 w 95250"/>
                <a:gd name="connsiteY3" fmla="*/ 47625 h 95250"/>
                <a:gd name="connsiteX4" fmla="*/ 47625 w 95250"/>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7625" y="0"/>
                  </a:moveTo>
                  <a:cubicBezTo>
                    <a:pt x="74295" y="0"/>
                    <a:pt x="95250" y="20955"/>
                    <a:pt x="95250" y="47625"/>
                  </a:cubicBezTo>
                  <a:cubicBezTo>
                    <a:pt x="95250" y="74295"/>
                    <a:pt x="74295" y="95250"/>
                    <a:pt x="47625" y="95250"/>
                  </a:cubicBezTo>
                  <a:cubicBezTo>
                    <a:pt x="20955" y="95250"/>
                    <a:pt x="0" y="74295"/>
                    <a:pt x="0" y="47625"/>
                  </a:cubicBezTo>
                  <a:cubicBezTo>
                    <a:pt x="0" y="20955"/>
                    <a:pt x="20955" y="0"/>
                    <a:pt x="47625" y="0"/>
                  </a:cubicBezTo>
                  <a:close/>
                </a:path>
              </a:pathLst>
            </a:custGeom>
            <a:grpFill/>
            <a:ln w="9525" cap="flat">
              <a:noFill/>
              <a:prstDash val="solid"/>
              <a:miter/>
            </a:ln>
          </p:spPr>
          <p:txBody>
            <a:bodyPr rtlCol="0" anchor="ctr"/>
            <a:lstStyle/>
            <a:p>
              <a:pPr defTabSz="932597">
                <a:defRPr/>
              </a:pPr>
              <a:endParaRPr lang="en-US" sz="1836">
                <a:solidFill>
                  <a:prstClr val="black"/>
                </a:solidFill>
                <a:latin typeface="Segoe UI"/>
              </a:endParaRPr>
            </a:p>
          </p:txBody>
        </p:sp>
      </p:grpSp>
      <p:grpSp>
        <p:nvGrpSpPr>
          <p:cNvPr id="31" name="Group 30">
            <a:extLst>
              <a:ext uri="{FF2B5EF4-FFF2-40B4-BE49-F238E27FC236}">
                <a16:creationId xmlns:a16="http://schemas.microsoft.com/office/drawing/2014/main" id="{F8D3C9CD-0221-4201-B5BF-F0FF70CF5794}"/>
              </a:ext>
            </a:extLst>
          </p:cNvPr>
          <p:cNvGrpSpPr/>
          <p:nvPr/>
        </p:nvGrpSpPr>
        <p:grpSpPr>
          <a:xfrm>
            <a:off x="6896559" y="4448518"/>
            <a:ext cx="339807" cy="299539"/>
            <a:chOff x="10888627" y="4504791"/>
            <a:chExt cx="821490" cy="724138"/>
          </a:xfrm>
          <a:solidFill>
            <a:schemeClr val="accent2"/>
          </a:solidFill>
        </p:grpSpPr>
        <p:sp>
          <p:nvSpPr>
            <p:cNvPr id="32" name="Freeform: Shape 31">
              <a:extLst>
                <a:ext uri="{FF2B5EF4-FFF2-40B4-BE49-F238E27FC236}">
                  <a16:creationId xmlns:a16="http://schemas.microsoft.com/office/drawing/2014/main" id="{C3597EDB-3568-44D2-B2E0-05FB8A86185C}"/>
                </a:ext>
              </a:extLst>
            </p:cNvPr>
            <p:cNvSpPr/>
            <p:nvPr/>
          </p:nvSpPr>
          <p:spPr bwMode="auto">
            <a:xfrm>
              <a:off x="10888627" y="4504791"/>
              <a:ext cx="821490" cy="724138"/>
            </a:xfrm>
            <a:custGeom>
              <a:avLst/>
              <a:gdLst>
                <a:gd name="connsiteX0" fmla="*/ 411222 w 821490"/>
                <a:gd name="connsiteY0" fmla="*/ 0 h 724138"/>
                <a:gd name="connsiteX1" fmla="*/ 444083 w 821490"/>
                <a:gd name="connsiteY1" fmla="*/ 19288 h 724138"/>
                <a:gd name="connsiteX2" fmla="*/ 816510 w 821490"/>
                <a:gd name="connsiteY2" fmla="*/ 666988 h 724138"/>
                <a:gd name="connsiteX3" fmla="*/ 783173 w 821490"/>
                <a:gd name="connsiteY3" fmla="*/ 724138 h 724138"/>
                <a:gd name="connsiteX4" fmla="*/ 410745 w 821490"/>
                <a:gd name="connsiteY4" fmla="*/ 724138 h 724138"/>
                <a:gd name="connsiteX5" fmla="*/ 38318 w 821490"/>
                <a:gd name="connsiteY5" fmla="*/ 724138 h 724138"/>
                <a:gd name="connsiteX6" fmla="*/ 4980 w 821490"/>
                <a:gd name="connsiteY6" fmla="*/ 666988 h 724138"/>
                <a:gd name="connsiteX7" fmla="*/ 378360 w 821490"/>
                <a:gd name="connsiteY7" fmla="*/ 19288 h 724138"/>
                <a:gd name="connsiteX8" fmla="*/ 411222 w 821490"/>
                <a:gd name="connsiteY8" fmla="*/ 0 h 724138"/>
                <a:gd name="connsiteX0" fmla="*/ 411222 w 821490"/>
                <a:gd name="connsiteY0" fmla="*/ 0 h 724138"/>
                <a:gd name="connsiteX1" fmla="*/ 444083 w 821490"/>
                <a:gd name="connsiteY1" fmla="*/ 19288 h 724138"/>
                <a:gd name="connsiteX2" fmla="*/ 816510 w 821490"/>
                <a:gd name="connsiteY2" fmla="*/ 666988 h 724138"/>
                <a:gd name="connsiteX3" fmla="*/ 783173 w 821490"/>
                <a:gd name="connsiteY3" fmla="*/ 724138 h 724138"/>
                <a:gd name="connsiteX4" fmla="*/ 38318 w 821490"/>
                <a:gd name="connsiteY4" fmla="*/ 724138 h 724138"/>
                <a:gd name="connsiteX5" fmla="*/ 4980 w 821490"/>
                <a:gd name="connsiteY5" fmla="*/ 666988 h 724138"/>
                <a:gd name="connsiteX6" fmla="*/ 378360 w 821490"/>
                <a:gd name="connsiteY6" fmla="*/ 19288 h 724138"/>
                <a:gd name="connsiteX7" fmla="*/ 411222 w 821490"/>
                <a:gd name="connsiteY7" fmla="*/ 0 h 72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490" h="724138">
                  <a:moveTo>
                    <a:pt x="411222" y="0"/>
                  </a:moveTo>
                  <a:cubicBezTo>
                    <a:pt x="424080" y="0"/>
                    <a:pt x="436939" y="6429"/>
                    <a:pt x="444083" y="19288"/>
                  </a:cubicBezTo>
                  <a:lnTo>
                    <a:pt x="816510" y="666988"/>
                  </a:lnTo>
                  <a:cubicBezTo>
                    <a:pt x="830798" y="692705"/>
                    <a:pt x="812700" y="724138"/>
                    <a:pt x="783173" y="724138"/>
                  </a:cubicBezTo>
                  <a:lnTo>
                    <a:pt x="38318" y="724138"/>
                  </a:lnTo>
                  <a:cubicBezTo>
                    <a:pt x="8790" y="724138"/>
                    <a:pt x="-9307" y="692705"/>
                    <a:pt x="4980" y="666988"/>
                  </a:cubicBezTo>
                  <a:lnTo>
                    <a:pt x="378360" y="19288"/>
                  </a:lnTo>
                  <a:cubicBezTo>
                    <a:pt x="385504" y="6429"/>
                    <a:pt x="398363" y="0"/>
                    <a:pt x="411222" y="0"/>
                  </a:cubicBezTo>
                  <a:close/>
                </a:path>
              </a:pathLst>
            </a:custGeom>
            <a:solidFill>
              <a:schemeClr val="accent1"/>
            </a:solidFill>
            <a:ln w="9525" cap="flat">
              <a:noFill/>
              <a:prstDash val="solid"/>
              <a:miter/>
            </a:ln>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1836">
                <a:solidFill>
                  <a:prstClr val="black"/>
                </a:solidFill>
                <a:latin typeface="Segoe UI"/>
              </a:endParaRPr>
            </a:p>
          </p:txBody>
        </p:sp>
        <p:sp>
          <p:nvSpPr>
            <p:cNvPr id="33" name="Freeform: Shape 32" descr="Warning">
              <a:extLst>
                <a:ext uri="{FF2B5EF4-FFF2-40B4-BE49-F238E27FC236}">
                  <a16:creationId xmlns:a16="http://schemas.microsoft.com/office/drawing/2014/main" id="{B33B139A-C33B-4482-A924-7F647A361E0E}"/>
                </a:ext>
              </a:extLst>
            </p:cNvPr>
            <p:cNvSpPr/>
            <p:nvPr/>
          </p:nvSpPr>
          <p:spPr>
            <a:xfrm>
              <a:off x="11270797" y="4676480"/>
              <a:ext cx="57150" cy="333375"/>
            </a:xfrm>
            <a:custGeom>
              <a:avLst/>
              <a:gdLst>
                <a:gd name="connsiteX0" fmla="*/ 0 w 57150"/>
                <a:gd name="connsiteY0" fmla="*/ 0 h 333375"/>
                <a:gd name="connsiteX1" fmla="*/ 57150 w 57150"/>
                <a:gd name="connsiteY1" fmla="*/ 0 h 333375"/>
                <a:gd name="connsiteX2" fmla="*/ 57150 w 57150"/>
                <a:gd name="connsiteY2" fmla="*/ 333375 h 333375"/>
                <a:gd name="connsiteX3" fmla="*/ 0 w 57150"/>
                <a:gd name="connsiteY3" fmla="*/ 333375 h 333375"/>
                <a:gd name="connsiteX4" fmla="*/ 0 w 57150"/>
                <a:gd name="connsiteY4" fmla="*/ 0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333375">
                  <a:moveTo>
                    <a:pt x="0" y="0"/>
                  </a:moveTo>
                  <a:lnTo>
                    <a:pt x="57150" y="0"/>
                  </a:lnTo>
                  <a:lnTo>
                    <a:pt x="57150" y="333375"/>
                  </a:lnTo>
                  <a:lnTo>
                    <a:pt x="0" y="333375"/>
                  </a:lnTo>
                  <a:lnTo>
                    <a:pt x="0" y="0"/>
                  </a:lnTo>
                  <a:close/>
                </a:path>
              </a:pathLst>
            </a:custGeom>
            <a:grpFill/>
            <a:ln w="9525" cap="flat">
              <a:noFill/>
              <a:prstDash val="solid"/>
              <a:miter/>
            </a:ln>
          </p:spPr>
          <p:txBody>
            <a:bodyPr rtlCol="0" anchor="ctr"/>
            <a:lstStyle/>
            <a:p>
              <a:pPr defTabSz="932597">
                <a:defRPr/>
              </a:pPr>
              <a:endParaRPr lang="en-US" sz="1836">
                <a:solidFill>
                  <a:prstClr val="black"/>
                </a:solidFill>
                <a:latin typeface="Segoe UI"/>
              </a:endParaRPr>
            </a:p>
          </p:txBody>
        </p:sp>
        <p:sp>
          <p:nvSpPr>
            <p:cNvPr id="34" name="Freeform: Shape 33" descr="Warning">
              <a:extLst>
                <a:ext uri="{FF2B5EF4-FFF2-40B4-BE49-F238E27FC236}">
                  <a16:creationId xmlns:a16="http://schemas.microsoft.com/office/drawing/2014/main" id="{9467977C-94F5-4644-9D11-E57E2EF823BB}"/>
                </a:ext>
              </a:extLst>
            </p:cNvPr>
            <p:cNvSpPr/>
            <p:nvPr/>
          </p:nvSpPr>
          <p:spPr>
            <a:xfrm>
              <a:off x="11251747" y="5047955"/>
              <a:ext cx="95250" cy="95250"/>
            </a:xfrm>
            <a:custGeom>
              <a:avLst/>
              <a:gdLst>
                <a:gd name="connsiteX0" fmla="*/ 47625 w 95250"/>
                <a:gd name="connsiteY0" fmla="*/ 0 h 95250"/>
                <a:gd name="connsiteX1" fmla="*/ 95250 w 95250"/>
                <a:gd name="connsiteY1" fmla="*/ 47625 h 95250"/>
                <a:gd name="connsiteX2" fmla="*/ 47625 w 95250"/>
                <a:gd name="connsiteY2" fmla="*/ 95250 h 95250"/>
                <a:gd name="connsiteX3" fmla="*/ 0 w 95250"/>
                <a:gd name="connsiteY3" fmla="*/ 47625 h 95250"/>
                <a:gd name="connsiteX4" fmla="*/ 47625 w 95250"/>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7625" y="0"/>
                  </a:moveTo>
                  <a:cubicBezTo>
                    <a:pt x="74295" y="0"/>
                    <a:pt x="95250" y="20955"/>
                    <a:pt x="95250" y="47625"/>
                  </a:cubicBezTo>
                  <a:cubicBezTo>
                    <a:pt x="95250" y="74295"/>
                    <a:pt x="74295" y="95250"/>
                    <a:pt x="47625" y="95250"/>
                  </a:cubicBezTo>
                  <a:cubicBezTo>
                    <a:pt x="20955" y="95250"/>
                    <a:pt x="0" y="74295"/>
                    <a:pt x="0" y="47625"/>
                  </a:cubicBezTo>
                  <a:cubicBezTo>
                    <a:pt x="0" y="20955"/>
                    <a:pt x="20955" y="0"/>
                    <a:pt x="47625" y="0"/>
                  </a:cubicBezTo>
                  <a:close/>
                </a:path>
              </a:pathLst>
            </a:custGeom>
            <a:grpFill/>
            <a:ln w="9525" cap="flat">
              <a:noFill/>
              <a:prstDash val="solid"/>
              <a:miter/>
            </a:ln>
          </p:spPr>
          <p:txBody>
            <a:bodyPr rtlCol="0" anchor="ctr"/>
            <a:lstStyle/>
            <a:p>
              <a:pPr defTabSz="932597">
                <a:defRPr/>
              </a:pPr>
              <a:endParaRPr lang="en-US" sz="1836">
                <a:solidFill>
                  <a:prstClr val="black"/>
                </a:solidFill>
                <a:latin typeface="Segoe UI"/>
              </a:endParaRPr>
            </a:p>
          </p:txBody>
        </p:sp>
      </p:grpSp>
    </p:spTree>
    <p:extLst>
      <p:ext uri="{BB962C8B-B14F-4D97-AF65-F5344CB8AC3E}">
        <p14:creationId xmlns:p14="http://schemas.microsoft.com/office/powerpoint/2010/main" val="40641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xfrm>
            <a:off x="600059" y="2367082"/>
            <a:ext cx="5249526" cy="2260362"/>
          </a:xfrm>
        </p:spPr>
        <p:txBody>
          <a:bodyPr/>
          <a:lstStyle/>
          <a:p>
            <a:r>
              <a:rPr lang="en-US"/>
              <a:t>Breakthrough productivity and performance with large workloads  </a:t>
            </a:r>
          </a:p>
        </p:txBody>
      </p:sp>
      <p:sp>
        <p:nvSpPr>
          <p:cNvPr id="2" name="Text Placeholder 1">
            <a:extLst>
              <a:ext uri="{FF2B5EF4-FFF2-40B4-BE49-F238E27FC236}">
                <a16:creationId xmlns:a16="http://schemas.microsoft.com/office/drawing/2014/main" id="{6FFFC4AE-1FFB-4EA7-99A9-4A540F5FC7DD}"/>
              </a:ext>
            </a:extLst>
          </p:cNvPr>
          <p:cNvSpPr>
            <a:spLocks noGrp="1"/>
          </p:cNvSpPr>
          <p:nvPr>
            <p:ph type="body" sz="quarter" idx="10"/>
          </p:nvPr>
        </p:nvSpPr>
        <p:spPr>
          <a:xfrm>
            <a:off x="7017612" y="1863395"/>
            <a:ext cx="4708464" cy="3267736"/>
          </a:xfrm>
        </p:spPr>
        <p:txBody>
          <a:bodyPr/>
          <a:lstStyle/>
          <a:p>
            <a:pPr marL="0" indent="0">
              <a:buNone/>
            </a:pPr>
            <a:r>
              <a:rPr lang="en-US" b="1" dirty="0">
                <a:solidFill>
                  <a:schemeClr val="accent1"/>
                </a:solidFill>
                <a:latin typeface="+mj-lt"/>
              </a:rPr>
              <a:t>Azure SQL Database solutions</a:t>
            </a:r>
            <a:endParaRPr lang="en-US" dirty="0">
              <a:solidFill>
                <a:srgbClr val="000000"/>
              </a:solidFill>
              <a:latin typeface="+mj-lt"/>
              <a:ea typeface="Segoe UI Semilight" charset="0"/>
              <a:cs typeface="Segoe UI Semilight" charset="0"/>
            </a:endParaRPr>
          </a:p>
          <a:p>
            <a:r>
              <a:rPr lang="en-US" dirty="0">
                <a:solidFill>
                  <a:srgbClr val="000000"/>
                </a:solidFill>
                <a:ea typeface="Segoe UI Semilight" charset="0"/>
                <a:cs typeface="Segoe UI Semilight" charset="0"/>
              </a:rPr>
              <a:t>Support for 100TB+ databases with Hyperscale</a:t>
            </a:r>
          </a:p>
          <a:p>
            <a:r>
              <a:rPr lang="en-US" dirty="0">
                <a:solidFill>
                  <a:srgbClr val="000000"/>
                </a:solidFill>
                <a:ea typeface="Segoe UI Semilight" charset="0"/>
                <a:cs typeface="Segoe UI Semilight" charset="0"/>
              </a:rPr>
              <a:t>Faster app development and reduced database ops with a fully managed service</a:t>
            </a:r>
          </a:p>
          <a:p>
            <a:r>
              <a:rPr lang="en-US" dirty="0">
                <a:solidFill>
                  <a:srgbClr val="000000"/>
                </a:solidFill>
                <a:ea typeface="Segoe UI Semilight" charset="0"/>
                <a:cs typeface="Segoe UI Semilight" charset="0"/>
              </a:rPr>
              <a:t>Multi-tenant apps easily built in a preferred environment</a:t>
            </a:r>
          </a:p>
        </p:txBody>
      </p:sp>
      <p:sp>
        <p:nvSpPr>
          <p:cNvPr id="18" name="TextBox 17">
            <a:extLst>
              <a:ext uri="{FF2B5EF4-FFF2-40B4-BE49-F238E27FC236}">
                <a16:creationId xmlns:a16="http://schemas.microsoft.com/office/drawing/2014/main" id="{7B8B5DD6-51DC-452B-9109-09918E8138F5}"/>
              </a:ext>
            </a:extLst>
          </p:cNvPr>
          <p:cNvSpPr txBox="1"/>
          <p:nvPr/>
        </p:nvSpPr>
        <p:spPr>
          <a:xfrm>
            <a:off x="7544187" y="4696462"/>
            <a:ext cx="3582178" cy="350330"/>
          </a:xfrm>
          <a:prstGeom prst="rect">
            <a:avLst/>
          </a:prstGeom>
          <a:noFill/>
        </p:spPr>
        <p:txBody>
          <a:bodyPr wrap="square" rtlCol="0">
            <a:spAutoFit/>
          </a:bodyPr>
          <a:lstStyle/>
          <a:p>
            <a:pPr defTabSz="932597">
              <a:defRPr/>
            </a:pPr>
            <a:endParaRPr lang="en-US" sz="1632">
              <a:solidFill>
                <a:srgbClr val="000000"/>
              </a:solidFill>
              <a:latin typeface="Segoe UI"/>
              <a:ea typeface="Segoe UI Semilight" charset="0"/>
              <a:cs typeface="Segoe UI Semilight" charset="0"/>
            </a:endParaRPr>
          </a:p>
        </p:txBody>
      </p:sp>
      <p:grpSp>
        <p:nvGrpSpPr>
          <p:cNvPr id="10" name="Group 9">
            <a:extLst>
              <a:ext uri="{FF2B5EF4-FFF2-40B4-BE49-F238E27FC236}">
                <a16:creationId xmlns:a16="http://schemas.microsoft.com/office/drawing/2014/main" id="{448D1B09-E926-4DC1-9FCA-9488CB515A44}"/>
              </a:ext>
            </a:extLst>
          </p:cNvPr>
          <p:cNvGrpSpPr/>
          <p:nvPr/>
        </p:nvGrpSpPr>
        <p:grpSpPr>
          <a:xfrm>
            <a:off x="6877906" y="3437820"/>
            <a:ext cx="357312" cy="357312"/>
            <a:chOff x="2454275" y="4329113"/>
            <a:chExt cx="419100" cy="419100"/>
          </a:xfrm>
          <a:solidFill>
            <a:schemeClr val="accent2"/>
          </a:solidFill>
        </p:grpSpPr>
        <p:sp>
          <p:nvSpPr>
            <p:cNvPr id="11" name="Freeform 37">
              <a:extLst>
                <a:ext uri="{FF2B5EF4-FFF2-40B4-BE49-F238E27FC236}">
                  <a16:creationId xmlns:a16="http://schemas.microsoft.com/office/drawing/2014/main" id="{0B0A012E-677F-45B3-9418-63C618B8BF83}"/>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2" name="Freeform 38">
              <a:extLst>
                <a:ext uri="{FF2B5EF4-FFF2-40B4-BE49-F238E27FC236}">
                  <a16:creationId xmlns:a16="http://schemas.microsoft.com/office/drawing/2014/main" id="{BABC2C25-971B-4822-BB2F-98A97180ECBF}"/>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13" name="Group 12">
            <a:extLst>
              <a:ext uri="{FF2B5EF4-FFF2-40B4-BE49-F238E27FC236}">
                <a16:creationId xmlns:a16="http://schemas.microsoft.com/office/drawing/2014/main" id="{DFD151F8-0B78-4E1B-ABC6-757CCB778253}"/>
              </a:ext>
            </a:extLst>
          </p:cNvPr>
          <p:cNvGrpSpPr/>
          <p:nvPr/>
        </p:nvGrpSpPr>
        <p:grpSpPr>
          <a:xfrm>
            <a:off x="6877906" y="2451925"/>
            <a:ext cx="357312" cy="357312"/>
            <a:chOff x="2454275" y="4329113"/>
            <a:chExt cx="419100" cy="419100"/>
          </a:xfrm>
          <a:solidFill>
            <a:schemeClr val="accent2"/>
          </a:solidFill>
        </p:grpSpPr>
        <p:sp>
          <p:nvSpPr>
            <p:cNvPr id="14" name="Freeform 37">
              <a:extLst>
                <a:ext uri="{FF2B5EF4-FFF2-40B4-BE49-F238E27FC236}">
                  <a16:creationId xmlns:a16="http://schemas.microsoft.com/office/drawing/2014/main" id="{E2575FC4-4C78-44D3-A899-32BA836788AA}"/>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5" name="Freeform 38">
              <a:extLst>
                <a:ext uri="{FF2B5EF4-FFF2-40B4-BE49-F238E27FC236}">
                  <a16:creationId xmlns:a16="http://schemas.microsoft.com/office/drawing/2014/main" id="{F43ED16A-D72F-4FD2-936B-2235BEC5D385}"/>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16" name="Group 15">
            <a:extLst>
              <a:ext uri="{FF2B5EF4-FFF2-40B4-BE49-F238E27FC236}">
                <a16:creationId xmlns:a16="http://schemas.microsoft.com/office/drawing/2014/main" id="{4C4AA243-F717-4867-9A80-5432BDCF30B5}"/>
              </a:ext>
            </a:extLst>
          </p:cNvPr>
          <p:cNvGrpSpPr/>
          <p:nvPr/>
        </p:nvGrpSpPr>
        <p:grpSpPr>
          <a:xfrm>
            <a:off x="6877906" y="4441479"/>
            <a:ext cx="357312" cy="357312"/>
            <a:chOff x="2454275" y="4329113"/>
            <a:chExt cx="419100" cy="419100"/>
          </a:xfrm>
          <a:solidFill>
            <a:schemeClr val="accent2"/>
          </a:solidFill>
        </p:grpSpPr>
        <p:sp>
          <p:nvSpPr>
            <p:cNvPr id="17" name="Freeform 37">
              <a:extLst>
                <a:ext uri="{FF2B5EF4-FFF2-40B4-BE49-F238E27FC236}">
                  <a16:creationId xmlns:a16="http://schemas.microsoft.com/office/drawing/2014/main" id="{C7627B13-E793-4EFC-B593-CFC80DB72C9B}"/>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9" name="Freeform 38">
              <a:extLst>
                <a:ext uri="{FF2B5EF4-FFF2-40B4-BE49-F238E27FC236}">
                  <a16:creationId xmlns:a16="http://schemas.microsoft.com/office/drawing/2014/main" id="{5DBF6F48-8BF7-4F79-9E8B-A5427C7AE72D}"/>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26" name="Group 25">
            <a:extLst>
              <a:ext uri="{FF2B5EF4-FFF2-40B4-BE49-F238E27FC236}">
                <a16:creationId xmlns:a16="http://schemas.microsoft.com/office/drawing/2014/main" id="{36EB9605-6C44-4F82-A367-65A374C00DC9}"/>
              </a:ext>
            </a:extLst>
          </p:cNvPr>
          <p:cNvGrpSpPr/>
          <p:nvPr/>
        </p:nvGrpSpPr>
        <p:grpSpPr>
          <a:xfrm>
            <a:off x="600856" y="5617671"/>
            <a:ext cx="813733" cy="803773"/>
            <a:chOff x="5316609" y="3216883"/>
            <a:chExt cx="1073399" cy="1060260"/>
          </a:xfrm>
          <a:solidFill>
            <a:schemeClr val="accent2"/>
          </a:solidFill>
        </p:grpSpPr>
        <p:sp>
          <p:nvSpPr>
            <p:cNvPr id="27" name="Rectangle 26">
              <a:extLst>
                <a:ext uri="{FF2B5EF4-FFF2-40B4-BE49-F238E27FC236}">
                  <a16:creationId xmlns:a16="http://schemas.microsoft.com/office/drawing/2014/main" id="{D19C83A3-B0AB-4795-87F1-ED5AD51E40E9}"/>
                </a:ext>
              </a:extLst>
            </p:cNvPr>
            <p:cNvSpPr/>
            <p:nvPr/>
          </p:nvSpPr>
          <p:spPr bwMode="auto">
            <a:xfrm>
              <a:off x="5316609" y="3453633"/>
              <a:ext cx="823510" cy="823510"/>
            </a:xfrm>
            <a:prstGeom prst="rect">
              <a:avLst/>
            </a:prstGeom>
            <a:solidFill>
              <a:schemeClr val="bg1"/>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28" name="Freeform: Shape 27">
              <a:extLst>
                <a:ext uri="{FF2B5EF4-FFF2-40B4-BE49-F238E27FC236}">
                  <a16:creationId xmlns:a16="http://schemas.microsoft.com/office/drawing/2014/main" id="{38355DD6-5D98-4734-B528-C509BDAB967E}"/>
                </a:ext>
              </a:extLst>
            </p:cNvPr>
            <p:cNvSpPr/>
            <p:nvPr/>
          </p:nvSpPr>
          <p:spPr bwMode="auto">
            <a:xfrm>
              <a:off x="5316609" y="3216883"/>
              <a:ext cx="1073399" cy="1060260"/>
            </a:xfrm>
            <a:custGeom>
              <a:avLst/>
              <a:gdLst>
                <a:gd name="connsiteX0" fmla="*/ 1073399 w 1073399"/>
                <a:gd name="connsiteY0" fmla="*/ 0 h 1060260"/>
                <a:gd name="connsiteX1" fmla="*/ 1036388 w 1073399"/>
                <a:gd name="connsiteY1" fmla="*/ 355572 h 1060260"/>
                <a:gd name="connsiteX2" fmla="*/ 956748 w 1073399"/>
                <a:gd name="connsiteY2" fmla="*/ 275931 h 1060260"/>
                <a:gd name="connsiteX3" fmla="*/ 172419 w 1073399"/>
                <a:gd name="connsiteY3" fmla="*/ 1060260 h 1060260"/>
                <a:gd name="connsiteX4" fmla="*/ 0 w 1073399"/>
                <a:gd name="connsiteY4" fmla="*/ 1060260 h 1060260"/>
                <a:gd name="connsiteX5" fmla="*/ 0 w 1073399"/>
                <a:gd name="connsiteY5" fmla="*/ 914117 h 1060260"/>
                <a:gd name="connsiteX6" fmla="*/ 797467 w 1073399"/>
                <a:gd name="connsiteY6" fmla="*/ 116651 h 1060260"/>
                <a:gd name="connsiteX7" fmla="*/ 717826 w 1073399"/>
                <a:gd name="connsiteY7" fmla="*/ 37010 h 10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399" h="1060260">
                  <a:moveTo>
                    <a:pt x="1073399" y="0"/>
                  </a:moveTo>
                  <a:lnTo>
                    <a:pt x="1036388" y="355572"/>
                  </a:lnTo>
                  <a:lnTo>
                    <a:pt x="956748" y="275931"/>
                  </a:lnTo>
                  <a:lnTo>
                    <a:pt x="172419" y="1060260"/>
                  </a:lnTo>
                  <a:lnTo>
                    <a:pt x="0" y="1060260"/>
                  </a:lnTo>
                  <a:lnTo>
                    <a:pt x="0" y="914117"/>
                  </a:lnTo>
                  <a:lnTo>
                    <a:pt x="797467" y="116651"/>
                  </a:lnTo>
                  <a:lnTo>
                    <a:pt x="717826" y="37010"/>
                  </a:lnTo>
                  <a:close/>
                </a:path>
              </a:pathLst>
            </a:custGeom>
            <a:grp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noAutofit/>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grpSp>
    </p:spTree>
    <p:extLst>
      <p:ext uri="{BB962C8B-B14F-4D97-AF65-F5344CB8AC3E}">
        <p14:creationId xmlns:p14="http://schemas.microsoft.com/office/powerpoint/2010/main" val="320331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D4FC0-1B0F-4236-8DAB-819DA7115099}"/>
              </a:ext>
            </a:extLst>
          </p:cNvPr>
          <p:cNvSpPr>
            <a:spLocks noGrp="1"/>
          </p:cNvSpPr>
          <p:nvPr>
            <p:ph type="title"/>
          </p:nvPr>
        </p:nvSpPr>
        <p:spPr/>
        <p:txBody>
          <a:bodyPr/>
          <a:lstStyle/>
          <a:p>
            <a:r>
              <a:rPr lang="en-US"/>
              <a:t>What is Hyperscale?</a:t>
            </a:r>
          </a:p>
        </p:txBody>
      </p:sp>
      <p:sp>
        <p:nvSpPr>
          <p:cNvPr id="99" name="Content Placeholder 2">
            <a:extLst>
              <a:ext uri="{FF2B5EF4-FFF2-40B4-BE49-F238E27FC236}">
                <a16:creationId xmlns:a16="http://schemas.microsoft.com/office/drawing/2014/main" id="{74042184-DE1D-4B59-B337-E8EE6F537EB0}"/>
              </a:ext>
            </a:extLst>
          </p:cNvPr>
          <p:cNvSpPr txBox="1">
            <a:spLocks/>
          </p:cNvSpPr>
          <p:nvPr/>
        </p:nvSpPr>
        <p:spPr>
          <a:xfrm>
            <a:off x="469134" y="1673496"/>
            <a:ext cx="11018520" cy="4018999"/>
          </a:xfrm>
          <a:prstGeom prst="rect">
            <a:avLst/>
          </a:prstGeom>
        </p:spPr>
        <p:txBody>
          <a:bodyPr/>
          <a:lstStyle>
            <a:lvl1pPr marL="0" marR="0" indent="0" algn="l" defTabSz="932742" rtl="0" eaLnBrk="1" fontAlgn="auto" latinLnBrk="0" hangingPunct="1">
              <a:lnSpc>
                <a:spcPct val="100000"/>
              </a:lnSpc>
              <a:spcBef>
                <a:spcPts val="1200"/>
              </a:spcBef>
              <a:spcAft>
                <a:spcPts val="60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60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70C0"/>
                </a:solidFill>
                <a:latin typeface="+mn-lt"/>
              </a:rPr>
              <a:t>Hyperscale is an all new storage layer under the database</a:t>
            </a:r>
          </a:p>
          <a:p>
            <a:r>
              <a:rPr lang="en-US" dirty="0">
                <a:solidFill>
                  <a:srgbClr val="0070C0"/>
                </a:solidFill>
                <a:latin typeface="+mn-lt"/>
              </a:rPr>
              <a:t>Hyperscale is architected for the cloud from the ground up</a:t>
            </a:r>
          </a:p>
          <a:p>
            <a:r>
              <a:rPr lang="en-US" dirty="0">
                <a:solidFill>
                  <a:srgbClr val="0070C0"/>
                </a:solidFill>
                <a:latin typeface="+mn-lt"/>
              </a:rPr>
              <a:t>Hyperscale is fully compatible with Azure SQL Database</a:t>
            </a:r>
          </a:p>
          <a:p>
            <a:r>
              <a:rPr lang="en-US" dirty="0">
                <a:solidFill>
                  <a:srgbClr val="0070C0"/>
                </a:solidFill>
                <a:latin typeface="+mn-lt"/>
              </a:rPr>
              <a:t>Hyperscale is no limits</a:t>
            </a:r>
          </a:p>
          <a:p>
            <a:r>
              <a:rPr lang="en-US" dirty="0">
                <a:solidFill>
                  <a:srgbClr val="0070C0"/>
                </a:solidFill>
                <a:latin typeface="+mn-lt"/>
              </a:rPr>
              <a:t>Hyperscale is VLDB size without the VLDB headaches</a:t>
            </a:r>
          </a:p>
          <a:p>
            <a:r>
              <a:rPr lang="en-US" dirty="0">
                <a:solidFill>
                  <a:srgbClr val="0070C0"/>
                </a:solidFill>
                <a:latin typeface="+mn-lt"/>
              </a:rPr>
              <a:t>Support for </a:t>
            </a:r>
            <a:r>
              <a:rPr lang="en-US" sz="2800" b="1" dirty="0"/>
              <a:t>100TB</a:t>
            </a:r>
            <a:r>
              <a:rPr lang="en-US" dirty="0">
                <a:solidFill>
                  <a:srgbClr val="0070C0"/>
                </a:solidFill>
                <a:latin typeface="+mn-lt"/>
              </a:rPr>
              <a:t>+</a:t>
            </a:r>
          </a:p>
        </p:txBody>
      </p:sp>
    </p:spTree>
    <p:extLst>
      <p:ext uri="{BB962C8B-B14F-4D97-AF65-F5344CB8AC3E}">
        <p14:creationId xmlns:p14="http://schemas.microsoft.com/office/powerpoint/2010/main" val="365820704"/>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p:txBody>
          <a:bodyPr/>
          <a:lstStyle/>
          <a:p>
            <a:r>
              <a:rPr lang="en-US"/>
              <a:t>Hyperscale your database</a:t>
            </a:r>
          </a:p>
        </p:txBody>
      </p:sp>
      <p:sp>
        <p:nvSpPr>
          <p:cNvPr id="85" name="TextBox 84">
            <a:extLst>
              <a:ext uri="{FF2B5EF4-FFF2-40B4-BE49-F238E27FC236}">
                <a16:creationId xmlns:a16="http://schemas.microsoft.com/office/drawing/2014/main" id="{D59ED5D1-40DA-4C1B-9365-3CFFCB8B4B2E}"/>
              </a:ext>
            </a:extLst>
          </p:cNvPr>
          <p:cNvSpPr txBox="1"/>
          <p:nvPr/>
        </p:nvSpPr>
        <p:spPr>
          <a:xfrm>
            <a:off x="5916253" y="1591712"/>
            <a:ext cx="5919367" cy="288137"/>
          </a:xfrm>
          <a:prstGeom prst="rect">
            <a:avLst/>
          </a:prstGeom>
          <a:noFill/>
        </p:spPr>
        <p:txBody>
          <a:bodyPr wrap="square" tIns="0" bIns="0" rtlCol="0">
            <a:spAutoFit/>
          </a:bodyPr>
          <a:lstStyle/>
          <a:p>
            <a:pPr defTabSz="932597">
              <a:defRPr/>
            </a:pPr>
            <a:r>
              <a:rPr lang="en-US" sz="1836">
                <a:solidFill>
                  <a:srgbClr val="0078D4"/>
                </a:solidFill>
                <a:latin typeface="Segoe UI Semibold"/>
              </a:rPr>
              <a:t>SQL Database Hyperscale</a:t>
            </a:r>
          </a:p>
        </p:txBody>
      </p:sp>
      <p:sp>
        <p:nvSpPr>
          <p:cNvPr id="86" name="Freeform: Shape 85">
            <a:extLst>
              <a:ext uri="{FF2B5EF4-FFF2-40B4-BE49-F238E27FC236}">
                <a16:creationId xmlns:a16="http://schemas.microsoft.com/office/drawing/2014/main" id="{F85CBBA7-5BA7-4DBA-9D3F-D2F31529ADBF}"/>
              </a:ext>
            </a:extLst>
          </p:cNvPr>
          <p:cNvSpPr/>
          <p:nvPr/>
        </p:nvSpPr>
        <p:spPr bwMode="auto">
          <a:xfrm>
            <a:off x="5790387" y="5439455"/>
            <a:ext cx="3418137" cy="1182028"/>
          </a:xfrm>
          <a:custGeom>
            <a:avLst/>
            <a:gdLst>
              <a:gd name="connsiteX0" fmla="*/ 2416386 w 3351419"/>
              <a:gd name="connsiteY0" fmla="*/ 368 h 1158956"/>
              <a:gd name="connsiteX1" fmla="*/ 2485288 w 3351419"/>
              <a:gd name="connsiteY1" fmla="*/ 3511 h 1158956"/>
              <a:gd name="connsiteX2" fmla="*/ 2678580 w 3351419"/>
              <a:gd name="connsiteY2" fmla="*/ 82737 h 1158956"/>
              <a:gd name="connsiteX3" fmla="*/ 2687615 w 3351419"/>
              <a:gd name="connsiteY3" fmla="*/ 90907 h 1158956"/>
              <a:gd name="connsiteX4" fmla="*/ 2725161 w 3351419"/>
              <a:gd name="connsiteY4" fmla="*/ 79252 h 1158956"/>
              <a:gd name="connsiteX5" fmla="*/ 2769992 w 3351419"/>
              <a:gd name="connsiteY5" fmla="*/ 74733 h 1158956"/>
              <a:gd name="connsiteX6" fmla="*/ 2974960 w 3351419"/>
              <a:gd name="connsiteY6" fmla="*/ 210595 h 1158956"/>
              <a:gd name="connsiteX7" fmla="*/ 2979032 w 3351419"/>
              <a:gd name="connsiteY7" fmla="*/ 223712 h 1158956"/>
              <a:gd name="connsiteX8" fmla="*/ 2985313 w 3351419"/>
              <a:gd name="connsiteY8" fmla="*/ 224980 h 1158956"/>
              <a:gd name="connsiteX9" fmla="*/ 3071239 w 3351419"/>
              <a:gd name="connsiteY9" fmla="*/ 354612 h 1158956"/>
              <a:gd name="connsiteX10" fmla="*/ 3060727 w 3351419"/>
              <a:gd name="connsiteY10" fmla="*/ 406681 h 1158956"/>
              <a:gd name="connsiteX11" fmla="*/ 3066620 w 3351419"/>
              <a:gd name="connsiteY11" fmla="*/ 414221 h 1158956"/>
              <a:gd name="connsiteX12" fmla="*/ 3135287 w 3351419"/>
              <a:gd name="connsiteY12" fmla="*/ 701323 h 1158956"/>
              <a:gd name="connsiteX13" fmla="*/ 3351418 w 3351419"/>
              <a:gd name="connsiteY13" fmla="*/ 929187 h 1158956"/>
              <a:gd name="connsiteX14" fmla="*/ 3126046 w 3351419"/>
              <a:gd name="connsiteY14" fmla="*/ 1158954 h 1158956"/>
              <a:gd name="connsiteX15" fmla="*/ 2486543 w 3351419"/>
              <a:gd name="connsiteY15" fmla="*/ 1158954 h 1158956"/>
              <a:gd name="connsiteX16" fmla="*/ 2164969 w 3351419"/>
              <a:gd name="connsiteY16" fmla="*/ 1158954 h 1158956"/>
              <a:gd name="connsiteX17" fmla="*/ 1539259 w 3351419"/>
              <a:gd name="connsiteY17" fmla="*/ 1158954 h 1158956"/>
              <a:gd name="connsiteX18" fmla="*/ 1525466 w 3351419"/>
              <a:gd name="connsiteY18" fmla="*/ 1158954 h 1158956"/>
              <a:gd name="connsiteX19" fmla="*/ 392188 w 3351419"/>
              <a:gd name="connsiteY19" fmla="*/ 1158954 h 1158956"/>
              <a:gd name="connsiteX20" fmla="*/ 86 w 3351419"/>
              <a:gd name="connsiteY20" fmla="*/ 759206 h 1158956"/>
              <a:gd name="connsiteX21" fmla="*/ 126409 w 3351419"/>
              <a:gd name="connsiteY21" fmla="*/ 457975 h 1158956"/>
              <a:gd name="connsiteX22" fmla="*/ 163643 w 3351419"/>
              <a:gd name="connsiteY22" fmla="*/ 429048 h 1158956"/>
              <a:gd name="connsiteX23" fmla="*/ 152204 w 3351419"/>
              <a:gd name="connsiteY23" fmla="*/ 375430 h 1158956"/>
              <a:gd name="connsiteX24" fmla="*/ 211659 w 3351419"/>
              <a:gd name="connsiteY24" fmla="*/ 233654 h 1158956"/>
              <a:gd name="connsiteX25" fmla="*/ 244038 w 3351419"/>
              <a:gd name="connsiteY25" fmla="*/ 208498 h 1158956"/>
              <a:gd name="connsiteX26" fmla="*/ 253106 w 3351419"/>
              <a:gd name="connsiteY26" fmla="*/ 163583 h 1158956"/>
              <a:gd name="connsiteX27" fmla="*/ 458074 w 3351419"/>
              <a:gd name="connsiteY27" fmla="*/ 27721 h 1158956"/>
              <a:gd name="connsiteX28" fmla="*/ 502905 w 3351419"/>
              <a:gd name="connsiteY28" fmla="*/ 32240 h 1158956"/>
              <a:gd name="connsiteX29" fmla="*/ 536799 w 3351419"/>
              <a:gd name="connsiteY29" fmla="*/ 42762 h 1158956"/>
              <a:gd name="connsiteX30" fmla="*/ 569027 w 3351419"/>
              <a:gd name="connsiteY30" fmla="*/ 31642 h 1158956"/>
              <a:gd name="connsiteX31" fmla="*/ 662038 w 3351419"/>
              <a:gd name="connsiteY31" fmla="*/ 27379 h 1158956"/>
              <a:gd name="connsiteX32" fmla="*/ 755260 w 3351419"/>
              <a:gd name="connsiteY32" fmla="*/ 61368 h 1158956"/>
              <a:gd name="connsiteX33" fmla="*/ 771369 w 3351419"/>
              <a:gd name="connsiteY33" fmla="*/ 73062 h 1158956"/>
              <a:gd name="connsiteX34" fmla="*/ 794868 w 3351419"/>
              <a:gd name="connsiteY34" fmla="*/ 60105 h 1158956"/>
              <a:gd name="connsiteX35" fmla="*/ 982549 w 3351419"/>
              <a:gd name="connsiteY35" fmla="*/ 14402 h 1158956"/>
              <a:gd name="connsiteX36" fmla="*/ 1083325 w 3351419"/>
              <a:gd name="connsiteY36" fmla="*/ 19703 h 1158956"/>
              <a:gd name="connsiteX37" fmla="*/ 1186364 w 3351419"/>
              <a:gd name="connsiteY37" fmla="*/ 46522 h 1158956"/>
              <a:gd name="connsiteX38" fmla="*/ 1261511 w 3351419"/>
              <a:gd name="connsiteY38" fmla="*/ 82423 h 1158956"/>
              <a:gd name="connsiteX39" fmla="*/ 1278115 w 3351419"/>
              <a:gd name="connsiteY39" fmla="*/ 69334 h 1158956"/>
              <a:gd name="connsiteX40" fmla="*/ 1463023 w 3351419"/>
              <a:gd name="connsiteY40" fmla="*/ 6883 h 1158956"/>
              <a:gd name="connsiteX41" fmla="*/ 1531924 w 3351419"/>
              <a:gd name="connsiteY41" fmla="*/ 10508 h 1158956"/>
              <a:gd name="connsiteX42" fmla="*/ 1697269 w 3351419"/>
              <a:gd name="connsiteY42" fmla="*/ 79625 h 1158956"/>
              <a:gd name="connsiteX43" fmla="*/ 1728587 w 3351419"/>
              <a:gd name="connsiteY43" fmla="*/ 108192 h 1158956"/>
              <a:gd name="connsiteX44" fmla="*/ 1760330 w 3351419"/>
              <a:gd name="connsiteY44" fmla="*/ 98338 h 1158956"/>
              <a:gd name="connsiteX45" fmla="*/ 1805161 w 3351419"/>
              <a:gd name="connsiteY45" fmla="*/ 93819 h 1158956"/>
              <a:gd name="connsiteX46" fmla="*/ 1962456 w 3351419"/>
              <a:gd name="connsiteY46" fmla="*/ 158973 h 1158956"/>
              <a:gd name="connsiteX47" fmla="*/ 1992821 w 3351419"/>
              <a:gd name="connsiteY47" fmla="*/ 204011 h 1158956"/>
              <a:gd name="connsiteX48" fmla="*/ 1992973 w 3351419"/>
              <a:gd name="connsiteY48" fmla="*/ 204012 h 1158956"/>
              <a:gd name="connsiteX49" fmla="*/ 2020101 w 3351419"/>
              <a:gd name="connsiteY49" fmla="*/ 199989 h 1158956"/>
              <a:gd name="connsiteX50" fmla="*/ 2095074 w 3351419"/>
              <a:gd name="connsiteY50" fmla="*/ 203932 h 1158956"/>
              <a:gd name="connsiteX51" fmla="*/ 2131640 w 3351419"/>
              <a:gd name="connsiteY51" fmla="*/ 138131 h 1158956"/>
              <a:gd name="connsiteX52" fmla="*/ 2416386 w 3351419"/>
              <a:gd name="connsiteY52" fmla="*/ 368 h 1158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351419" h="1158956">
                <a:moveTo>
                  <a:pt x="2416386" y="368"/>
                </a:moveTo>
                <a:cubicBezTo>
                  <a:pt x="2438984" y="-615"/>
                  <a:pt x="2462029" y="344"/>
                  <a:pt x="2485288" y="3511"/>
                </a:cubicBezTo>
                <a:cubicBezTo>
                  <a:pt x="2557931" y="13400"/>
                  <a:pt x="2624800" y="42059"/>
                  <a:pt x="2678580" y="82737"/>
                </a:cubicBezTo>
                <a:lnTo>
                  <a:pt x="2687615" y="90907"/>
                </a:lnTo>
                <a:lnTo>
                  <a:pt x="2725161" y="79252"/>
                </a:lnTo>
                <a:cubicBezTo>
                  <a:pt x="2739642" y="76289"/>
                  <a:pt x="2754635" y="74733"/>
                  <a:pt x="2769992" y="74733"/>
                </a:cubicBezTo>
                <a:cubicBezTo>
                  <a:pt x="2862133" y="74733"/>
                  <a:pt x="2941190" y="130754"/>
                  <a:pt x="2974960" y="210595"/>
                </a:cubicBezTo>
                <a:lnTo>
                  <a:pt x="2979032" y="223712"/>
                </a:lnTo>
                <a:lnTo>
                  <a:pt x="2985313" y="224980"/>
                </a:lnTo>
                <a:cubicBezTo>
                  <a:pt x="3035808" y="246338"/>
                  <a:pt x="3071239" y="296337"/>
                  <a:pt x="3071239" y="354612"/>
                </a:cubicBezTo>
                <a:lnTo>
                  <a:pt x="3060727" y="406681"/>
                </a:lnTo>
                <a:lnTo>
                  <a:pt x="3066620" y="414221"/>
                </a:lnTo>
                <a:cubicBezTo>
                  <a:pt x="3122183" y="498343"/>
                  <a:pt x="3149815" y="599094"/>
                  <a:pt x="3135287" y="701323"/>
                </a:cubicBezTo>
                <a:cubicBezTo>
                  <a:pt x="3306258" y="725394"/>
                  <a:pt x="3351109" y="860183"/>
                  <a:pt x="3351418" y="929187"/>
                </a:cubicBezTo>
                <a:cubicBezTo>
                  <a:pt x="3351825" y="1019966"/>
                  <a:pt x="3274746" y="1159646"/>
                  <a:pt x="3126046" y="1158954"/>
                </a:cubicBezTo>
                <a:lnTo>
                  <a:pt x="2486543" y="1158954"/>
                </a:lnTo>
                <a:lnTo>
                  <a:pt x="2164969" y="1158954"/>
                </a:lnTo>
                <a:lnTo>
                  <a:pt x="1539259" y="1158954"/>
                </a:lnTo>
                <a:lnTo>
                  <a:pt x="1525466" y="1158954"/>
                </a:lnTo>
                <a:lnTo>
                  <a:pt x="392188" y="1158954"/>
                </a:lnTo>
                <a:cubicBezTo>
                  <a:pt x="158779" y="1157558"/>
                  <a:pt x="4669" y="949116"/>
                  <a:pt x="86" y="759206"/>
                </a:cubicBezTo>
                <a:cubicBezTo>
                  <a:pt x="-2205" y="664251"/>
                  <a:pt x="41243" y="542704"/>
                  <a:pt x="126409" y="457975"/>
                </a:cubicBezTo>
                <a:lnTo>
                  <a:pt x="163643" y="429048"/>
                </a:lnTo>
                <a:lnTo>
                  <a:pt x="152204" y="375430"/>
                </a:lnTo>
                <a:cubicBezTo>
                  <a:pt x="151125" y="330739"/>
                  <a:pt x="171575" y="273532"/>
                  <a:pt x="211659" y="233654"/>
                </a:cubicBezTo>
                <a:lnTo>
                  <a:pt x="244038" y="208498"/>
                </a:lnTo>
                <a:lnTo>
                  <a:pt x="253106" y="163583"/>
                </a:lnTo>
                <a:cubicBezTo>
                  <a:pt x="286876" y="83742"/>
                  <a:pt x="365933" y="27721"/>
                  <a:pt x="458074" y="27721"/>
                </a:cubicBezTo>
                <a:cubicBezTo>
                  <a:pt x="473431" y="27721"/>
                  <a:pt x="488424" y="29277"/>
                  <a:pt x="502905" y="32240"/>
                </a:cubicBezTo>
                <a:lnTo>
                  <a:pt x="536799" y="42762"/>
                </a:lnTo>
                <a:lnTo>
                  <a:pt x="569027" y="31642"/>
                </a:lnTo>
                <a:cubicBezTo>
                  <a:pt x="598580" y="24332"/>
                  <a:pt x="630016" y="22350"/>
                  <a:pt x="662038" y="27379"/>
                </a:cubicBezTo>
                <a:cubicBezTo>
                  <a:pt x="695376" y="32614"/>
                  <a:pt x="726947" y="44473"/>
                  <a:pt x="755260" y="61368"/>
                </a:cubicBezTo>
                <a:lnTo>
                  <a:pt x="771369" y="73062"/>
                </a:lnTo>
                <a:lnTo>
                  <a:pt x="794868" y="60105"/>
                </a:lnTo>
                <a:cubicBezTo>
                  <a:pt x="852967" y="34146"/>
                  <a:pt x="916446" y="17720"/>
                  <a:pt x="982549" y="14402"/>
                </a:cubicBezTo>
                <a:cubicBezTo>
                  <a:pt x="1015600" y="12743"/>
                  <a:pt x="1049307" y="14361"/>
                  <a:pt x="1083325" y="19703"/>
                </a:cubicBezTo>
                <a:cubicBezTo>
                  <a:pt x="1118742" y="25265"/>
                  <a:pt x="1153220" y="34346"/>
                  <a:pt x="1186364" y="46522"/>
                </a:cubicBezTo>
                <a:lnTo>
                  <a:pt x="1261511" y="82423"/>
                </a:lnTo>
                <a:lnTo>
                  <a:pt x="1278115" y="69334"/>
                </a:lnTo>
                <a:cubicBezTo>
                  <a:pt x="1331476" y="33853"/>
                  <a:pt x="1395232" y="10286"/>
                  <a:pt x="1463023" y="6883"/>
                </a:cubicBezTo>
                <a:cubicBezTo>
                  <a:pt x="1485620" y="5749"/>
                  <a:pt x="1508666" y="6855"/>
                  <a:pt x="1531924" y="10508"/>
                </a:cubicBezTo>
                <a:cubicBezTo>
                  <a:pt x="1592460" y="20014"/>
                  <a:pt x="1648986" y="44556"/>
                  <a:pt x="1697269" y="79625"/>
                </a:cubicBezTo>
                <a:lnTo>
                  <a:pt x="1728587" y="108192"/>
                </a:lnTo>
                <a:lnTo>
                  <a:pt x="1760330" y="98338"/>
                </a:lnTo>
                <a:cubicBezTo>
                  <a:pt x="1774810" y="95375"/>
                  <a:pt x="1789804" y="93819"/>
                  <a:pt x="1805161" y="93819"/>
                </a:cubicBezTo>
                <a:cubicBezTo>
                  <a:pt x="1866588" y="93819"/>
                  <a:pt x="1922201" y="118717"/>
                  <a:pt x="1962456" y="158973"/>
                </a:cubicBezTo>
                <a:lnTo>
                  <a:pt x="1992821" y="204011"/>
                </a:lnTo>
                <a:lnTo>
                  <a:pt x="1992973" y="204012"/>
                </a:lnTo>
                <a:lnTo>
                  <a:pt x="2020101" y="199989"/>
                </a:lnTo>
                <a:lnTo>
                  <a:pt x="2095074" y="203932"/>
                </a:lnTo>
                <a:lnTo>
                  <a:pt x="2131640" y="138131"/>
                </a:lnTo>
                <a:cubicBezTo>
                  <a:pt x="2191476" y="64230"/>
                  <a:pt x="2297751" y="5531"/>
                  <a:pt x="2416386" y="368"/>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E9272A6C-7C85-4BB3-A3D7-26C0784FCADE}"/>
              </a:ext>
            </a:extLst>
          </p:cNvPr>
          <p:cNvSpPr txBox="1"/>
          <p:nvPr/>
        </p:nvSpPr>
        <p:spPr>
          <a:xfrm>
            <a:off x="6061092" y="2065623"/>
            <a:ext cx="537358" cy="256093"/>
          </a:xfrm>
          <a:prstGeom prst="rect">
            <a:avLst/>
          </a:prstGeom>
          <a:noFill/>
        </p:spPr>
        <p:txBody>
          <a:bodyPr wrap="square" lIns="0" tIns="0" rIns="0" bIns="0" rtlCol="0">
            <a:spAutoFit/>
          </a:bodyPr>
          <a:lstStyle/>
          <a:p>
            <a:pPr algn="r" defTabSz="932597"/>
            <a:r>
              <a:rPr lang="en-US" sz="816">
                <a:gradFill>
                  <a:gsLst>
                    <a:gs pos="2917">
                      <a:prstClr val="black"/>
                    </a:gs>
                    <a:gs pos="30000">
                      <a:prstClr val="black"/>
                    </a:gs>
                  </a:gsLst>
                  <a:lin ang="5400000" scaled="0"/>
                </a:gradFill>
                <a:latin typeface="Segoe UI"/>
              </a:rPr>
              <a:t>Read and write</a:t>
            </a:r>
          </a:p>
        </p:txBody>
      </p:sp>
      <p:sp>
        <p:nvSpPr>
          <p:cNvPr id="88" name="TextBox 87">
            <a:extLst>
              <a:ext uri="{FF2B5EF4-FFF2-40B4-BE49-F238E27FC236}">
                <a16:creationId xmlns:a16="http://schemas.microsoft.com/office/drawing/2014/main" id="{256A4BAE-CB14-4DC0-9737-447913711598}"/>
              </a:ext>
            </a:extLst>
          </p:cNvPr>
          <p:cNvSpPr txBox="1"/>
          <p:nvPr/>
        </p:nvSpPr>
        <p:spPr>
          <a:xfrm>
            <a:off x="9071835" y="2107808"/>
            <a:ext cx="923721" cy="128046"/>
          </a:xfrm>
          <a:prstGeom prst="rect">
            <a:avLst/>
          </a:prstGeom>
          <a:noFill/>
        </p:spPr>
        <p:txBody>
          <a:bodyPr wrap="square" lIns="0" tIns="0" rIns="0" bIns="0" rtlCol="0">
            <a:spAutoFit/>
          </a:bodyPr>
          <a:lstStyle/>
          <a:p>
            <a:pPr defTabSz="932597"/>
            <a:r>
              <a:rPr lang="en-US" sz="816">
                <a:gradFill>
                  <a:gsLst>
                    <a:gs pos="2917">
                      <a:prstClr val="black"/>
                    </a:gs>
                    <a:gs pos="30000">
                      <a:prstClr val="black"/>
                    </a:gs>
                  </a:gsLst>
                  <a:lin ang="5400000" scaled="0"/>
                </a:gradFill>
                <a:latin typeface="Segoe UI"/>
              </a:rPr>
              <a:t>Read only</a:t>
            </a:r>
          </a:p>
        </p:txBody>
      </p:sp>
      <p:sp>
        <p:nvSpPr>
          <p:cNvPr id="95" name="Rectangle 94">
            <a:extLst>
              <a:ext uri="{FF2B5EF4-FFF2-40B4-BE49-F238E27FC236}">
                <a16:creationId xmlns:a16="http://schemas.microsoft.com/office/drawing/2014/main" id="{9E7142FD-3DC4-4755-A06A-225951C26919}"/>
              </a:ext>
            </a:extLst>
          </p:cNvPr>
          <p:cNvSpPr/>
          <p:nvPr/>
        </p:nvSpPr>
        <p:spPr bwMode="auto">
          <a:xfrm>
            <a:off x="5996189" y="2379928"/>
            <a:ext cx="4809568" cy="1230811"/>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B41E737F-B7C6-45AA-A951-1EAFF703039F}"/>
              </a:ext>
            </a:extLst>
          </p:cNvPr>
          <p:cNvSpPr/>
          <p:nvPr/>
        </p:nvSpPr>
        <p:spPr bwMode="auto">
          <a:xfrm>
            <a:off x="9507330" y="3742080"/>
            <a:ext cx="2328291" cy="12146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842EE2EC-274D-4B0B-B4BB-5C450F9A6076}"/>
              </a:ext>
            </a:extLst>
          </p:cNvPr>
          <p:cNvSpPr/>
          <p:nvPr/>
        </p:nvSpPr>
        <p:spPr bwMode="auto">
          <a:xfrm>
            <a:off x="5991747" y="4221241"/>
            <a:ext cx="3015417" cy="1041408"/>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46630" numCol="1" spcCol="0" rtlCol="0" fromWordArt="0" anchor="b" anchorCtr="0" forceAA="0" compatLnSpc="1">
            <a:prstTxWarp prst="textNoShape">
              <a:avLst/>
            </a:prstTxWarp>
            <a:noAutofit/>
          </a:bodyPr>
          <a:lstStyle/>
          <a:p>
            <a:pPr algn="ctr" defTabSz="951028" fontAlgn="base">
              <a:spcBef>
                <a:spcPct val="0"/>
              </a:spcBef>
              <a:spcAft>
                <a:spcPct val="0"/>
              </a:spcAft>
            </a:pPr>
            <a:r>
              <a:rPr lang="en-US" sz="816">
                <a:solidFill>
                  <a:srgbClr val="3C3C41"/>
                </a:solidFill>
                <a:latin typeface="Segoe UI"/>
                <a:ea typeface="Segoe UI" pitchFamily="34" charset="0"/>
                <a:cs typeface="Segoe UI" pitchFamily="34" charset="0"/>
              </a:rPr>
              <a:t>	Storage</a:t>
            </a:r>
          </a:p>
        </p:txBody>
      </p:sp>
      <p:sp>
        <p:nvSpPr>
          <p:cNvPr id="98" name="Freeform 182">
            <a:extLst>
              <a:ext uri="{FF2B5EF4-FFF2-40B4-BE49-F238E27FC236}">
                <a16:creationId xmlns:a16="http://schemas.microsoft.com/office/drawing/2014/main" id="{EB438C61-178D-4B9F-B03A-DCF56322F99E}"/>
              </a:ext>
            </a:extLst>
          </p:cNvPr>
          <p:cNvSpPr/>
          <p:nvPr/>
        </p:nvSpPr>
        <p:spPr bwMode="auto">
          <a:xfrm>
            <a:off x="6140612" y="2511269"/>
            <a:ext cx="1045476" cy="79528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149217" rIns="46630" bIns="93260"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pPr>
            <a:r>
              <a:rPr lang="en-US" sz="816">
                <a:solidFill>
                  <a:prstClr val="white"/>
                </a:solidFill>
                <a:latin typeface="Segoe UI"/>
                <a:ea typeface="Segoe UI" pitchFamily="34" charset="0"/>
                <a:cs typeface="Segoe UI" pitchFamily="34" charset="0"/>
              </a:rPr>
              <a:t>Primary Compute</a:t>
            </a:r>
          </a:p>
          <a:p>
            <a:pPr algn="ctr" defTabSz="951028" fontAlgn="base">
              <a:lnSpc>
                <a:spcPct val="90000"/>
              </a:lnSpc>
              <a:spcBef>
                <a:spcPct val="0"/>
              </a:spcBef>
              <a:spcAft>
                <a:spcPct val="0"/>
              </a:spcAft>
            </a:pPr>
            <a:endParaRPr lang="en-US" sz="816">
              <a:solidFill>
                <a:prstClr val="white"/>
              </a:solidFill>
              <a:latin typeface="Segoe UI"/>
              <a:ea typeface="Segoe UI" pitchFamily="34" charset="0"/>
              <a:cs typeface="Segoe UI" pitchFamily="34" charset="0"/>
            </a:endParaRPr>
          </a:p>
        </p:txBody>
      </p:sp>
      <p:sp>
        <p:nvSpPr>
          <p:cNvPr id="99" name="Freeform 182">
            <a:extLst>
              <a:ext uri="{FF2B5EF4-FFF2-40B4-BE49-F238E27FC236}">
                <a16:creationId xmlns:a16="http://schemas.microsoft.com/office/drawing/2014/main" id="{263389CC-84F0-4670-844F-007D3EC3546A}"/>
              </a:ext>
            </a:extLst>
          </p:cNvPr>
          <p:cNvSpPr/>
          <p:nvPr/>
        </p:nvSpPr>
        <p:spPr bwMode="auto">
          <a:xfrm>
            <a:off x="7314416" y="2511269"/>
            <a:ext cx="1045476" cy="79528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149217" rIns="46630" bIns="93260"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pPr>
            <a:r>
              <a:rPr lang="en-US" sz="816">
                <a:solidFill>
                  <a:prstClr val="white"/>
                </a:solidFill>
                <a:latin typeface="Segoe UI"/>
                <a:ea typeface="Segoe UI" pitchFamily="34" charset="0"/>
                <a:cs typeface="Segoe UI" pitchFamily="34" charset="0"/>
              </a:rPr>
              <a:t>Secondary Compute</a:t>
            </a:r>
          </a:p>
          <a:p>
            <a:pPr algn="ctr" defTabSz="951028" fontAlgn="base">
              <a:lnSpc>
                <a:spcPct val="90000"/>
              </a:lnSpc>
              <a:spcBef>
                <a:spcPct val="0"/>
              </a:spcBef>
              <a:spcAft>
                <a:spcPct val="0"/>
              </a:spcAft>
            </a:pPr>
            <a:endParaRPr lang="en-US" sz="816">
              <a:solidFill>
                <a:prstClr val="white"/>
              </a:solidFill>
              <a:latin typeface="Segoe UI"/>
              <a:ea typeface="Segoe UI" pitchFamily="34" charset="0"/>
              <a:cs typeface="Segoe UI" pitchFamily="34" charset="0"/>
            </a:endParaRPr>
          </a:p>
        </p:txBody>
      </p:sp>
      <p:sp>
        <p:nvSpPr>
          <p:cNvPr id="100" name="Freeform 182">
            <a:extLst>
              <a:ext uri="{FF2B5EF4-FFF2-40B4-BE49-F238E27FC236}">
                <a16:creationId xmlns:a16="http://schemas.microsoft.com/office/drawing/2014/main" id="{7B82D8A9-B3B4-4F1F-8FA5-9C6A81B98A28}"/>
              </a:ext>
            </a:extLst>
          </p:cNvPr>
          <p:cNvSpPr/>
          <p:nvPr/>
        </p:nvSpPr>
        <p:spPr bwMode="auto">
          <a:xfrm>
            <a:off x="8488220" y="2511269"/>
            <a:ext cx="1045476" cy="79528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149217" rIns="46630" bIns="93260"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pPr>
            <a:r>
              <a:rPr lang="en-US" sz="816">
                <a:solidFill>
                  <a:prstClr val="white"/>
                </a:solidFill>
                <a:latin typeface="Segoe UI"/>
                <a:ea typeface="Segoe UI" pitchFamily="34" charset="0"/>
                <a:cs typeface="Segoe UI" pitchFamily="34" charset="0"/>
              </a:rPr>
              <a:t>Secondary Compute</a:t>
            </a:r>
          </a:p>
          <a:p>
            <a:pPr algn="ctr" defTabSz="951028" fontAlgn="base">
              <a:lnSpc>
                <a:spcPct val="90000"/>
              </a:lnSpc>
              <a:spcBef>
                <a:spcPct val="0"/>
              </a:spcBef>
              <a:spcAft>
                <a:spcPct val="0"/>
              </a:spcAft>
            </a:pPr>
            <a:endParaRPr lang="en-US" sz="816">
              <a:solidFill>
                <a:prstClr val="white"/>
              </a:solidFill>
              <a:latin typeface="Segoe UI"/>
              <a:ea typeface="Segoe UI" pitchFamily="34" charset="0"/>
              <a:cs typeface="Segoe UI" pitchFamily="34" charset="0"/>
            </a:endParaRPr>
          </a:p>
        </p:txBody>
      </p:sp>
      <p:sp>
        <p:nvSpPr>
          <p:cNvPr id="101" name="Freeform 182">
            <a:extLst>
              <a:ext uri="{FF2B5EF4-FFF2-40B4-BE49-F238E27FC236}">
                <a16:creationId xmlns:a16="http://schemas.microsoft.com/office/drawing/2014/main" id="{B41C012C-AD01-4297-B297-3DF9CF5DDFC6}"/>
              </a:ext>
            </a:extLst>
          </p:cNvPr>
          <p:cNvSpPr/>
          <p:nvPr/>
        </p:nvSpPr>
        <p:spPr bwMode="auto">
          <a:xfrm>
            <a:off x="9622610" y="2511269"/>
            <a:ext cx="1045476" cy="79528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149217" rIns="46630" bIns="93260"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pPr>
            <a:r>
              <a:rPr lang="en-US" sz="816">
                <a:solidFill>
                  <a:prstClr val="white"/>
                </a:solidFill>
                <a:latin typeface="Segoe UI"/>
                <a:ea typeface="Segoe UI" pitchFamily="34" charset="0"/>
                <a:cs typeface="Segoe UI" pitchFamily="34" charset="0"/>
              </a:rPr>
              <a:t>Secondary Compute</a:t>
            </a:r>
          </a:p>
          <a:p>
            <a:pPr algn="ctr" defTabSz="951028" fontAlgn="base">
              <a:lnSpc>
                <a:spcPct val="90000"/>
              </a:lnSpc>
              <a:spcBef>
                <a:spcPct val="0"/>
              </a:spcBef>
              <a:spcAft>
                <a:spcPct val="0"/>
              </a:spcAft>
            </a:pPr>
            <a:endParaRPr lang="en-US" sz="816">
              <a:solidFill>
                <a:prstClr val="white"/>
              </a:solidFill>
              <a:latin typeface="Segoe UI"/>
              <a:ea typeface="Segoe UI" pitchFamily="34" charset="0"/>
              <a:cs typeface="Segoe UI" pitchFamily="34" charset="0"/>
            </a:endParaRPr>
          </a:p>
        </p:txBody>
      </p:sp>
      <p:sp>
        <p:nvSpPr>
          <p:cNvPr id="102" name="TextBox 101">
            <a:extLst>
              <a:ext uri="{FF2B5EF4-FFF2-40B4-BE49-F238E27FC236}">
                <a16:creationId xmlns:a16="http://schemas.microsoft.com/office/drawing/2014/main" id="{A5C040A0-A08B-47E2-A93C-160979CF2BB5}"/>
              </a:ext>
            </a:extLst>
          </p:cNvPr>
          <p:cNvSpPr txBox="1"/>
          <p:nvPr/>
        </p:nvSpPr>
        <p:spPr>
          <a:xfrm>
            <a:off x="6202095" y="2756059"/>
            <a:ext cx="932718" cy="184549"/>
          </a:xfrm>
          <a:prstGeom prst="rect">
            <a:avLst/>
          </a:prstGeom>
          <a:solidFill>
            <a:schemeClr val="accent2"/>
          </a:solidFill>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RBPEX data cache</a:t>
            </a:r>
          </a:p>
        </p:txBody>
      </p:sp>
      <p:sp>
        <p:nvSpPr>
          <p:cNvPr id="103" name="TextBox 102">
            <a:extLst>
              <a:ext uri="{FF2B5EF4-FFF2-40B4-BE49-F238E27FC236}">
                <a16:creationId xmlns:a16="http://schemas.microsoft.com/office/drawing/2014/main" id="{4D8D1406-1988-468B-933C-0AF796119772}"/>
              </a:ext>
            </a:extLst>
          </p:cNvPr>
          <p:cNvSpPr txBox="1"/>
          <p:nvPr/>
        </p:nvSpPr>
        <p:spPr>
          <a:xfrm>
            <a:off x="7361059" y="2756059"/>
            <a:ext cx="932718" cy="184549"/>
          </a:xfrm>
          <a:prstGeom prst="rect">
            <a:avLst/>
          </a:prstGeom>
          <a:solidFill>
            <a:schemeClr val="accent2"/>
          </a:solidFill>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RBPEX data cache</a:t>
            </a:r>
          </a:p>
        </p:txBody>
      </p:sp>
      <p:sp>
        <p:nvSpPr>
          <p:cNvPr id="104" name="TextBox 103">
            <a:extLst>
              <a:ext uri="{FF2B5EF4-FFF2-40B4-BE49-F238E27FC236}">
                <a16:creationId xmlns:a16="http://schemas.microsoft.com/office/drawing/2014/main" id="{27310BAC-9F8D-457F-8FF0-9661FB6B1504}"/>
              </a:ext>
            </a:extLst>
          </p:cNvPr>
          <p:cNvSpPr txBox="1"/>
          <p:nvPr/>
        </p:nvSpPr>
        <p:spPr>
          <a:xfrm>
            <a:off x="8544599" y="2756059"/>
            <a:ext cx="932718" cy="184549"/>
          </a:xfrm>
          <a:prstGeom prst="rect">
            <a:avLst/>
          </a:prstGeom>
          <a:solidFill>
            <a:schemeClr val="accent2"/>
          </a:solidFill>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RBPEX data cache</a:t>
            </a:r>
          </a:p>
        </p:txBody>
      </p:sp>
      <p:sp>
        <p:nvSpPr>
          <p:cNvPr id="105" name="TextBox 104">
            <a:extLst>
              <a:ext uri="{FF2B5EF4-FFF2-40B4-BE49-F238E27FC236}">
                <a16:creationId xmlns:a16="http://schemas.microsoft.com/office/drawing/2014/main" id="{C2D62BA8-DCAB-4359-8D37-C8A4EB255540}"/>
              </a:ext>
            </a:extLst>
          </p:cNvPr>
          <p:cNvSpPr txBox="1"/>
          <p:nvPr/>
        </p:nvSpPr>
        <p:spPr>
          <a:xfrm>
            <a:off x="9678989" y="2756059"/>
            <a:ext cx="932718" cy="184549"/>
          </a:xfrm>
          <a:prstGeom prst="rect">
            <a:avLst/>
          </a:prstGeom>
          <a:solidFill>
            <a:schemeClr val="accent2"/>
          </a:solidFill>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RBPEX data cache</a:t>
            </a:r>
          </a:p>
        </p:txBody>
      </p:sp>
      <p:grpSp>
        <p:nvGrpSpPr>
          <p:cNvPr id="106" name="Group 105">
            <a:extLst>
              <a:ext uri="{FF2B5EF4-FFF2-40B4-BE49-F238E27FC236}">
                <a16:creationId xmlns:a16="http://schemas.microsoft.com/office/drawing/2014/main" id="{6A143CD6-3C20-4EBC-B81B-F2FC5FABB24E}"/>
              </a:ext>
            </a:extLst>
          </p:cNvPr>
          <p:cNvGrpSpPr/>
          <p:nvPr/>
        </p:nvGrpSpPr>
        <p:grpSpPr>
          <a:xfrm>
            <a:off x="11022621" y="3855861"/>
            <a:ext cx="714074" cy="503793"/>
            <a:chOff x="10406014" y="3612556"/>
            <a:chExt cx="700136" cy="493960"/>
          </a:xfrm>
        </p:grpSpPr>
        <p:sp>
          <p:nvSpPr>
            <p:cNvPr id="107" name="Freeform 182">
              <a:extLst>
                <a:ext uri="{FF2B5EF4-FFF2-40B4-BE49-F238E27FC236}">
                  <a16:creationId xmlns:a16="http://schemas.microsoft.com/office/drawing/2014/main" id="{B5439933-AB18-4373-AB9E-37189171D9B1}"/>
                </a:ext>
              </a:extLst>
            </p:cNvPr>
            <p:cNvSpPr/>
            <p:nvPr/>
          </p:nvSpPr>
          <p:spPr bwMode="auto">
            <a:xfrm>
              <a:off x="10406014" y="3612556"/>
              <a:ext cx="700136" cy="493960"/>
            </a:xfrm>
            <a:prstGeom prst="roundRect">
              <a:avLst>
                <a:gd name="adj" fmla="val 1225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816">
                  <a:solidFill>
                    <a:prstClr val="white"/>
                  </a:solidFill>
                  <a:latin typeface="Segoe UI"/>
                  <a:ea typeface="Segoe UI" pitchFamily="34" charset="0"/>
                  <a:cs typeface="Segoe UI" pitchFamily="34" charset="0"/>
                </a:rPr>
                <a:t>Log service</a:t>
              </a:r>
            </a:p>
          </p:txBody>
        </p:sp>
        <p:sp>
          <p:nvSpPr>
            <p:cNvPr id="108" name="TextBox 107">
              <a:extLst>
                <a:ext uri="{FF2B5EF4-FFF2-40B4-BE49-F238E27FC236}">
                  <a16:creationId xmlns:a16="http://schemas.microsoft.com/office/drawing/2014/main" id="{C0549F41-C749-43D5-86FE-45FECACFDB61}"/>
                </a:ext>
              </a:extLst>
            </p:cNvPr>
            <p:cNvSpPr txBox="1"/>
            <p:nvPr/>
          </p:nvSpPr>
          <p:spPr>
            <a:xfrm>
              <a:off x="10477166" y="3854873"/>
              <a:ext cx="567840" cy="180947"/>
            </a:xfrm>
            <a:prstGeom prst="rect">
              <a:avLst/>
            </a:prstGeom>
            <a:solidFill>
              <a:schemeClr val="accent2"/>
            </a:solidFill>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Log cache</a:t>
              </a:r>
            </a:p>
          </p:txBody>
        </p:sp>
      </p:grpSp>
      <p:sp>
        <p:nvSpPr>
          <p:cNvPr id="109" name="TextBox 108">
            <a:extLst>
              <a:ext uri="{FF2B5EF4-FFF2-40B4-BE49-F238E27FC236}">
                <a16:creationId xmlns:a16="http://schemas.microsoft.com/office/drawing/2014/main" id="{D17B2CE1-F43D-46F0-9A8B-8FA8E0459B37}"/>
              </a:ext>
            </a:extLst>
          </p:cNvPr>
          <p:cNvSpPr txBox="1"/>
          <p:nvPr/>
        </p:nvSpPr>
        <p:spPr>
          <a:xfrm>
            <a:off x="9622609" y="3855859"/>
            <a:ext cx="1278670" cy="312596"/>
          </a:xfrm>
          <a:prstGeom prst="rect">
            <a:avLst/>
          </a:prstGeom>
          <a:solidFill>
            <a:schemeClr val="bg1">
              <a:lumMod val="85000"/>
            </a:schemeClr>
          </a:solidFill>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Landing Zone</a:t>
            </a:r>
          </a:p>
          <a:p>
            <a:pPr algn="ctr" defTabSz="932597"/>
            <a:r>
              <a:rPr lang="en-US" sz="816">
                <a:gradFill>
                  <a:gsLst>
                    <a:gs pos="2917">
                      <a:prstClr val="black"/>
                    </a:gs>
                    <a:gs pos="30000">
                      <a:prstClr val="black"/>
                    </a:gs>
                  </a:gsLst>
                  <a:lin ang="5400000" scaled="0"/>
                </a:gradFill>
                <a:latin typeface="Segoe UI"/>
              </a:rPr>
              <a:t>(Azure Premium Storage)</a:t>
            </a:r>
          </a:p>
        </p:txBody>
      </p:sp>
      <p:sp>
        <p:nvSpPr>
          <p:cNvPr id="110" name="TextBox 109">
            <a:extLst>
              <a:ext uri="{FF2B5EF4-FFF2-40B4-BE49-F238E27FC236}">
                <a16:creationId xmlns:a16="http://schemas.microsoft.com/office/drawing/2014/main" id="{311395AB-B0BE-4818-B50C-D1DE89315403}"/>
              </a:ext>
            </a:extLst>
          </p:cNvPr>
          <p:cNvSpPr txBox="1"/>
          <p:nvPr/>
        </p:nvSpPr>
        <p:spPr>
          <a:xfrm>
            <a:off x="9622609" y="4510926"/>
            <a:ext cx="1626746" cy="312596"/>
          </a:xfrm>
          <a:prstGeom prst="rect">
            <a:avLst/>
          </a:prstGeom>
          <a:solidFill>
            <a:schemeClr val="bg1">
              <a:lumMod val="85000"/>
            </a:schemeClr>
          </a:solidFill>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Long-term log storage for PITR</a:t>
            </a:r>
            <a:br>
              <a:rPr lang="en-US" sz="816">
                <a:gradFill>
                  <a:gsLst>
                    <a:gs pos="2917">
                      <a:prstClr val="black"/>
                    </a:gs>
                    <a:gs pos="30000">
                      <a:prstClr val="black"/>
                    </a:gs>
                  </a:gsLst>
                  <a:lin ang="5400000" scaled="0"/>
                </a:gradFill>
                <a:latin typeface="Segoe UI"/>
              </a:rPr>
            </a:br>
            <a:r>
              <a:rPr lang="en-US" sz="816">
                <a:gradFill>
                  <a:gsLst>
                    <a:gs pos="2917">
                      <a:prstClr val="black"/>
                    </a:gs>
                    <a:gs pos="30000">
                      <a:prstClr val="black"/>
                    </a:gs>
                  </a:gsLst>
                  <a:lin ang="5400000" scaled="0"/>
                </a:gradFill>
                <a:latin typeface="Segoe UI"/>
              </a:rPr>
              <a:t>(Azure Standard storage)</a:t>
            </a:r>
          </a:p>
        </p:txBody>
      </p:sp>
      <p:sp>
        <p:nvSpPr>
          <p:cNvPr id="111" name="TextBox 110">
            <a:extLst>
              <a:ext uri="{FF2B5EF4-FFF2-40B4-BE49-F238E27FC236}">
                <a16:creationId xmlns:a16="http://schemas.microsoft.com/office/drawing/2014/main" id="{998DB0C9-5879-4060-896D-448629B433C9}"/>
              </a:ext>
            </a:extLst>
          </p:cNvPr>
          <p:cNvSpPr txBox="1"/>
          <p:nvPr/>
        </p:nvSpPr>
        <p:spPr>
          <a:xfrm>
            <a:off x="10201771" y="4245643"/>
            <a:ext cx="742349" cy="184549"/>
          </a:xfrm>
          <a:prstGeom prst="rect">
            <a:avLst/>
          </a:prstGeom>
          <a:noFill/>
        </p:spPr>
        <p:txBody>
          <a:bodyPr wrap="square" lIns="0" tIns="27978" rIns="0" bIns="27978" rtlCol="0">
            <a:spAutoFit/>
          </a:bodyPr>
          <a:lstStyle/>
          <a:p>
            <a:pPr defTabSz="932597"/>
            <a:r>
              <a:rPr lang="en-US" sz="816">
                <a:gradFill>
                  <a:gsLst>
                    <a:gs pos="2917">
                      <a:prstClr val="black"/>
                    </a:gs>
                    <a:gs pos="30000">
                      <a:prstClr val="black"/>
                    </a:gs>
                  </a:gsLst>
                  <a:lin ang="5400000" scaled="0"/>
                </a:gradFill>
                <a:latin typeface="Segoe UI"/>
              </a:rPr>
              <a:t>Log </a:t>
            </a:r>
            <a:r>
              <a:rPr lang="en-US" sz="816" err="1">
                <a:gradFill>
                  <a:gsLst>
                    <a:gs pos="2917">
                      <a:prstClr val="black"/>
                    </a:gs>
                    <a:gs pos="30000">
                      <a:prstClr val="black"/>
                    </a:gs>
                  </a:gsLst>
                  <a:lin ang="5400000" scaled="0"/>
                </a:gradFill>
                <a:latin typeface="Segoe UI"/>
              </a:rPr>
              <a:t>destaging</a:t>
            </a:r>
            <a:endParaRPr lang="en-US" sz="816">
              <a:gradFill>
                <a:gsLst>
                  <a:gs pos="2917">
                    <a:prstClr val="black"/>
                  </a:gs>
                  <a:gs pos="30000">
                    <a:prstClr val="black"/>
                  </a:gs>
                </a:gsLst>
                <a:lin ang="5400000" scaled="0"/>
              </a:gradFill>
              <a:latin typeface="Segoe UI"/>
            </a:endParaRPr>
          </a:p>
        </p:txBody>
      </p:sp>
      <p:sp>
        <p:nvSpPr>
          <p:cNvPr id="112" name="Rectangle 111">
            <a:extLst>
              <a:ext uri="{FF2B5EF4-FFF2-40B4-BE49-F238E27FC236}">
                <a16:creationId xmlns:a16="http://schemas.microsoft.com/office/drawing/2014/main" id="{FED57C67-5E8A-49C7-865E-731C03672C62}"/>
              </a:ext>
            </a:extLst>
          </p:cNvPr>
          <p:cNvSpPr/>
          <p:nvPr/>
        </p:nvSpPr>
        <p:spPr bwMode="auto">
          <a:xfrm>
            <a:off x="7247572" y="2456691"/>
            <a:ext cx="3478249" cy="921410"/>
          </a:xfrm>
          <a:prstGeom prst="rect">
            <a:avLst/>
          </a:prstGeom>
          <a:no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TextBox 112">
            <a:extLst>
              <a:ext uri="{FF2B5EF4-FFF2-40B4-BE49-F238E27FC236}">
                <a16:creationId xmlns:a16="http://schemas.microsoft.com/office/drawing/2014/main" id="{AE9ACC53-2459-4A76-922A-402021979B4E}"/>
              </a:ext>
            </a:extLst>
          </p:cNvPr>
          <p:cNvSpPr txBox="1"/>
          <p:nvPr/>
        </p:nvSpPr>
        <p:spPr>
          <a:xfrm>
            <a:off x="8615523" y="3407554"/>
            <a:ext cx="742349" cy="184549"/>
          </a:xfrm>
          <a:prstGeom prst="rect">
            <a:avLst/>
          </a:prstGeom>
          <a:noFill/>
        </p:spPr>
        <p:txBody>
          <a:bodyPr wrap="square" lIns="0" tIns="27978" rIns="0" bIns="27978" rtlCol="0">
            <a:spAutoFit/>
          </a:bodyPr>
          <a:lstStyle/>
          <a:p>
            <a:pPr algn="ctr" defTabSz="932597"/>
            <a:r>
              <a:rPr lang="en-US" sz="816">
                <a:solidFill>
                  <a:srgbClr val="3C3C41"/>
                </a:solidFill>
                <a:latin typeface="Segoe UI"/>
              </a:rPr>
              <a:t>Compute</a:t>
            </a:r>
          </a:p>
        </p:txBody>
      </p:sp>
      <p:cxnSp>
        <p:nvCxnSpPr>
          <p:cNvPr id="114" name="Straight Arrow Connector 113">
            <a:extLst>
              <a:ext uri="{FF2B5EF4-FFF2-40B4-BE49-F238E27FC236}">
                <a16:creationId xmlns:a16="http://schemas.microsoft.com/office/drawing/2014/main" id="{BA467D74-E854-4287-A6BF-087063544825}"/>
              </a:ext>
            </a:extLst>
          </p:cNvPr>
          <p:cNvCxnSpPr>
            <a:cxnSpLocks/>
          </p:cNvCxnSpPr>
          <p:nvPr/>
        </p:nvCxnSpPr>
        <p:spPr>
          <a:xfrm>
            <a:off x="10097777" y="4163485"/>
            <a:ext cx="0" cy="347442"/>
          </a:xfrm>
          <a:prstGeom prst="straightConnector1">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B5B6A78C-0411-4BCF-A4AD-A23058B43CFF}"/>
              </a:ext>
            </a:extLst>
          </p:cNvPr>
          <p:cNvGrpSpPr/>
          <p:nvPr/>
        </p:nvGrpSpPr>
        <p:grpSpPr>
          <a:xfrm>
            <a:off x="6102904" y="4330433"/>
            <a:ext cx="781478" cy="718661"/>
            <a:chOff x="10406014" y="3612556"/>
            <a:chExt cx="700136" cy="704634"/>
          </a:xfrm>
        </p:grpSpPr>
        <p:sp>
          <p:nvSpPr>
            <p:cNvPr id="116" name="Freeform 182">
              <a:extLst>
                <a:ext uri="{FF2B5EF4-FFF2-40B4-BE49-F238E27FC236}">
                  <a16:creationId xmlns:a16="http://schemas.microsoft.com/office/drawing/2014/main" id="{E3F75767-5F19-40A9-AE34-AF8CAB87E838}"/>
                </a:ext>
              </a:extLst>
            </p:cNvPr>
            <p:cNvSpPr/>
            <p:nvPr/>
          </p:nvSpPr>
          <p:spPr bwMode="auto">
            <a:xfrm>
              <a:off x="10406014" y="3612556"/>
              <a:ext cx="700136" cy="704634"/>
            </a:xfrm>
            <a:prstGeom prst="roundRect">
              <a:avLst>
                <a:gd name="adj" fmla="val 78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816">
                  <a:solidFill>
                    <a:prstClr val="white"/>
                  </a:solidFill>
                  <a:latin typeface="Segoe UI"/>
                  <a:ea typeface="Segoe UI" pitchFamily="34" charset="0"/>
                  <a:cs typeface="Segoe UI" pitchFamily="34" charset="0"/>
                </a:rPr>
                <a:t>1 TB data file</a:t>
              </a:r>
            </a:p>
          </p:txBody>
        </p:sp>
        <p:sp>
          <p:nvSpPr>
            <p:cNvPr id="117" name="TextBox 116">
              <a:extLst>
                <a:ext uri="{FF2B5EF4-FFF2-40B4-BE49-F238E27FC236}">
                  <a16:creationId xmlns:a16="http://schemas.microsoft.com/office/drawing/2014/main" id="{79548A33-6F18-4480-8048-38AF4EFA3033}"/>
                </a:ext>
              </a:extLst>
            </p:cNvPr>
            <p:cNvSpPr txBox="1"/>
            <p:nvPr/>
          </p:nvSpPr>
          <p:spPr>
            <a:xfrm>
              <a:off x="10477166" y="3819704"/>
              <a:ext cx="567840" cy="432041"/>
            </a:xfrm>
            <a:prstGeom prst="rect">
              <a:avLst/>
            </a:prstGeom>
            <a:solidFill>
              <a:schemeClr val="accent2"/>
            </a:solidFill>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Covering RBPEX data cache</a:t>
              </a:r>
            </a:p>
          </p:txBody>
        </p:sp>
      </p:grpSp>
      <p:grpSp>
        <p:nvGrpSpPr>
          <p:cNvPr id="118" name="Group 117">
            <a:extLst>
              <a:ext uri="{FF2B5EF4-FFF2-40B4-BE49-F238E27FC236}">
                <a16:creationId xmlns:a16="http://schemas.microsoft.com/office/drawing/2014/main" id="{C771E54B-4FD6-4C24-A259-4632ED766CC4}"/>
              </a:ext>
            </a:extLst>
          </p:cNvPr>
          <p:cNvGrpSpPr/>
          <p:nvPr/>
        </p:nvGrpSpPr>
        <p:grpSpPr>
          <a:xfrm>
            <a:off x="6970321" y="4330433"/>
            <a:ext cx="781478" cy="718661"/>
            <a:chOff x="10406014" y="3612556"/>
            <a:chExt cx="700136" cy="704634"/>
          </a:xfrm>
        </p:grpSpPr>
        <p:sp>
          <p:nvSpPr>
            <p:cNvPr id="119" name="Freeform 182">
              <a:extLst>
                <a:ext uri="{FF2B5EF4-FFF2-40B4-BE49-F238E27FC236}">
                  <a16:creationId xmlns:a16="http://schemas.microsoft.com/office/drawing/2014/main" id="{1C3ACA92-25F0-4A4A-942A-A26E6EC094D0}"/>
                </a:ext>
              </a:extLst>
            </p:cNvPr>
            <p:cNvSpPr/>
            <p:nvPr/>
          </p:nvSpPr>
          <p:spPr bwMode="auto">
            <a:xfrm>
              <a:off x="10406014" y="3612556"/>
              <a:ext cx="700136" cy="704634"/>
            </a:xfrm>
            <a:prstGeom prst="roundRect">
              <a:avLst>
                <a:gd name="adj" fmla="val 78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816">
                  <a:solidFill>
                    <a:prstClr val="white"/>
                  </a:solidFill>
                  <a:latin typeface="Segoe UI"/>
                  <a:ea typeface="Segoe UI" pitchFamily="34" charset="0"/>
                  <a:cs typeface="Segoe UI" pitchFamily="34" charset="0"/>
                </a:rPr>
                <a:t>1 TB data file</a:t>
              </a:r>
            </a:p>
          </p:txBody>
        </p:sp>
        <p:sp>
          <p:nvSpPr>
            <p:cNvPr id="120" name="TextBox 119">
              <a:extLst>
                <a:ext uri="{FF2B5EF4-FFF2-40B4-BE49-F238E27FC236}">
                  <a16:creationId xmlns:a16="http://schemas.microsoft.com/office/drawing/2014/main" id="{20C2934C-8EEF-47DD-8961-0C235BFC2E7E}"/>
                </a:ext>
              </a:extLst>
            </p:cNvPr>
            <p:cNvSpPr txBox="1"/>
            <p:nvPr/>
          </p:nvSpPr>
          <p:spPr>
            <a:xfrm>
              <a:off x="10477166" y="3819704"/>
              <a:ext cx="567840" cy="432041"/>
            </a:xfrm>
            <a:prstGeom prst="rect">
              <a:avLst/>
            </a:prstGeom>
            <a:solidFill>
              <a:schemeClr val="accent2"/>
            </a:solidFill>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Covering RBPEX data cache</a:t>
              </a:r>
            </a:p>
          </p:txBody>
        </p:sp>
      </p:grpSp>
      <p:grpSp>
        <p:nvGrpSpPr>
          <p:cNvPr id="121" name="Group 120">
            <a:extLst>
              <a:ext uri="{FF2B5EF4-FFF2-40B4-BE49-F238E27FC236}">
                <a16:creationId xmlns:a16="http://schemas.microsoft.com/office/drawing/2014/main" id="{9565EF3F-53FA-49A4-AC2E-DFE2A6EF8512}"/>
              </a:ext>
            </a:extLst>
          </p:cNvPr>
          <p:cNvGrpSpPr/>
          <p:nvPr/>
        </p:nvGrpSpPr>
        <p:grpSpPr>
          <a:xfrm>
            <a:off x="8097480" y="4330433"/>
            <a:ext cx="781478" cy="718661"/>
            <a:chOff x="10406014" y="3612556"/>
            <a:chExt cx="700136" cy="704634"/>
          </a:xfrm>
        </p:grpSpPr>
        <p:sp>
          <p:nvSpPr>
            <p:cNvPr id="122" name="Freeform 182">
              <a:extLst>
                <a:ext uri="{FF2B5EF4-FFF2-40B4-BE49-F238E27FC236}">
                  <a16:creationId xmlns:a16="http://schemas.microsoft.com/office/drawing/2014/main" id="{B1E9F7EC-9096-43CE-81DD-66CEBA278151}"/>
                </a:ext>
              </a:extLst>
            </p:cNvPr>
            <p:cNvSpPr/>
            <p:nvPr/>
          </p:nvSpPr>
          <p:spPr bwMode="auto">
            <a:xfrm>
              <a:off x="10406014" y="3612556"/>
              <a:ext cx="700136" cy="704634"/>
            </a:xfrm>
            <a:prstGeom prst="roundRect">
              <a:avLst>
                <a:gd name="adj" fmla="val 78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816">
                  <a:solidFill>
                    <a:prstClr val="white"/>
                  </a:solidFill>
                  <a:latin typeface="Segoe UI"/>
                  <a:ea typeface="Segoe UI" pitchFamily="34" charset="0"/>
                  <a:cs typeface="Segoe UI" pitchFamily="34" charset="0"/>
                </a:rPr>
                <a:t>1 TB data file</a:t>
              </a:r>
            </a:p>
          </p:txBody>
        </p:sp>
        <p:sp>
          <p:nvSpPr>
            <p:cNvPr id="123" name="TextBox 122">
              <a:extLst>
                <a:ext uri="{FF2B5EF4-FFF2-40B4-BE49-F238E27FC236}">
                  <a16:creationId xmlns:a16="http://schemas.microsoft.com/office/drawing/2014/main" id="{63DE9E55-EE60-4EA5-AB51-793F81862E01}"/>
                </a:ext>
              </a:extLst>
            </p:cNvPr>
            <p:cNvSpPr txBox="1"/>
            <p:nvPr/>
          </p:nvSpPr>
          <p:spPr>
            <a:xfrm>
              <a:off x="10477166" y="3819704"/>
              <a:ext cx="567840" cy="432041"/>
            </a:xfrm>
            <a:prstGeom prst="rect">
              <a:avLst/>
            </a:prstGeom>
            <a:solidFill>
              <a:schemeClr val="accent2"/>
            </a:solidFill>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Covering RBPEX data cache</a:t>
              </a:r>
            </a:p>
          </p:txBody>
        </p:sp>
      </p:grpSp>
      <p:sp>
        <p:nvSpPr>
          <p:cNvPr id="124" name="TextBox 123">
            <a:extLst>
              <a:ext uri="{FF2B5EF4-FFF2-40B4-BE49-F238E27FC236}">
                <a16:creationId xmlns:a16="http://schemas.microsoft.com/office/drawing/2014/main" id="{D4D99502-2981-4290-9F07-8D85C113D973}"/>
              </a:ext>
            </a:extLst>
          </p:cNvPr>
          <p:cNvSpPr txBox="1"/>
          <p:nvPr/>
        </p:nvSpPr>
        <p:spPr>
          <a:xfrm>
            <a:off x="7824000" y="4565204"/>
            <a:ext cx="173938" cy="160091"/>
          </a:xfrm>
          <a:prstGeom prst="rect">
            <a:avLst/>
          </a:prstGeom>
          <a:noFill/>
        </p:spPr>
        <p:txBody>
          <a:bodyPr wrap="square" lIns="0" tIns="0" rIns="0" bIns="0" rtlCol="0">
            <a:spAutoFit/>
          </a:bodyPr>
          <a:lstStyle/>
          <a:p>
            <a:pPr algn="ctr" defTabSz="932597"/>
            <a:r>
              <a:rPr lang="en-US" sz="1020">
                <a:gradFill>
                  <a:gsLst>
                    <a:gs pos="2917">
                      <a:prstClr val="black"/>
                    </a:gs>
                    <a:gs pos="30000">
                      <a:prstClr val="black"/>
                    </a:gs>
                  </a:gsLst>
                  <a:lin ang="5400000" scaled="0"/>
                </a:gradFill>
                <a:latin typeface="Segoe UI"/>
              </a:rPr>
              <a:t>…</a:t>
            </a:r>
          </a:p>
        </p:txBody>
      </p:sp>
      <p:cxnSp>
        <p:nvCxnSpPr>
          <p:cNvPr id="125" name="Connector: Elbow 124">
            <a:extLst>
              <a:ext uri="{FF2B5EF4-FFF2-40B4-BE49-F238E27FC236}">
                <a16:creationId xmlns:a16="http://schemas.microsoft.com/office/drawing/2014/main" id="{09E92D86-83D4-42B6-B4D3-5D7C6559EE75}"/>
              </a:ext>
            </a:extLst>
          </p:cNvPr>
          <p:cNvCxnSpPr>
            <a:stCxn id="98" idx="16"/>
            <a:endCxn id="109" idx="1"/>
          </p:cNvCxnSpPr>
          <p:nvPr/>
        </p:nvCxnSpPr>
        <p:spPr>
          <a:xfrm>
            <a:off x="6663350" y="3306554"/>
            <a:ext cx="2959259" cy="705604"/>
          </a:xfrm>
          <a:prstGeom prst="bentConnector3">
            <a:avLst>
              <a:gd name="adj1" fmla="val 50000"/>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1F657F0B-25C7-4CE7-AE97-F271829A79A7}"/>
              </a:ext>
            </a:extLst>
          </p:cNvPr>
          <p:cNvCxnSpPr>
            <a:cxnSpLocks/>
            <a:stCxn id="107" idx="0"/>
            <a:endCxn id="112" idx="3"/>
          </p:cNvCxnSpPr>
          <p:nvPr/>
        </p:nvCxnSpPr>
        <p:spPr>
          <a:xfrm rot="16200000" flipV="1">
            <a:off x="10583508" y="3059710"/>
            <a:ext cx="938465" cy="653837"/>
          </a:xfrm>
          <a:prstGeom prst="bentConnector2">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03CADB99-8F8E-4E21-9213-CAE89EE4412A}"/>
              </a:ext>
            </a:extLst>
          </p:cNvPr>
          <p:cNvCxnSpPr>
            <a:cxnSpLocks/>
            <a:stCxn id="109" idx="3"/>
            <a:endCxn id="107" idx="1"/>
          </p:cNvCxnSpPr>
          <p:nvPr/>
        </p:nvCxnSpPr>
        <p:spPr>
          <a:xfrm>
            <a:off x="10901280" y="4012157"/>
            <a:ext cx="121341" cy="95600"/>
          </a:xfrm>
          <a:prstGeom prst="straightConnector1">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3A7CAAF8-D27F-4E4A-A91C-7B5E619DC5E0}"/>
              </a:ext>
            </a:extLst>
          </p:cNvPr>
          <p:cNvCxnSpPr>
            <a:cxnSpLocks/>
            <a:stCxn id="107" idx="2"/>
          </p:cNvCxnSpPr>
          <p:nvPr/>
        </p:nvCxnSpPr>
        <p:spPr>
          <a:xfrm rot="5400000">
            <a:off x="9786866" y="3579959"/>
            <a:ext cx="813098" cy="2372489"/>
          </a:xfrm>
          <a:prstGeom prst="bentConnector2">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A7ECAD2B-9443-40D1-9809-4A7FC97D8A3C}"/>
              </a:ext>
            </a:extLst>
          </p:cNvPr>
          <p:cNvSpPr>
            <a:spLocks/>
          </p:cNvSpPr>
          <p:nvPr/>
        </p:nvSpPr>
        <p:spPr bwMode="auto">
          <a:xfrm>
            <a:off x="7364689" y="2021383"/>
            <a:ext cx="217874" cy="271315"/>
          </a:xfrm>
          <a:custGeom>
            <a:avLst/>
            <a:gdLst>
              <a:gd name="connsiteX0" fmla="*/ 126207 w 252413"/>
              <a:gd name="connsiteY0" fmla="*/ 188913 h 314326"/>
              <a:gd name="connsiteX1" fmla="*/ 252413 w 252413"/>
              <a:gd name="connsiteY1" fmla="*/ 314326 h 314326"/>
              <a:gd name="connsiteX2" fmla="*/ 0 w 252413"/>
              <a:gd name="connsiteY2" fmla="*/ 314326 h 314326"/>
              <a:gd name="connsiteX3" fmla="*/ 126207 w 252413"/>
              <a:gd name="connsiteY3" fmla="*/ 188913 h 314326"/>
              <a:gd name="connsiteX4" fmla="*/ 125413 w 252413"/>
              <a:gd name="connsiteY4" fmla="*/ 0 h 314326"/>
              <a:gd name="connsiteX5" fmla="*/ 160057 w 252413"/>
              <a:gd name="connsiteY5" fmla="*/ 6929 h 314326"/>
              <a:gd name="connsiteX6" fmla="*/ 209550 w 252413"/>
              <a:gd name="connsiteY6" fmla="*/ 84138 h 314326"/>
              <a:gd name="connsiteX7" fmla="*/ 125413 w 252413"/>
              <a:gd name="connsiteY7" fmla="*/ 168275 h 314326"/>
              <a:gd name="connsiteX8" fmla="*/ 41275 w 252413"/>
              <a:gd name="connsiteY8" fmla="*/ 84138 h 314326"/>
              <a:gd name="connsiteX9" fmla="*/ 90768 w 252413"/>
              <a:gd name="connsiteY9" fmla="*/ 6929 h 314326"/>
              <a:gd name="connsiteX10" fmla="*/ 125413 w 252413"/>
              <a:gd name="connsiteY10" fmla="*/ 0 h 3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413" h="314326">
                <a:moveTo>
                  <a:pt x="126207" y="188913"/>
                </a:moveTo>
                <a:cubicBezTo>
                  <a:pt x="196212" y="188913"/>
                  <a:pt x="252413" y="244761"/>
                  <a:pt x="252413" y="314326"/>
                </a:cubicBezTo>
                <a:lnTo>
                  <a:pt x="0" y="314326"/>
                </a:lnTo>
                <a:cubicBezTo>
                  <a:pt x="0" y="244761"/>
                  <a:pt x="56201" y="188913"/>
                  <a:pt x="126207" y="188913"/>
                </a:cubicBezTo>
                <a:close/>
                <a:moveTo>
                  <a:pt x="125413" y="0"/>
                </a:moveTo>
                <a:cubicBezTo>
                  <a:pt x="138281" y="0"/>
                  <a:pt x="150159" y="1980"/>
                  <a:pt x="160057" y="6929"/>
                </a:cubicBezTo>
                <a:cubicBezTo>
                  <a:pt x="189753" y="20787"/>
                  <a:pt x="209550" y="49493"/>
                  <a:pt x="209550" y="84138"/>
                </a:cubicBezTo>
                <a:cubicBezTo>
                  <a:pt x="209550" y="130661"/>
                  <a:pt x="171936" y="168275"/>
                  <a:pt x="125413" y="168275"/>
                </a:cubicBezTo>
                <a:cubicBezTo>
                  <a:pt x="78890" y="168275"/>
                  <a:pt x="41275" y="130661"/>
                  <a:pt x="41275" y="84138"/>
                </a:cubicBezTo>
                <a:cubicBezTo>
                  <a:pt x="41275" y="49493"/>
                  <a:pt x="61072" y="20787"/>
                  <a:pt x="90768" y="6929"/>
                </a:cubicBezTo>
                <a:cubicBezTo>
                  <a:pt x="100666" y="1980"/>
                  <a:pt x="112545" y="0"/>
                  <a:pt x="125413"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prstClr val="black"/>
              </a:solidFill>
              <a:latin typeface="Segoe UI"/>
            </a:endParaRPr>
          </a:p>
        </p:txBody>
      </p:sp>
      <p:cxnSp>
        <p:nvCxnSpPr>
          <p:cNvPr id="130" name="Connector: Elbow 129">
            <a:extLst>
              <a:ext uri="{FF2B5EF4-FFF2-40B4-BE49-F238E27FC236}">
                <a16:creationId xmlns:a16="http://schemas.microsoft.com/office/drawing/2014/main" id="{0F93DA6F-8174-4FDE-A7DD-5C34F38AAE45}"/>
              </a:ext>
            </a:extLst>
          </p:cNvPr>
          <p:cNvCxnSpPr>
            <a:endCxn id="98" idx="5"/>
          </p:cNvCxnSpPr>
          <p:nvPr/>
        </p:nvCxnSpPr>
        <p:spPr>
          <a:xfrm rot="10800000" flipV="1">
            <a:off x="6663352" y="2166373"/>
            <a:ext cx="697709" cy="344895"/>
          </a:xfrm>
          <a:prstGeom prst="bentConnector3">
            <a:avLst>
              <a:gd name="adj1" fmla="val 100390"/>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B453F587-8811-45A7-BF2D-68332AA655FF}"/>
              </a:ext>
            </a:extLst>
          </p:cNvPr>
          <p:cNvCxnSpPr>
            <a:cxnSpLocks/>
            <a:endCxn id="100" idx="5"/>
          </p:cNvCxnSpPr>
          <p:nvPr/>
        </p:nvCxnSpPr>
        <p:spPr>
          <a:xfrm>
            <a:off x="7586190" y="2162195"/>
            <a:ext cx="1424768" cy="349074"/>
          </a:xfrm>
          <a:prstGeom prst="bentConnector3">
            <a:avLst>
              <a:gd name="adj1" fmla="val 99805"/>
            </a:avLst>
          </a:prstGeom>
          <a:ln w="12700">
            <a:solidFill>
              <a:schemeClr val="accent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98FF2F4-8411-4724-9C57-CD89FB8DA9DD}"/>
              </a:ext>
            </a:extLst>
          </p:cNvPr>
          <p:cNvCxnSpPr/>
          <p:nvPr/>
        </p:nvCxnSpPr>
        <p:spPr>
          <a:xfrm flipV="1">
            <a:off x="6329770" y="3472326"/>
            <a:ext cx="0" cy="748915"/>
          </a:xfrm>
          <a:prstGeom prst="straightConnector1">
            <a:avLst/>
          </a:prstGeom>
          <a:ln w="12700">
            <a:solidFill>
              <a:schemeClr val="accent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3BC5023B-FA7C-47B7-9281-5C3475ED9E12}"/>
              </a:ext>
            </a:extLst>
          </p:cNvPr>
          <p:cNvGrpSpPr/>
          <p:nvPr/>
        </p:nvGrpSpPr>
        <p:grpSpPr>
          <a:xfrm>
            <a:off x="6168130" y="5553439"/>
            <a:ext cx="2642580" cy="598008"/>
            <a:chOff x="5982918" y="5415401"/>
            <a:chExt cx="2718906" cy="615280"/>
          </a:xfrm>
        </p:grpSpPr>
        <p:grpSp>
          <p:nvGrpSpPr>
            <p:cNvPr id="134" name="Group 133">
              <a:extLst>
                <a:ext uri="{FF2B5EF4-FFF2-40B4-BE49-F238E27FC236}">
                  <a16:creationId xmlns:a16="http://schemas.microsoft.com/office/drawing/2014/main" id="{3D7C5C08-638F-4D13-BEA5-6C43BB7C9D32}"/>
                </a:ext>
              </a:extLst>
            </p:cNvPr>
            <p:cNvGrpSpPr/>
            <p:nvPr/>
          </p:nvGrpSpPr>
          <p:grpSpPr>
            <a:xfrm>
              <a:off x="5982918" y="5415401"/>
              <a:ext cx="766224" cy="615280"/>
              <a:chOff x="6049834" y="5478523"/>
              <a:chExt cx="569677" cy="515850"/>
            </a:xfrm>
          </p:grpSpPr>
          <p:sp>
            <p:nvSpPr>
              <p:cNvPr id="141" name="Flowchart: Magnetic Disk 140">
                <a:extLst>
                  <a:ext uri="{FF2B5EF4-FFF2-40B4-BE49-F238E27FC236}">
                    <a16:creationId xmlns:a16="http://schemas.microsoft.com/office/drawing/2014/main" id="{D7085DBE-8D4C-4834-911A-AC2AD7F4DA06}"/>
                  </a:ext>
                </a:extLst>
              </p:cNvPr>
              <p:cNvSpPr/>
              <p:nvPr/>
            </p:nvSpPr>
            <p:spPr bwMode="auto">
              <a:xfrm>
                <a:off x="6049834" y="5478523"/>
                <a:ext cx="482591" cy="393994"/>
              </a:xfrm>
              <a:prstGeom prst="flowChartMagneticDisk">
                <a:avLst/>
              </a:prstGeom>
              <a:solidFill>
                <a:schemeClr val="accent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81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Flowchart: Magnetic Disk 141">
                <a:extLst>
                  <a:ext uri="{FF2B5EF4-FFF2-40B4-BE49-F238E27FC236}">
                    <a16:creationId xmlns:a16="http://schemas.microsoft.com/office/drawing/2014/main" id="{0589CA70-6615-4C80-91FE-0A5DCA9DBE1C}"/>
                  </a:ext>
                </a:extLst>
              </p:cNvPr>
              <p:cNvSpPr/>
              <p:nvPr/>
            </p:nvSpPr>
            <p:spPr bwMode="auto">
              <a:xfrm>
                <a:off x="6136920" y="5600379"/>
                <a:ext cx="482591" cy="393994"/>
              </a:xfrm>
              <a:prstGeom prst="flowChartMagneticDisk">
                <a:avLst/>
              </a:prstGeom>
              <a:solidFill>
                <a:schemeClr val="accent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816">
                    <a:gradFill>
                      <a:gsLst>
                        <a:gs pos="0">
                          <a:srgbClr val="FFFFFF"/>
                        </a:gs>
                        <a:gs pos="100000">
                          <a:srgbClr val="FFFFFF"/>
                        </a:gs>
                      </a:gsLst>
                      <a:lin ang="5400000" scaled="0"/>
                    </a:gradFill>
                    <a:latin typeface="Segoe UI"/>
                    <a:ea typeface="Segoe UI" pitchFamily="34" charset="0"/>
                    <a:cs typeface="Segoe UI" pitchFamily="34" charset="0"/>
                  </a:rPr>
                  <a:t>Data pages</a:t>
                </a:r>
              </a:p>
            </p:txBody>
          </p:sp>
        </p:grpSp>
        <p:grpSp>
          <p:nvGrpSpPr>
            <p:cNvPr id="135" name="Group 134">
              <a:extLst>
                <a:ext uri="{FF2B5EF4-FFF2-40B4-BE49-F238E27FC236}">
                  <a16:creationId xmlns:a16="http://schemas.microsoft.com/office/drawing/2014/main" id="{D54581FA-26EC-49D1-803B-A76BC17C36EF}"/>
                </a:ext>
              </a:extLst>
            </p:cNvPr>
            <p:cNvGrpSpPr/>
            <p:nvPr/>
          </p:nvGrpSpPr>
          <p:grpSpPr>
            <a:xfrm>
              <a:off x="6833404" y="5415401"/>
              <a:ext cx="766224" cy="615280"/>
              <a:chOff x="6049834" y="5478523"/>
              <a:chExt cx="569677" cy="515850"/>
            </a:xfrm>
          </p:grpSpPr>
          <p:sp>
            <p:nvSpPr>
              <p:cNvPr id="139" name="Flowchart: Magnetic Disk 138">
                <a:extLst>
                  <a:ext uri="{FF2B5EF4-FFF2-40B4-BE49-F238E27FC236}">
                    <a16:creationId xmlns:a16="http://schemas.microsoft.com/office/drawing/2014/main" id="{0F39DCB4-241E-4364-8E31-671789BEBB88}"/>
                  </a:ext>
                </a:extLst>
              </p:cNvPr>
              <p:cNvSpPr/>
              <p:nvPr/>
            </p:nvSpPr>
            <p:spPr bwMode="auto">
              <a:xfrm>
                <a:off x="6049834" y="5478523"/>
                <a:ext cx="482591" cy="393994"/>
              </a:xfrm>
              <a:prstGeom prst="flowChartMagneticDisk">
                <a:avLst/>
              </a:prstGeom>
              <a:solidFill>
                <a:schemeClr val="accent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81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Flowchart: Magnetic Disk 139">
                <a:extLst>
                  <a:ext uri="{FF2B5EF4-FFF2-40B4-BE49-F238E27FC236}">
                    <a16:creationId xmlns:a16="http://schemas.microsoft.com/office/drawing/2014/main" id="{12A94772-54CC-4FD5-B212-7DDE1CF9EAE3}"/>
                  </a:ext>
                </a:extLst>
              </p:cNvPr>
              <p:cNvSpPr/>
              <p:nvPr/>
            </p:nvSpPr>
            <p:spPr bwMode="auto">
              <a:xfrm>
                <a:off x="6136920" y="5600379"/>
                <a:ext cx="482591" cy="393994"/>
              </a:xfrm>
              <a:prstGeom prst="flowChartMagneticDisk">
                <a:avLst/>
              </a:prstGeom>
              <a:solidFill>
                <a:schemeClr val="accent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816">
                    <a:gradFill>
                      <a:gsLst>
                        <a:gs pos="0">
                          <a:srgbClr val="FFFFFF"/>
                        </a:gs>
                        <a:gs pos="100000">
                          <a:srgbClr val="FFFFFF"/>
                        </a:gs>
                      </a:gsLst>
                      <a:lin ang="5400000" scaled="0"/>
                    </a:gradFill>
                    <a:latin typeface="Segoe UI"/>
                    <a:ea typeface="Segoe UI" pitchFamily="34" charset="0"/>
                    <a:cs typeface="Segoe UI" pitchFamily="34" charset="0"/>
                  </a:rPr>
                  <a:t>Data pages</a:t>
                </a:r>
              </a:p>
            </p:txBody>
          </p:sp>
        </p:grpSp>
        <p:grpSp>
          <p:nvGrpSpPr>
            <p:cNvPr id="136" name="Group 135">
              <a:extLst>
                <a:ext uri="{FF2B5EF4-FFF2-40B4-BE49-F238E27FC236}">
                  <a16:creationId xmlns:a16="http://schemas.microsoft.com/office/drawing/2014/main" id="{59D781BE-3FF1-47D4-893D-C3E97C380F04}"/>
                </a:ext>
              </a:extLst>
            </p:cNvPr>
            <p:cNvGrpSpPr/>
            <p:nvPr/>
          </p:nvGrpSpPr>
          <p:grpSpPr>
            <a:xfrm>
              <a:off x="7935600" y="5415401"/>
              <a:ext cx="766224" cy="615280"/>
              <a:chOff x="6049834" y="5478523"/>
              <a:chExt cx="569677" cy="515850"/>
            </a:xfrm>
          </p:grpSpPr>
          <p:sp>
            <p:nvSpPr>
              <p:cNvPr id="137" name="Flowchart: Magnetic Disk 136">
                <a:extLst>
                  <a:ext uri="{FF2B5EF4-FFF2-40B4-BE49-F238E27FC236}">
                    <a16:creationId xmlns:a16="http://schemas.microsoft.com/office/drawing/2014/main" id="{D00EC22C-C464-4A7E-ADCE-BA9DD8B9440A}"/>
                  </a:ext>
                </a:extLst>
              </p:cNvPr>
              <p:cNvSpPr/>
              <p:nvPr/>
            </p:nvSpPr>
            <p:spPr bwMode="auto">
              <a:xfrm>
                <a:off x="6049834" y="5478523"/>
                <a:ext cx="482591" cy="393994"/>
              </a:xfrm>
              <a:prstGeom prst="flowChartMagneticDisk">
                <a:avLst/>
              </a:prstGeom>
              <a:solidFill>
                <a:schemeClr val="accent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816">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Flowchart: Magnetic Disk 137">
                <a:extLst>
                  <a:ext uri="{FF2B5EF4-FFF2-40B4-BE49-F238E27FC236}">
                    <a16:creationId xmlns:a16="http://schemas.microsoft.com/office/drawing/2014/main" id="{E374F182-B7A3-4851-B29B-513D403F7EC8}"/>
                  </a:ext>
                </a:extLst>
              </p:cNvPr>
              <p:cNvSpPr/>
              <p:nvPr/>
            </p:nvSpPr>
            <p:spPr bwMode="auto">
              <a:xfrm>
                <a:off x="6136920" y="5600379"/>
                <a:ext cx="482591" cy="393994"/>
              </a:xfrm>
              <a:prstGeom prst="flowChartMagneticDisk">
                <a:avLst/>
              </a:prstGeom>
              <a:solidFill>
                <a:schemeClr val="accent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816">
                    <a:gradFill>
                      <a:gsLst>
                        <a:gs pos="0">
                          <a:srgbClr val="FFFFFF"/>
                        </a:gs>
                        <a:gs pos="100000">
                          <a:srgbClr val="FFFFFF"/>
                        </a:gs>
                      </a:gsLst>
                      <a:lin ang="5400000" scaled="0"/>
                    </a:gradFill>
                    <a:latin typeface="Segoe UI"/>
                    <a:ea typeface="Segoe UI" pitchFamily="34" charset="0"/>
                    <a:cs typeface="Segoe UI" pitchFamily="34" charset="0"/>
                  </a:rPr>
                  <a:t>Data pages</a:t>
                </a:r>
              </a:p>
            </p:txBody>
          </p:sp>
        </p:grpSp>
      </p:grpSp>
      <p:sp>
        <p:nvSpPr>
          <p:cNvPr id="143" name="TextBox 142">
            <a:extLst>
              <a:ext uri="{FF2B5EF4-FFF2-40B4-BE49-F238E27FC236}">
                <a16:creationId xmlns:a16="http://schemas.microsoft.com/office/drawing/2014/main" id="{3BF89683-39F5-4F60-811A-DDC060D3FD11}"/>
              </a:ext>
            </a:extLst>
          </p:cNvPr>
          <p:cNvSpPr txBox="1"/>
          <p:nvPr/>
        </p:nvSpPr>
        <p:spPr>
          <a:xfrm>
            <a:off x="7824000" y="5739392"/>
            <a:ext cx="173938" cy="160091"/>
          </a:xfrm>
          <a:prstGeom prst="rect">
            <a:avLst/>
          </a:prstGeom>
          <a:noFill/>
        </p:spPr>
        <p:txBody>
          <a:bodyPr wrap="square" lIns="0" tIns="0" rIns="0" bIns="0" rtlCol="0">
            <a:spAutoFit/>
          </a:bodyPr>
          <a:lstStyle/>
          <a:p>
            <a:pPr algn="ctr" defTabSz="932597"/>
            <a:r>
              <a:rPr lang="en-US" sz="1020">
                <a:gradFill>
                  <a:gsLst>
                    <a:gs pos="2917">
                      <a:prstClr val="black"/>
                    </a:gs>
                    <a:gs pos="30000">
                      <a:prstClr val="black"/>
                    </a:gs>
                  </a:gsLst>
                  <a:lin ang="5400000" scaled="0"/>
                </a:gradFill>
                <a:latin typeface="Segoe UI"/>
              </a:rPr>
              <a:t>…</a:t>
            </a:r>
          </a:p>
        </p:txBody>
      </p:sp>
      <p:cxnSp>
        <p:nvCxnSpPr>
          <p:cNvPr id="144" name="Straight Arrow Connector 143">
            <a:extLst>
              <a:ext uri="{FF2B5EF4-FFF2-40B4-BE49-F238E27FC236}">
                <a16:creationId xmlns:a16="http://schemas.microsoft.com/office/drawing/2014/main" id="{65E2ECF4-364C-4C22-B7AF-12CFA167CCAE}"/>
              </a:ext>
            </a:extLst>
          </p:cNvPr>
          <p:cNvCxnSpPr>
            <a:cxnSpLocks/>
          </p:cNvCxnSpPr>
          <p:nvPr/>
        </p:nvCxnSpPr>
        <p:spPr>
          <a:xfrm>
            <a:off x="6493643" y="5065749"/>
            <a:ext cx="0" cy="368887"/>
          </a:xfrm>
          <a:prstGeom prst="straightConnector1">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C0A73514-A3D9-4CBB-88E2-AD7CBFD86922}"/>
              </a:ext>
            </a:extLst>
          </p:cNvPr>
          <p:cNvCxnSpPr>
            <a:cxnSpLocks/>
          </p:cNvCxnSpPr>
          <p:nvPr/>
        </p:nvCxnSpPr>
        <p:spPr>
          <a:xfrm>
            <a:off x="7361060" y="5065749"/>
            <a:ext cx="0" cy="368887"/>
          </a:xfrm>
          <a:prstGeom prst="straightConnector1">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7DD6440A-3508-4790-B089-C85DF0D2691E}"/>
              </a:ext>
            </a:extLst>
          </p:cNvPr>
          <p:cNvCxnSpPr>
            <a:cxnSpLocks/>
          </p:cNvCxnSpPr>
          <p:nvPr/>
        </p:nvCxnSpPr>
        <p:spPr>
          <a:xfrm>
            <a:off x="8488219" y="5065749"/>
            <a:ext cx="0" cy="368887"/>
          </a:xfrm>
          <a:prstGeom prst="straightConnector1">
            <a:avLst/>
          </a:prstGeom>
          <a:ln w="12700">
            <a:solidFill>
              <a:schemeClr val="accent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7" name="Group 146">
            <a:extLst>
              <a:ext uri="{FF2B5EF4-FFF2-40B4-BE49-F238E27FC236}">
                <a16:creationId xmlns:a16="http://schemas.microsoft.com/office/drawing/2014/main" id="{447D0E87-7633-491B-9D0F-06C41CF76546}"/>
              </a:ext>
            </a:extLst>
          </p:cNvPr>
          <p:cNvGrpSpPr/>
          <p:nvPr/>
        </p:nvGrpSpPr>
        <p:grpSpPr>
          <a:xfrm>
            <a:off x="6102904" y="6196280"/>
            <a:ext cx="871789" cy="280195"/>
            <a:chOff x="9427754" y="5567963"/>
            <a:chExt cx="854773" cy="274726"/>
          </a:xfrm>
          <a:solidFill>
            <a:schemeClr val="bg1"/>
          </a:solidFill>
        </p:grpSpPr>
        <p:sp>
          <p:nvSpPr>
            <p:cNvPr id="148" name="TextBox 147">
              <a:extLst>
                <a:ext uri="{FF2B5EF4-FFF2-40B4-BE49-F238E27FC236}">
                  <a16:creationId xmlns:a16="http://schemas.microsoft.com/office/drawing/2014/main" id="{7360B96E-4429-45B4-8C28-9E5D3FE2E4E8}"/>
                </a:ext>
              </a:extLst>
            </p:cNvPr>
            <p:cNvSpPr txBox="1"/>
            <p:nvPr/>
          </p:nvSpPr>
          <p:spPr>
            <a:xfrm>
              <a:off x="9427754" y="5567963"/>
              <a:ext cx="748211" cy="184048"/>
            </a:xfrm>
            <a:prstGeom prst="rect">
              <a:avLst/>
            </a:prstGeom>
            <a:grpFill/>
            <a:ln>
              <a:solidFill>
                <a:schemeClr val="accent2"/>
              </a:solidFill>
              <a:miter lim="800000"/>
            </a:ln>
          </p:spPr>
          <p:txBody>
            <a:bodyPr wrap="square" lIns="0" tIns="27978" rIns="0" bIns="27978" rtlCol="0">
              <a:spAutoFit/>
            </a:bodyPr>
            <a:lstStyle/>
            <a:p>
              <a:pPr algn="ctr" defTabSz="932597"/>
              <a:endParaRPr lang="en-US" sz="816">
                <a:gradFill>
                  <a:gsLst>
                    <a:gs pos="2917">
                      <a:prstClr val="black"/>
                    </a:gs>
                    <a:gs pos="30000">
                      <a:prstClr val="black"/>
                    </a:gs>
                  </a:gsLst>
                  <a:lin ang="5400000" scaled="0"/>
                </a:gradFill>
                <a:latin typeface="Segoe UI"/>
              </a:endParaRPr>
            </a:p>
          </p:txBody>
        </p:sp>
        <p:sp>
          <p:nvSpPr>
            <p:cNvPr id="149" name="TextBox 148">
              <a:extLst>
                <a:ext uri="{FF2B5EF4-FFF2-40B4-BE49-F238E27FC236}">
                  <a16:creationId xmlns:a16="http://schemas.microsoft.com/office/drawing/2014/main" id="{7C6F2D28-1FC6-48E7-84B2-CC7BAD0ADBA1}"/>
                </a:ext>
              </a:extLst>
            </p:cNvPr>
            <p:cNvSpPr txBox="1"/>
            <p:nvPr/>
          </p:nvSpPr>
          <p:spPr>
            <a:xfrm>
              <a:off x="9481035" y="5613302"/>
              <a:ext cx="748211" cy="184048"/>
            </a:xfrm>
            <a:prstGeom prst="rect">
              <a:avLst/>
            </a:prstGeom>
            <a:grpFill/>
            <a:ln>
              <a:solidFill>
                <a:schemeClr val="accent2"/>
              </a:solidFill>
              <a:miter lim="800000"/>
            </a:ln>
          </p:spPr>
          <p:txBody>
            <a:bodyPr wrap="square" lIns="0" tIns="27978" rIns="0" bIns="27978" rtlCol="0">
              <a:spAutoFit/>
            </a:bodyPr>
            <a:lstStyle/>
            <a:p>
              <a:pPr algn="ctr" defTabSz="932597"/>
              <a:endParaRPr lang="en-US" sz="816">
                <a:gradFill>
                  <a:gsLst>
                    <a:gs pos="2917">
                      <a:prstClr val="black"/>
                    </a:gs>
                    <a:gs pos="30000">
                      <a:prstClr val="black"/>
                    </a:gs>
                  </a:gsLst>
                  <a:lin ang="5400000" scaled="0"/>
                </a:gradFill>
                <a:latin typeface="Segoe UI"/>
              </a:endParaRPr>
            </a:p>
          </p:txBody>
        </p:sp>
        <p:sp>
          <p:nvSpPr>
            <p:cNvPr id="150" name="TextBox 149">
              <a:extLst>
                <a:ext uri="{FF2B5EF4-FFF2-40B4-BE49-F238E27FC236}">
                  <a16:creationId xmlns:a16="http://schemas.microsoft.com/office/drawing/2014/main" id="{1F5AFDEE-BF34-4200-97EA-AD0974AAA740}"/>
                </a:ext>
              </a:extLst>
            </p:cNvPr>
            <p:cNvSpPr txBox="1"/>
            <p:nvPr/>
          </p:nvSpPr>
          <p:spPr>
            <a:xfrm>
              <a:off x="9534316" y="5658641"/>
              <a:ext cx="748211" cy="184048"/>
            </a:xfrm>
            <a:prstGeom prst="rect">
              <a:avLst/>
            </a:prstGeom>
            <a:grpFill/>
            <a:ln>
              <a:solidFill>
                <a:schemeClr val="accent2"/>
              </a:solidFill>
              <a:miter lim="800000"/>
            </a:ln>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File snapshots</a:t>
              </a:r>
            </a:p>
          </p:txBody>
        </p:sp>
      </p:grpSp>
      <p:grpSp>
        <p:nvGrpSpPr>
          <p:cNvPr id="151" name="Group 150">
            <a:extLst>
              <a:ext uri="{FF2B5EF4-FFF2-40B4-BE49-F238E27FC236}">
                <a16:creationId xmlns:a16="http://schemas.microsoft.com/office/drawing/2014/main" id="{4764CE75-5530-46E8-8BBC-C1419CF0265C}"/>
              </a:ext>
            </a:extLst>
          </p:cNvPr>
          <p:cNvGrpSpPr/>
          <p:nvPr/>
        </p:nvGrpSpPr>
        <p:grpSpPr>
          <a:xfrm>
            <a:off x="7022372" y="6196280"/>
            <a:ext cx="871789" cy="280195"/>
            <a:chOff x="9427754" y="5567963"/>
            <a:chExt cx="854773" cy="274726"/>
          </a:xfrm>
          <a:solidFill>
            <a:schemeClr val="bg1"/>
          </a:solidFill>
        </p:grpSpPr>
        <p:sp>
          <p:nvSpPr>
            <p:cNvPr id="152" name="TextBox 151">
              <a:extLst>
                <a:ext uri="{FF2B5EF4-FFF2-40B4-BE49-F238E27FC236}">
                  <a16:creationId xmlns:a16="http://schemas.microsoft.com/office/drawing/2014/main" id="{A98E4BAF-31E0-40F5-ABE6-7EF7CCD4524C}"/>
                </a:ext>
              </a:extLst>
            </p:cNvPr>
            <p:cNvSpPr txBox="1"/>
            <p:nvPr/>
          </p:nvSpPr>
          <p:spPr>
            <a:xfrm>
              <a:off x="9427754" y="5567963"/>
              <a:ext cx="748211" cy="184048"/>
            </a:xfrm>
            <a:prstGeom prst="rect">
              <a:avLst/>
            </a:prstGeom>
            <a:grpFill/>
            <a:ln>
              <a:solidFill>
                <a:schemeClr val="accent2"/>
              </a:solidFill>
              <a:miter lim="800000"/>
            </a:ln>
          </p:spPr>
          <p:txBody>
            <a:bodyPr wrap="square" lIns="0" tIns="27978" rIns="0" bIns="27978" rtlCol="0">
              <a:spAutoFit/>
            </a:bodyPr>
            <a:lstStyle/>
            <a:p>
              <a:pPr algn="ctr" defTabSz="932597"/>
              <a:endParaRPr lang="en-US" sz="816">
                <a:gradFill>
                  <a:gsLst>
                    <a:gs pos="2917">
                      <a:prstClr val="black"/>
                    </a:gs>
                    <a:gs pos="30000">
                      <a:prstClr val="black"/>
                    </a:gs>
                  </a:gsLst>
                  <a:lin ang="5400000" scaled="0"/>
                </a:gradFill>
                <a:latin typeface="Segoe UI"/>
              </a:endParaRPr>
            </a:p>
          </p:txBody>
        </p:sp>
        <p:sp>
          <p:nvSpPr>
            <p:cNvPr id="153" name="TextBox 152">
              <a:extLst>
                <a:ext uri="{FF2B5EF4-FFF2-40B4-BE49-F238E27FC236}">
                  <a16:creationId xmlns:a16="http://schemas.microsoft.com/office/drawing/2014/main" id="{4C0DFC1E-C85E-4530-971A-CE9E57046198}"/>
                </a:ext>
              </a:extLst>
            </p:cNvPr>
            <p:cNvSpPr txBox="1"/>
            <p:nvPr/>
          </p:nvSpPr>
          <p:spPr>
            <a:xfrm>
              <a:off x="9481035" y="5613302"/>
              <a:ext cx="748211" cy="184048"/>
            </a:xfrm>
            <a:prstGeom prst="rect">
              <a:avLst/>
            </a:prstGeom>
            <a:grpFill/>
            <a:ln>
              <a:solidFill>
                <a:schemeClr val="accent2"/>
              </a:solidFill>
              <a:miter lim="800000"/>
            </a:ln>
          </p:spPr>
          <p:txBody>
            <a:bodyPr wrap="square" lIns="0" tIns="27978" rIns="0" bIns="27978" rtlCol="0">
              <a:spAutoFit/>
            </a:bodyPr>
            <a:lstStyle/>
            <a:p>
              <a:pPr algn="ctr" defTabSz="932597"/>
              <a:endParaRPr lang="en-US" sz="816">
                <a:gradFill>
                  <a:gsLst>
                    <a:gs pos="2917">
                      <a:prstClr val="black"/>
                    </a:gs>
                    <a:gs pos="30000">
                      <a:prstClr val="black"/>
                    </a:gs>
                  </a:gsLst>
                  <a:lin ang="5400000" scaled="0"/>
                </a:gradFill>
                <a:latin typeface="Segoe UI"/>
              </a:endParaRPr>
            </a:p>
          </p:txBody>
        </p:sp>
        <p:sp>
          <p:nvSpPr>
            <p:cNvPr id="154" name="TextBox 153">
              <a:extLst>
                <a:ext uri="{FF2B5EF4-FFF2-40B4-BE49-F238E27FC236}">
                  <a16:creationId xmlns:a16="http://schemas.microsoft.com/office/drawing/2014/main" id="{0CE7B3C3-C4F9-4A1A-8BBB-6E4CCD1580D4}"/>
                </a:ext>
              </a:extLst>
            </p:cNvPr>
            <p:cNvSpPr txBox="1"/>
            <p:nvPr/>
          </p:nvSpPr>
          <p:spPr>
            <a:xfrm>
              <a:off x="9534316" y="5658641"/>
              <a:ext cx="748211" cy="184048"/>
            </a:xfrm>
            <a:prstGeom prst="rect">
              <a:avLst/>
            </a:prstGeom>
            <a:grpFill/>
            <a:ln>
              <a:solidFill>
                <a:schemeClr val="accent2"/>
              </a:solidFill>
              <a:miter lim="800000"/>
            </a:ln>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File snapshots</a:t>
              </a:r>
            </a:p>
          </p:txBody>
        </p:sp>
      </p:grpSp>
      <p:grpSp>
        <p:nvGrpSpPr>
          <p:cNvPr id="155" name="Group 154">
            <a:extLst>
              <a:ext uri="{FF2B5EF4-FFF2-40B4-BE49-F238E27FC236}">
                <a16:creationId xmlns:a16="http://schemas.microsoft.com/office/drawing/2014/main" id="{3F54D401-87B4-4C09-90B1-2BC858B5716A}"/>
              </a:ext>
            </a:extLst>
          </p:cNvPr>
          <p:cNvGrpSpPr/>
          <p:nvPr/>
        </p:nvGrpSpPr>
        <p:grpSpPr>
          <a:xfrm>
            <a:off x="8094459" y="6196280"/>
            <a:ext cx="871789" cy="280195"/>
            <a:chOff x="9427754" y="5567963"/>
            <a:chExt cx="854773" cy="274726"/>
          </a:xfrm>
          <a:solidFill>
            <a:schemeClr val="bg1"/>
          </a:solidFill>
        </p:grpSpPr>
        <p:sp>
          <p:nvSpPr>
            <p:cNvPr id="156" name="TextBox 155">
              <a:extLst>
                <a:ext uri="{FF2B5EF4-FFF2-40B4-BE49-F238E27FC236}">
                  <a16:creationId xmlns:a16="http://schemas.microsoft.com/office/drawing/2014/main" id="{7D9BB8F1-CC77-465D-A567-E43A4B8D4120}"/>
                </a:ext>
              </a:extLst>
            </p:cNvPr>
            <p:cNvSpPr txBox="1"/>
            <p:nvPr/>
          </p:nvSpPr>
          <p:spPr>
            <a:xfrm>
              <a:off x="9427754" y="5567963"/>
              <a:ext cx="748211" cy="184048"/>
            </a:xfrm>
            <a:prstGeom prst="rect">
              <a:avLst/>
            </a:prstGeom>
            <a:grpFill/>
            <a:ln>
              <a:solidFill>
                <a:schemeClr val="accent2"/>
              </a:solidFill>
              <a:miter lim="800000"/>
            </a:ln>
          </p:spPr>
          <p:txBody>
            <a:bodyPr wrap="square" lIns="0" tIns="27978" rIns="0" bIns="27978" rtlCol="0">
              <a:spAutoFit/>
            </a:bodyPr>
            <a:lstStyle/>
            <a:p>
              <a:pPr algn="ctr" defTabSz="932597"/>
              <a:endParaRPr lang="en-US" sz="816">
                <a:gradFill>
                  <a:gsLst>
                    <a:gs pos="2917">
                      <a:prstClr val="black"/>
                    </a:gs>
                    <a:gs pos="30000">
                      <a:prstClr val="black"/>
                    </a:gs>
                  </a:gsLst>
                  <a:lin ang="5400000" scaled="0"/>
                </a:gradFill>
                <a:latin typeface="Segoe UI"/>
              </a:endParaRPr>
            </a:p>
          </p:txBody>
        </p:sp>
        <p:sp>
          <p:nvSpPr>
            <p:cNvPr id="157" name="TextBox 156">
              <a:extLst>
                <a:ext uri="{FF2B5EF4-FFF2-40B4-BE49-F238E27FC236}">
                  <a16:creationId xmlns:a16="http://schemas.microsoft.com/office/drawing/2014/main" id="{9ACFB693-1BE6-43E4-9274-27344D2CFB70}"/>
                </a:ext>
              </a:extLst>
            </p:cNvPr>
            <p:cNvSpPr txBox="1"/>
            <p:nvPr/>
          </p:nvSpPr>
          <p:spPr>
            <a:xfrm>
              <a:off x="9481035" y="5613302"/>
              <a:ext cx="748211" cy="184048"/>
            </a:xfrm>
            <a:prstGeom prst="rect">
              <a:avLst/>
            </a:prstGeom>
            <a:grpFill/>
            <a:ln>
              <a:solidFill>
                <a:schemeClr val="accent2"/>
              </a:solidFill>
              <a:miter lim="800000"/>
            </a:ln>
          </p:spPr>
          <p:txBody>
            <a:bodyPr wrap="square" lIns="0" tIns="27978" rIns="0" bIns="27978" rtlCol="0">
              <a:spAutoFit/>
            </a:bodyPr>
            <a:lstStyle/>
            <a:p>
              <a:pPr algn="ctr" defTabSz="932597"/>
              <a:endParaRPr lang="en-US" sz="816">
                <a:gradFill>
                  <a:gsLst>
                    <a:gs pos="2917">
                      <a:prstClr val="black"/>
                    </a:gs>
                    <a:gs pos="30000">
                      <a:prstClr val="black"/>
                    </a:gs>
                  </a:gsLst>
                  <a:lin ang="5400000" scaled="0"/>
                </a:gradFill>
                <a:latin typeface="Segoe UI"/>
              </a:endParaRPr>
            </a:p>
          </p:txBody>
        </p:sp>
        <p:sp>
          <p:nvSpPr>
            <p:cNvPr id="158" name="TextBox 157">
              <a:extLst>
                <a:ext uri="{FF2B5EF4-FFF2-40B4-BE49-F238E27FC236}">
                  <a16:creationId xmlns:a16="http://schemas.microsoft.com/office/drawing/2014/main" id="{68CACAAB-2C83-48A2-A985-5113E0DEEEA6}"/>
                </a:ext>
              </a:extLst>
            </p:cNvPr>
            <p:cNvSpPr txBox="1"/>
            <p:nvPr/>
          </p:nvSpPr>
          <p:spPr>
            <a:xfrm>
              <a:off x="9534316" y="5658641"/>
              <a:ext cx="748211" cy="184048"/>
            </a:xfrm>
            <a:prstGeom prst="rect">
              <a:avLst/>
            </a:prstGeom>
            <a:grpFill/>
            <a:ln>
              <a:solidFill>
                <a:schemeClr val="accent2"/>
              </a:solidFill>
              <a:miter lim="800000"/>
            </a:ln>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File snapshots</a:t>
              </a:r>
            </a:p>
          </p:txBody>
        </p:sp>
      </p:grpSp>
      <p:sp>
        <p:nvSpPr>
          <p:cNvPr id="159" name="TextBox 158">
            <a:extLst>
              <a:ext uri="{FF2B5EF4-FFF2-40B4-BE49-F238E27FC236}">
                <a16:creationId xmlns:a16="http://schemas.microsoft.com/office/drawing/2014/main" id="{85DE3855-A196-42BA-8A51-90CB92C141C5}"/>
              </a:ext>
            </a:extLst>
          </p:cNvPr>
          <p:cNvSpPr txBox="1"/>
          <p:nvPr/>
        </p:nvSpPr>
        <p:spPr>
          <a:xfrm>
            <a:off x="7022372" y="6672729"/>
            <a:ext cx="923721" cy="128046"/>
          </a:xfrm>
          <a:prstGeom prst="rect">
            <a:avLst/>
          </a:prstGeom>
          <a:noFill/>
        </p:spPr>
        <p:txBody>
          <a:bodyPr wrap="square" lIns="0" tIns="0" rIns="0" bIns="0" rtlCol="0">
            <a:spAutoFit/>
          </a:bodyPr>
          <a:lstStyle/>
          <a:p>
            <a:pPr algn="ctr" defTabSz="932597"/>
            <a:r>
              <a:rPr lang="en-US" sz="816">
                <a:gradFill>
                  <a:gsLst>
                    <a:gs pos="2917">
                      <a:prstClr val="black"/>
                    </a:gs>
                    <a:gs pos="30000">
                      <a:prstClr val="black"/>
                    </a:gs>
                  </a:gsLst>
                  <a:lin ang="5400000" scaled="0"/>
                </a:gradFill>
                <a:latin typeface="Segoe UI"/>
              </a:rPr>
              <a:t>Azure Storage</a:t>
            </a:r>
          </a:p>
        </p:txBody>
      </p:sp>
      <p:grpSp>
        <p:nvGrpSpPr>
          <p:cNvPr id="160" name="Group 159">
            <a:extLst>
              <a:ext uri="{FF2B5EF4-FFF2-40B4-BE49-F238E27FC236}">
                <a16:creationId xmlns:a16="http://schemas.microsoft.com/office/drawing/2014/main" id="{F673E8AC-6F00-491E-A63C-F19F7E3E8A3F}"/>
              </a:ext>
            </a:extLst>
          </p:cNvPr>
          <p:cNvGrpSpPr/>
          <p:nvPr/>
        </p:nvGrpSpPr>
        <p:grpSpPr>
          <a:xfrm>
            <a:off x="9807526" y="5469695"/>
            <a:ext cx="2028094" cy="1151788"/>
            <a:chOff x="9680976" y="5136856"/>
            <a:chExt cx="1988508" cy="1129306"/>
          </a:xfrm>
        </p:grpSpPr>
        <p:sp>
          <p:nvSpPr>
            <p:cNvPr id="161" name="TextBox 160">
              <a:extLst>
                <a:ext uri="{FF2B5EF4-FFF2-40B4-BE49-F238E27FC236}">
                  <a16:creationId xmlns:a16="http://schemas.microsoft.com/office/drawing/2014/main" id="{951E963B-9235-4ADD-9690-CA94FF8AA0F9}"/>
                </a:ext>
              </a:extLst>
            </p:cNvPr>
            <p:cNvSpPr txBox="1"/>
            <p:nvPr/>
          </p:nvSpPr>
          <p:spPr>
            <a:xfrm>
              <a:off x="9796479" y="5376430"/>
              <a:ext cx="1760703" cy="180947"/>
            </a:xfrm>
            <a:prstGeom prst="rect">
              <a:avLst/>
            </a:prstGeom>
            <a:solidFill>
              <a:schemeClr val="bg1">
                <a:lumMod val="85000"/>
              </a:schemeClr>
            </a:solidFill>
          </p:spPr>
          <p:txBody>
            <a:bodyPr wrap="square" lIns="0" tIns="27978" rIns="0" bIns="27978" rtlCol="0">
              <a:spAutoFit/>
            </a:bodyPr>
            <a:lstStyle/>
            <a:p>
              <a:pPr algn="ctr" defTabSz="932597"/>
              <a:r>
                <a:rPr lang="en-US" sz="816">
                  <a:gradFill>
                    <a:gsLst>
                      <a:gs pos="2917">
                        <a:prstClr val="black"/>
                      </a:gs>
                      <a:gs pos="30000">
                        <a:prstClr val="black"/>
                      </a:gs>
                    </a:gsLst>
                    <a:lin ang="5400000" scaled="0"/>
                  </a:gradFill>
                  <a:latin typeface="Segoe UI"/>
                </a:rPr>
                <a:t>Local SSD cache</a:t>
              </a:r>
            </a:p>
          </p:txBody>
        </p:sp>
        <p:sp>
          <p:nvSpPr>
            <p:cNvPr id="162" name="TextBox 161">
              <a:extLst>
                <a:ext uri="{FF2B5EF4-FFF2-40B4-BE49-F238E27FC236}">
                  <a16:creationId xmlns:a16="http://schemas.microsoft.com/office/drawing/2014/main" id="{94845A85-F12F-4622-B647-5B1518136FF6}"/>
                </a:ext>
              </a:extLst>
            </p:cNvPr>
            <p:cNvSpPr txBox="1"/>
            <p:nvPr/>
          </p:nvSpPr>
          <p:spPr>
            <a:xfrm>
              <a:off x="9796479" y="5625948"/>
              <a:ext cx="1760703" cy="180947"/>
            </a:xfrm>
            <a:prstGeom prst="rect">
              <a:avLst/>
            </a:prstGeom>
            <a:noFill/>
          </p:spPr>
          <p:txBody>
            <a:bodyPr wrap="square" lIns="0" tIns="27978" rIns="0" bIns="27978" rtlCol="0">
              <a:spAutoFit/>
            </a:bodyPr>
            <a:lstStyle/>
            <a:p>
              <a:pPr defTabSz="932597"/>
              <a:r>
                <a:rPr lang="en-US" sz="816">
                  <a:gradFill>
                    <a:gsLst>
                      <a:gs pos="2917">
                        <a:prstClr val="black"/>
                      </a:gs>
                      <a:gs pos="30000">
                        <a:prstClr val="black"/>
                      </a:gs>
                    </a:gsLst>
                    <a:lin ang="5400000" scaled="0"/>
                  </a:gradFill>
                  <a:latin typeface="Segoe UI Semibold"/>
                </a:rPr>
                <a:t>RBPEX</a:t>
              </a:r>
              <a:r>
                <a:rPr lang="en-US" sz="816">
                  <a:gradFill>
                    <a:gsLst>
                      <a:gs pos="2917">
                        <a:prstClr val="black"/>
                      </a:gs>
                      <a:gs pos="30000">
                        <a:prstClr val="black"/>
                      </a:gs>
                    </a:gsLst>
                    <a:lin ang="5400000" scaled="0"/>
                  </a:gradFill>
                  <a:latin typeface="Segoe UI"/>
                </a:rPr>
                <a:t>: Resilient Buffer Pool Extension</a:t>
              </a:r>
            </a:p>
          </p:txBody>
        </p:sp>
        <p:sp>
          <p:nvSpPr>
            <p:cNvPr id="163" name="TextBox 162">
              <a:extLst>
                <a:ext uri="{FF2B5EF4-FFF2-40B4-BE49-F238E27FC236}">
                  <a16:creationId xmlns:a16="http://schemas.microsoft.com/office/drawing/2014/main" id="{84450B87-8066-4884-ACC7-720FF3D93243}"/>
                </a:ext>
              </a:extLst>
            </p:cNvPr>
            <p:cNvSpPr txBox="1"/>
            <p:nvPr/>
          </p:nvSpPr>
          <p:spPr>
            <a:xfrm>
              <a:off x="10294257" y="5831398"/>
              <a:ext cx="1262925" cy="180947"/>
            </a:xfrm>
            <a:prstGeom prst="rect">
              <a:avLst/>
            </a:prstGeom>
            <a:noFill/>
          </p:spPr>
          <p:txBody>
            <a:bodyPr wrap="square" lIns="0" tIns="27978" rIns="0" bIns="27978" rtlCol="0">
              <a:spAutoFit/>
            </a:bodyPr>
            <a:lstStyle/>
            <a:p>
              <a:pPr defTabSz="932597"/>
              <a:r>
                <a:rPr lang="en-US" sz="816">
                  <a:gradFill>
                    <a:gsLst>
                      <a:gs pos="2917">
                        <a:prstClr val="black"/>
                      </a:gs>
                      <a:gs pos="30000">
                        <a:prstClr val="black"/>
                      </a:gs>
                    </a:gsLst>
                    <a:lin ang="5400000" scaled="0"/>
                  </a:gradFill>
                  <a:latin typeface="Segoe UI"/>
                </a:rPr>
                <a:t>Log pathway</a:t>
              </a:r>
            </a:p>
          </p:txBody>
        </p:sp>
        <p:sp>
          <p:nvSpPr>
            <p:cNvPr id="164" name="TextBox 163">
              <a:extLst>
                <a:ext uri="{FF2B5EF4-FFF2-40B4-BE49-F238E27FC236}">
                  <a16:creationId xmlns:a16="http://schemas.microsoft.com/office/drawing/2014/main" id="{B8979201-0742-49CD-86C7-737B799F579F}"/>
                </a:ext>
              </a:extLst>
            </p:cNvPr>
            <p:cNvSpPr txBox="1"/>
            <p:nvPr/>
          </p:nvSpPr>
          <p:spPr>
            <a:xfrm>
              <a:off x="10294257" y="6036848"/>
              <a:ext cx="1262925" cy="180947"/>
            </a:xfrm>
            <a:prstGeom prst="rect">
              <a:avLst/>
            </a:prstGeom>
            <a:noFill/>
          </p:spPr>
          <p:txBody>
            <a:bodyPr wrap="square" lIns="0" tIns="27978" rIns="0" bIns="27978" rtlCol="0">
              <a:spAutoFit/>
            </a:bodyPr>
            <a:lstStyle/>
            <a:p>
              <a:pPr defTabSz="932597"/>
              <a:r>
                <a:rPr lang="en-US" sz="816">
                  <a:gradFill>
                    <a:gsLst>
                      <a:gs pos="2917">
                        <a:prstClr val="black"/>
                      </a:gs>
                      <a:gs pos="30000">
                        <a:prstClr val="black"/>
                      </a:gs>
                    </a:gsLst>
                    <a:lin ang="5400000" scaled="0"/>
                  </a:gradFill>
                  <a:latin typeface="Segoe UI"/>
                </a:rPr>
                <a:t>Data pathway</a:t>
              </a:r>
            </a:p>
          </p:txBody>
        </p:sp>
        <p:cxnSp>
          <p:nvCxnSpPr>
            <p:cNvPr id="165" name="Straight Arrow Connector 164">
              <a:extLst>
                <a:ext uri="{FF2B5EF4-FFF2-40B4-BE49-F238E27FC236}">
                  <a16:creationId xmlns:a16="http://schemas.microsoft.com/office/drawing/2014/main" id="{249436E2-E873-46D1-A7F3-A7E591D9FD66}"/>
                </a:ext>
              </a:extLst>
            </p:cNvPr>
            <p:cNvCxnSpPr>
              <a:cxnSpLocks/>
            </p:cNvCxnSpPr>
            <p:nvPr/>
          </p:nvCxnSpPr>
          <p:spPr>
            <a:xfrm>
              <a:off x="9796479" y="5920653"/>
              <a:ext cx="411480" cy="0"/>
            </a:xfrm>
            <a:prstGeom prst="straightConnector1">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B4A607B8-33A0-49AD-B724-8D22D638C1F9}"/>
                </a:ext>
              </a:extLst>
            </p:cNvPr>
            <p:cNvCxnSpPr>
              <a:cxnSpLocks/>
            </p:cNvCxnSpPr>
            <p:nvPr/>
          </p:nvCxnSpPr>
          <p:spPr>
            <a:xfrm>
              <a:off x="9796479" y="6126103"/>
              <a:ext cx="411480" cy="0"/>
            </a:xfrm>
            <a:prstGeom prst="straightConnector1">
              <a:avLst/>
            </a:prstGeom>
            <a:ln w="12700">
              <a:solidFill>
                <a:schemeClr val="accent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F672F5BC-A3CE-4FD4-9D16-45F1216BE498}"/>
                </a:ext>
              </a:extLst>
            </p:cNvPr>
            <p:cNvSpPr/>
            <p:nvPr/>
          </p:nvSpPr>
          <p:spPr bwMode="auto">
            <a:xfrm>
              <a:off x="9680976" y="5136856"/>
              <a:ext cx="1988508" cy="1129306"/>
            </a:xfrm>
            <a:prstGeom prst="rect">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608" tIns="46630" rIns="74608" bIns="46630" numCol="1" spcCol="0" rtlCol="0" fromWordArt="0" anchor="t" anchorCtr="0" forceAA="0" compatLnSpc="1">
              <a:prstTxWarp prst="textNoShape">
                <a:avLst/>
              </a:prstTxWarp>
              <a:noAutofit/>
            </a:bodyPr>
            <a:lstStyle/>
            <a:p>
              <a:pPr defTabSz="951028" fontAlgn="base">
                <a:spcBef>
                  <a:spcPct val="0"/>
                </a:spcBef>
                <a:spcAft>
                  <a:spcPct val="0"/>
                </a:spcAft>
              </a:pPr>
              <a:r>
                <a:rPr lang="en-US" sz="816">
                  <a:solidFill>
                    <a:srgbClr val="3C3C41"/>
                  </a:solidFill>
                  <a:latin typeface="Segoe UI"/>
                  <a:ea typeface="Segoe UI" pitchFamily="34" charset="0"/>
                  <a:cs typeface="Segoe UI" pitchFamily="34" charset="0"/>
                </a:rPr>
                <a:t>Legend:</a:t>
              </a:r>
            </a:p>
          </p:txBody>
        </p:sp>
      </p:grpSp>
      <p:sp>
        <p:nvSpPr>
          <p:cNvPr id="168" name="Text Placeholder 9">
            <a:extLst>
              <a:ext uri="{FF2B5EF4-FFF2-40B4-BE49-F238E27FC236}">
                <a16:creationId xmlns:a16="http://schemas.microsoft.com/office/drawing/2014/main" id="{E0195424-99D5-4BD7-B6D0-378AF2F3E757}"/>
              </a:ext>
            </a:extLst>
          </p:cNvPr>
          <p:cNvSpPr txBox="1">
            <a:spLocks/>
          </p:cNvSpPr>
          <p:nvPr/>
        </p:nvSpPr>
        <p:spPr>
          <a:xfrm>
            <a:off x="598149" y="1591712"/>
            <a:ext cx="4996355" cy="477151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836" dirty="0">
                <a:latin typeface="+mn-lt"/>
              </a:rPr>
              <a:t>A new, highly scalable service tier that adapts on-demand to your workload's needs, auto-scaling up to 100TB per database. </a:t>
            </a:r>
          </a:p>
          <a:p>
            <a:pPr marL="0" indent="0">
              <a:buNone/>
            </a:pPr>
            <a:endParaRPr lang="en-US" sz="1836" dirty="0">
              <a:latin typeface="+mn-lt"/>
            </a:endParaRPr>
          </a:p>
          <a:p>
            <a:pPr marL="0" indent="0">
              <a:buNone/>
            </a:pPr>
            <a:r>
              <a:rPr lang="en-US" sz="1632" dirty="0"/>
              <a:t>Storage dynamically adapts to your workloads’ needs, auto-scaling up to 100TB.</a:t>
            </a:r>
          </a:p>
          <a:p>
            <a:pPr marL="0" indent="0">
              <a:buNone/>
            </a:pPr>
            <a:endParaRPr lang="en-US" sz="1632" dirty="0"/>
          </a:p>
          <a:p>
            <a:pPr marL="0" indent="0">
              <a:buNone/>
            </a:pPr>
            <a:r>
              <a:rPr lang="en-US" sz="1632" dirty="0"/>
              <a:t>Provision one or more additional compute nodes that can serve your read-only workload and use them as a hot-standby, in case of failover.</a:t>
            </a:r>
          </a:p>
          <a:p>
            <a:pPr marL="0" indent="0">
              <a:buNone/>
            </a:pPr>
            <a:endParaRPr lang="en-US" sz="1632" dirty="0"/>
          </a:p>
          <a:p>
            <a:pPr marL="0" indent="0">
              <a:buNone/>
            </a:pPr>
            <a:r>
              <a:rPr lang="en-US" sz="1632" dirty="0"/>
              <a:t>Perform operations in constant time, regardless of the size of the data operation. </a:t>
            </a:r>
          </a:p>
          <a:p>
            <a:pPr marL="0" indent="0">
              <a:buNone/>
            </a:pPr>
            <a:endParaRPr lang="en-US" sz="1632" dirty="0"/>
          </a:p>
          <a:p>
            <a:pPr marL="0" indent="0">
              <a:buNone/>
            </a:pPr>
            <a:r>
              <a:rPr lang="en-US" sz="1632" dirty="0"/>
              <a:t>Compute and storage resources scale rapidly and independently without sacrificing performance. </a:t>
            </a:r>
          </a:p>
        </p:txBody>
      </p:sp>
    </p:spTree>
    <p:extLst>
      <p:ext uri="{BB962C8B-B14F-4D97-AF65-F5344CB8AC3E}">
        <p14:creationId xmlns:p14="http://schemas.microsoft.com/office/powerpoint/2010/main" val="4111133437"/>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yperscaleRestore3">
            <a:hlinkClick r:id="" action="ppaction://media"/>
            <a:extLst>
              <a:ext uri="{FF2B5EF4-FFF2-40B4-BE49-F238E27FC236}">
                <a16:creationId xmlns:a16="http://schemas.microsoft.com/office/drawing/2014/main" id="{1AED84B4-7BDB-4494-ADA9-AFD7138E3F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98560"/>
            <a:ext cx="12436475" cy="6295965"/>
          </a:xfrm>
          <a:prstGeom prst="rect">
            <a:avLst/>
          </a:prstGeom>
        </p:spPr>
      </p:pic>
    </p:spTree>
    <p:extLst>
      <p:ext uri="{BB962C8B-B14F-4D97-AF65-F5344CB8AC3E}">
        <p14:creationId xmlns:p14="http://schemas.microsoft.com/office/powerpoint/2010/main" val="3414435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9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a:t>Agenda</a:t>
            </a:r>
          </a:p>
        </p:txBody>
      </p: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Content Placeholder 11">
            <a:extLst>
              <a:ext uri="{FF2B5EF4-FFF2-40B4-BE49-F238E27FC236}">
                <a16:creationId xmlns:a16="http://schemas.microsoft.com/office/drawing/2014/main" id="{B6A8D9FF-2D6C-43AB-9608-BF3A5E107167}"/>
              </a:ext>
            </a:extLst>
          </p:cNvPr>
          <p:cNvSpPr txBox="1">
            <a:spLocks/>
          </p:cNvSpPr>
          <p:nvPr/>
        </p:nvSpPr>
        <p:spPr>
          <a:xfrm>
            <a:off x="437979" y="12603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Intro to Azure SQL Database</a:t>
            </a:r>
          </a:p>
        </p:txBody>
      </p:sp>
      <p:sp>
        <p:nvSpPr>
          <p:cNvPr id="75" name="Content Placeholder 11">
            <a:extLst>
              <a:ext uri="{FF2B5EF4-FFF2-40B4-BE49-F238E27FC236}">
                <a16:creationId xmlns:a16="http://schemas.microsoft.com/office/drawing/2014/main" id="{B3CB956F-C8CB-4B29-9E49-F01077B71A05}"/>
              </a:ext>
            </a:extLst>
          </p:cNvPr>
          <p:cNvSpPr txBox="1">
            <a:spLocks/>
          </p:cNvSpPr>
          <p:nvPr/>
        </p:nvSpPr>
        <p:spPr>
          <a:xfrm>
            <a:off x="437979" y="274255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Security &amp; Networking</a:t>
            </a:r>
          </a:p>
        </p:txBody>
      </p:sp>
      <p:sp>
        <p:nvSpPr>
          <p:cNvPr id="76" name="Content Placeholder 11">
            <a:extLst>
              <a:ext uri="{FF2B5EF4-FFF2-40B4-BE49-F238E27FC236}">
                <a16:creationId xmlns:a16="http://schemas.microsoft.com/office/drawing/2014/main" id="{F2E53447-C65E-4290-899A-D6C0B0AD8D72}"/>
              </a:ext>
            </a:extLst>
          </p:cNvPr>
          <p:cNvSpPr txBox="1">
            <a:spLocks/>
          </p:cNvSpPr>
          <p:nvPr/>
        </p:nvSpPr>
        <p:spPr>
          <a:xfrm>
            <a:off x="437979" y="34836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MI Features and capabilities</a:t>
            </a:r>
          </a:p>
        </p:txBody>
      </p:sp>
      <p:sp>
        <p:nvSpPr>
          <p:cNvPr id="77" name="Content Placeholder 11">
            <a:extLst>
              <a:ext uri="{FF2B5EF4-FFF2-40B4-BE49-F238E27FC236}">
                <a16:creationId xmlns:a16="http://schemas.microsoft.com/office/drawing/2014/main" id="{48100AA7-7375-4000-AE1F-3967538FC93C}"/>
              </a:ext>
            </a:extLst>
          </p:cNvPr>
          <p:cNvSpPr txBox="1">
            <a:spLocks/>
          </p:cNvSpPr>
          <p:nvPr/>
        </p:nvSpPr>
        <p:spPr>
          <a:xfrm>
            <a:off x="437979" y="2001432"/>
            <a:ext cx="494279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Managed Instance overview</a:t>
            </a:r>
          </a:p>
        </p:txBody>
      </p:sp>
      <p:sp>
        <p:nvSpPr>
          <p:cNvPr id="78" name="Content Placeholder 11">
            <a:extLst>
              <a:ext uri="{FF2B5EF4-FFF2-40B4-BE49-F238E27FC236}">
                <a16:creationId xmlns:a16="http://schemas.microsoft.com/office/drawing/2014/main" id="{05EA174C-B0A5-486C-8256-ECA68A0C5DC4}"/>
              </a:ext>
            </a:extLst>
          </p:cNvPr>
          <p:cNvSpPr txBox="1">
            <a:spLocks/>
          </p:cNvSpPr>
          <p:nvPr/>
        </p:nvSpPr>
        <p:spPr>
          <a:xfrm>
            <a:off x="437979" y="422481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Migration</a:t>
            </a:r>
          </a:p>
        </p:txBody>
      </p:sp>
      <p:sp>
        <p:nvSpPr>
          <p:cNvPr id="79" name="Content Placeholder 11">
            <a:extLst>
              <a:ext uri="{FF2B5EF4-FFF2-40B4-BE49-F238E27FC236}">
                <a16:creationId xmlns:a16="http://schemas.microsoft.com/office/drawing/2014/main" id="{F09D8B88-B500-492E-B3C2-7F4CCA2B9A80}"/>
              </a:ext>
            </a:extLst>
          </p:cNvPr>
          <p:cNvSpPr txBox="1">
            <a:spLocks/>
          </p:cNvSpPr>
          <p:nvPr/>
        </p:nvSpPr>
        <p:spPr>
          <a:xfrm>
            <a:off x="437979" y="500493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MI &amp; BI</a:t>
            </a:r>
          </a:p>
        </p:txBody>
      </p:sp>
      <p:sp>
        <p:nvSpPr>
          <p:cNvPr id="80" name="Text Placeholder 5">
            <a:extLst>
              <a:ext uri="{FF2B5EF4-FFF2-40B4-BE49-F238E27FC236}">
                <a16:creationId xmlns:a16="http://schemas.microsoft.com/office/drawing/2014/main" id="{6E341137-1006-4DFF-BEB0-BFEC9BF67CD4}"/>
              </a:ext>
            </a:extLst>
          </p:cNvPr>
          <p:cNvSpPr txBox="1">
            <a:spLocks/>
          </p:cNvSpPr>
          <p:nvPr/>
        </p:nvSpPr>
        <p:spPr>
          <a:xfrm>
            <a:off x="3651948" y="13115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Value prop, Platform benefits, TCO</a:t>
            </a:r>
          </a:p>
        </p:txBody>
      </p:sp>
      <p:sp>
        <p:nvSpPr>
          <p:cNvPr id="81" name="Text Placeholder 5">
            <a:extLst>
              <a:ext uri="{FF2B5EF4-FFF2-40B4-BE49-F238E27FC236}">
                <a16:creationId xmlns:a16="http://schemas.microsoft.com/office/drawing/2014/main" id="{4C4054CA-01C6-404C-AB88-BB9E8D9633DD}"/>
              </a:ext>
            </a:extLst>
          </p:cNvPr>
          <p:cNvSpPr txBox="1">
            <a:spLocks/>
          </p:cNvSpPr>
          <p:nvPr/>
        </p:nvSpPr>
        <p:spPr>
          <a:xfrm>
            <a:off x="3651948" y="2057106"/>
            <a:ext cx="5846638"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Managed Instance architecture, Features and management</a:t>
            </a:r>
          </a:p>
        </p:txBody>
      </p:sp>
      <p:cxnSp>
        <p:nvCxnSpPr>
          <p:cNvPr id="82" name="Straight Connector 81">
            <a:extLst>
              <a:ext uri="{FF2B5EF4-FFF2-40B4-BE49-F238E27FC236}">
                <a16:creationId xmlns:a16="http://schemas.microsoft.com/office/drawing/2014/main" id="{A5FC0294-98BA-4FF7-8B15-CB916B00D03A}"/>
              </a:ext>
            </a:extLst>
          </p:cNvPr>
          <p:cNvCxnSpPr>
            <a:cxnSpLocks/>
          </p:cNvCxnSpPr>
          <p:nvPr/>
        </p:nvCxnSpPr>
        <p:spPr>
          <a:xfrm>
            <a:off x="481345" y="1837830"/>
            <a:ext cx="8836181" cy="0"/>
          </a:xfrm>
          <a:prstGeom prst="line">
            <a:avLst/>
          </a:prstGeom>
          <a:noFill/>
          <a:ln w="9525" cap="flat" cmpd="sng" algn="ctr">
            <a:solidFill>
              <a:srgbClr val="FFFFFF">
                <a:lumMod val="85000"/>
              </a:srgbClr>
            </a:solidFill>
            <a:prstDash val="solid"/>
            <a:headEnd type="none"/>
            <a:tailEnd type="none"/>
          </a:ln>
          <a:effectLst/>
        </p:spPr>
      </p:cxnSp>
      <p:sp>
        <p:nvSpPr>
          <p:cNvPr id="83" name="Text Placeholder 5">
            <a:extLst>
              <a:ext uri="{FF2B5EF4-FFF2-40B4-BE49-F238E27FC236}">
                <a16:creationId xmlns:a16="http://schemas.microsoft.com/office/drawing/2014/main" id="{E2CFB5F3-E307-45EB-AB90-65E7F0584F96}"/>
              </a:ext>
            </a:extLst>
          </p:cNvPr>
          <p:cNvSpPr txBox="1">
            <a:spLocks/>
          </p:cNvSpPr>
          <p:nvPr/>
        </p:nvSpPr>
        <p:spPr>
          <a:xfrm>
            <a:off x="3651948" y="2786077"/>
            <a:ext cx="6866561"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Security overview, Networking considerations, </a:t>
            </a:r>
            <a:r>
              <a:rPr kumimoji="0" lang="en-US" sz="1400" b="0" i="0" u="none" strike="noStrike" kern="1200" cap="none" spc="0" normalizeH="0" baseline="0" noProof="0">
                <a:ln>
                  <a:noFill/>
                </a:ln>
                <a:solidFill>
                  <a:srgbClr val="3C3C41"/>
                </a:solidFill>
                <a:effectLst/>
                <a:uLnTx/>
                <a:uFillTx/>
                <a:latin typeface="Segoe UI Semibold"/>
                <a:ea typeface="+mn-ea"/>
                <a:cs typeface="+mn-cs"/>
              </a:rPr>
              <a:t>Hands-on-Lab</a:t>
            </a:r>
          </a:p>
        </p:txBody>
      </p:sp>
      <p:sp>
        <p:nvSpPr>
          <p:cNvPr id="84" name="Text Placeholder 6">
            <a:extLst>
              <a:ext uri="{FF2B5EF4-FFF2-40B4-BE49-F238E27FC236}">
                <a16:creationId xmlns:a16="http://schemas.microsoft.com/office/drawing/2014/main" id="{B30060D7-1AE5-45F5-AEB7-9510FEAAE2BF}"/>
              </a:ext>
            </a:extLst>
          </p:cNvPr>
          <p:cNvSpPr txBox="1">
            <a:spLocks/>
          </p:cNvSpPr>
          <p:nvPr/>
        </p:nvSpPr>
        <p:spPr>
          <a:xfrm>
            <a:off x="3651948" y="3522593"/>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Key capabilities, limitations, backup &amp; restore</a:t>
            </a:r>
            <a:endParaRPr kumimoji="0" lang="en-US" sz="2400" b="0"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85" name="Text Placeholder 7">
            <a:extLst>
              <a:ext uri="{FF2B5EF4-FFF2-40B4-BE49-F238E27FC236}">
                <a16:creationId xmlns:a16="http://schemas.microsoft.com/office/drawing/2014/main" id="{723D7C9C-C99A-496B-A250-3328C689768E}"/>
              </a:ext>
            </a:extLst>
          </p:cNvPr>
          <p:cNvSpPr txBox="1">
            <a:spLocks/>
          </p:cNvSpPr>
          <p:nvPr/>
        </p:nvSpPr>
        <p:spPr>
          <a:xfrm>
            <a:off x="3651948" y="4277208"/>
            <a:ext cx="6041085"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Migration overview and options, </a:t>
            </a:r>
            <a:r>
              <a:rPr kumimoji="0" lang="en-US" sz="1400" b="0" i="0" u="none" strike="noStrike" kern="1200" cap="none" spc="0" normalizeH="0" baseline="0" noProof="0">
                <a:ln>
                  <a:noFill/>
                </a:ln>
                <a:solidFill>
                  <a:srgbClr val="3C3C41"/>
                </a:solidFill>
                <a:effectLst/>
                <a:uLnTx/>
                <a:uFillTx/>
                <a:latin typeface="Segoe UI Semibold"/>
                <a:ea typeface="+mn-ea"/>
                <a:cs typeface="+mn-cs"/>
              </a:rPr>
              <a:t>Hands-on-Lab</a:t>
            </a:r>
          </a:p>
        </p:txBody>
      </p:sp>
      <p:sp>
        <p:nvSpPr>
          <p:cNvPr id="86" name="Text Placeholder 8">
            <a:extLst>
              <a:ext uri="{FF2B5EF4-FFF2-40B4-BE49-F238E27FC236}">
                <a16:creationId xmlns:a16="http://schemas.microsoft.com/office/drawing/2014/main" id="{ED3D205C-6125-459B-BFB5-B559FBC17D1E}"/>
              </a:ext>
            </a:extLst>
          </p:cNvPr>
          <p:cNvSpPr txBox="1">
            <a:spLocks/>
          </p:cNvSpPr>
          <p:nvPr/>
        </p:nvSpPr>
        <p:spPr>
          <a:xfrm>
            <a:off x="3651948" y="5045616"/>
            <a:ext cx="5599628"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Business Intelligence services + Managed Instance,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87" name="Straight Connector 86">
            <a:extLst>
              <a:ext uri="{FF2B5EF4-FFF2-40B4-BE49-F238E27FC236}">
                <a16:creationId xmlns:a16="http://schemas.microsoft.com/office/drawing/2014/main" id="{FC421A11-1C94-4B68-95FA-C9D14163B220}"/>
              </a:ext>
            </a:extLst>
          </p:cNvPr>
          <p:cNvCxnSpPr>
            <a:cxnSpLocks/>
          </p:cNvCxnSpPr>
          <p:nvPr/>
        </p:nvCxnSpPr>
        <p:spPr>
          <a:xfrm>
            <a:off x="481345" y="2584138"/>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8" name="Straight Connector 87">
            <a:extLst>
              <a:ext uri="{FF2B5EF4-FFF2-40B4-BE49-F238E27FC236}">
                <a16:creationId xmlns:a16="http://schemas.microsoft.com/office/drawing/2014/main" id="{92A3F9B6-F1B5-4997-834E-FDAFFD74AA88}"/>
              </a:ext>
            </a:extLst>
          </p:cNvPr>
          <p:cNvCxnSpPr>
            <a:cxnSpLocks/>
          </p:cNvCxnSpPr>
          <p:nvPr/>
        </p:nvCxnSpPr>
        <p:spPr>
          <a:xfrm>
            <a:off x="481345" y="3330446"/>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9" name="Straight Connector 88">
            <a:extLst>
              <a:ext uri="{FF2B5EF4-FFF2-40B4-BE49-F238E27FC236}">
                <a16:creationId xmlns:a16="http://schemas.microsoft.com/office/drawing/2014/main" id="{E314EEF0-F5C0-4062-953C-0A8ECCA53381}"/>
              </a:ext>
            </a:extLst>
          </p:cNvPr>
          <p:cNvCxnSpPr>
            <a:cxnSpLocks/>
          </p:cNvCxnSpPr>
          <p:nvPr/>
        </p:nvCxnSpPr>
        <p:spPr>
          <a:xfrm>
            <a:off x="481345" y="4076754"/>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90" name="Straight Connector 89">
            <a:extLst>
              <a:ext uri="{FF2B5EF4-FFF2-40B4-BE49-F238E27FC236}">
                <a16:creationId xmlns:a16="http://schemas.microsoft.com/office/drawing/2014/main" id="{90186661-C4F6-4FDA-8FE2-6B9F9CC2FDF0}"/>
              </a:ext>
            </a:extLst>
          </p:cNvPr>
          <p:cNvCxnSpPr>
            <a:cxnSpLocks/>
          </p:cNvCxnSpPr>
          <p:nvPr/>
        </p:nvCxnSpPr>
        <p:spPr>
          <a:xfrm>
            <a:off x="481345" y="4823062"/>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91" name="Straight Connector 90">
            <a:extLst>
              <a:ext uri="{FF2B5EF4-FFF2-40B4-BE49-F238E27FC236}">
                <a16:creationId xmlns:a16="http://schemas.microsoft.com/office/drawing/2014/main" id="{610907D1-36D7-4A53-9A8A-7A17723D9928}"/>
              </a:ext>
            </a:extLst>
          </p:cNvPr>
          <p:cNvCxnSpPr>
            <a:cxnSpLocks/>
          </p:cNvCxnSpPr>
          <p:nvPr/>
        </p:nvCxnSpPr>
        <p:spPr>
          <a:xfrm>
            <a:off x="481345" y="5569369"/>
            <a:ext cx="8855796" cy="0"/>
          </a:xfrm>
          <a:prstGeom prst="line">
            <a:avLst/>
          </a:prstGeom>
          <a:noFill/>
          <a:ln w="9525" cap="flat" cmpd="sng" algn="ctr">
            <a:solidFill>
              <a:srgbClr val="FFFFFF">
                <a:lumMod val="85000"/>
              </a:srgbClr>
            </a:solidFill>
            <a:prstDash val="solid"/>
            <a:headEnd type="none"/>
            <a:tailEnd type="none"/>
          </a:ln>
          <a:effectLst/>
        </p:spPr>
      </p:cxnSp>
      <p:sp>
        <p:nvSpPr>
          <p:cNvPr id="92" name="Content Placeholder 11">
            <a:extLst>
              <a:ext uri="{FF2B5EF4-FFF2-40B4-BE49-F238E27FC236}">
                <a16:creationId xmlns:a16="http://schemas.microsoft.com/office/drawing/2014/main" id="{72569C3A-A960-4A7D-8065-4BD6F92E1236}"/>
              </a:ext>
            </a:extLst>
          </p:cNvPr>
          <p:cNvSpPr txBox="1">
            <a:spLocks/>
          </p:cNvSpPr>
          <p:nvPr/>
        </p:nvSpPr>
        <p:spPr>
          <a:xfrm>
            <a:off x="429013" y="64511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Closing</a:t>
            </a:r>
          </a:p>
        </p:txBody>
      </p:sp>
      <p:sp>
        <p:nvSpPr>
          <p:cNvPr id="93" name="Text Placeholder 8">
            <a:extLst>
              <a:ext uri="{FF2B5EF4-FFF2-40B4-BE49-F238E27FC236}">
                <a16:creationId xmlns:a16="http://schemas.microsoft.com/office/drawing/2014/main" id="{049C88AF-875B-4EA7-A4F0-CD4FEDF10DC0}"/>
              </a:ext>
            </a:extLst>
          </p:cNvPr>
          <p:cNvSpPr txBox="1">
            <a:spLocks/>
          </p:cNvSpPr>
          <p:nvPr/>
        </p:nvSpPr>
        <p:spPr>
          <a:xfrm>
            <a:off x="3642982" y="64918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Q&amp;A, technical resources, etc.,</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94" name="Straight Connector 93">
            <a:extLst>
              <a:ext uri="{FF2B5EF4-FFF2-40B4-BE49-F238E27FC236}">
                <a16:creationId xmlns:a16="http://schemas.microsoft.com/office/drawing/2014/main" id="{2B6A4802-2D96-4FC4-8B49-AFD4AA5F96E6}"/>
              </a:ext>
            </a:extLst>
          </p:cNvPr>
          <p:cNvCxnSpPr>
            <a:cxnSpLocks/>
          </p:cNvCxnSpPr>
          <p:nvPr/>
        </p:nvCxnSpPr>
        <p:spPr>
          <a:xfrm>
            <a:off x="472553" y="6314297"/>
            <a:ext cx="8855796" cy="0"/>
          </a:xfrm>
          <a:prstGeom prst="line">
            <a:avLst/>
          </a:prstGeom>
          <a:noFill/>
          <a:ln w="9525" cap="flat" cmpd="sng" algn="ctr">
            <a:solidFill>
              <a:srgbClr val="FFFFFF">
                <a:lumMod val="85000"/>
              </a:srgbClr>
            </a:solidFill>
            <a:prstDash val="solid"/>
            <a:headEnd type="none"/>
            <a:tailEnd type="none"/>
          </a:ln>
          <a:effectLst/>
        </p:spPr>
      </p:cxnSp>
      <p:sp>
        <p:nvSpPr>
          <p:cNvPr id="95" name="Content Placeholder 11">
            <a:extLst>
              <a:ext uri="{FF2B5EF4-FFF2-40B4-BE49-F238E27FC236}">
                <a16:creationId xmlns:a16="http://schemas.microsoft.com/office/drawing/2014/main" id="{9E3FB7A5-C42A-46FC-BEA0-2B4953F7221C}"/>
              </a:ext>
            </a:extLst>
          </p:cNvPr>
          <p:cNvSpPr txBox="1">
            <a:spLocks/>
          </p:cNvSpPr>
          <p:nvPr/>
        </p:nvSpPr>
        <p:spPr>
          <a:xfrm>
            <a:off x="434452" y="573812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Hyperscale</a:t>
            </a:r>
          </a:p>
        </p:txBody>
      </p:sp>
      <p:sp>
        <p:nvSpPr>
          <p:cNvPr id="96" name="Text Placeholder 8">
            <a:extLst>
              <a:ext uri="{FF2B5EF4-FFF2-40B4-BE49-F238E27FC236}">
                <a16:creationId xmlns:a16="http://schemas.microsoft.com/office/drawing/2014/main" id="{86E182F0-B76C-4682-AD3C-14385A0BFA65}"/>
              </a:ext>
            </a:extLst>
          </p:cNvPr>
          <p:cNvSpPr txBox="1">
            <a:spLocks/>
          </p:cNvSpPr>
          <p:nvPr/>
        </p:nvSpPr>
        <p:spPr>
          <a:xfrm>
            <a:off x="3648421" y="5778798"/>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Hyperscale</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97" name="Rectangle 96">
            <a:extLst>
              <a:ext uri="{FF2B5EF4-FFF2-40B4-BE49-F238E27FC236}">
                <a16:creationId xmlns:a16="http://schemas.microsoft.com/office/drawing/2014/main" id="{8532AAD3-10AB-4651-8FE8-FFD796FC461C}"/>
              </a:ext>
            </a:extLst>
          </p:cNvPr>
          <p:cNvSpPr/>
          <p:nvPr/>
        </p:nvSpPr>
        <p:spPr bwMode="auto">
          <a:xfrm>
            <a:off x="356798" y="1088315"/>
            <a:ext cx="9025666" cy="5032069"/>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14233197"/>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3E8FC0-A408-4094-AE7B-F1AC94C7A903}"/>
              </a:ext>
            </a:extLst>
          </p:cNvPr>
          <p:cNvSpPr>
            <a:spLocks noGrp="1"/>
          </p:cNvSpPr>
          <p:nvPr>
            <p:ph type="title"/>
          </p:nvPr>
        </p:nvSpPr>
        <p:spPr/>
        <p:txBody>
          <a:bodyPr/>
          <a:lstStyle/>
          <a:p>
            <a:r>
              <a:rPr lang="en-US" sz="2856"/>
              <a:t>Documentation</a:t>
            </a:r>
          </a:p>
        </p:txBody>
      </p:sp>
      <p:graphicFrame>
        <p:nvGraphicFramePr>
          <p:cNvPr id="6" name="Table 5">
            <a:extLst>
              <a:ext uri="{FF2B5EF4-FFF2-40B4-BE49-F238E27FC236}">
                <a16:creationId xmlns:a16="http://schemas.microsoft.com/office/drawing/2014/main" id="{7C07E807-7182-417E-9735-315053C7A82F}"/>
              </a:ext>
            </a:extLst>
          </p:cNvPr>
          <p:cNvGraphicFramePr>
            <a:graphicFrameLocks noGrp="1"/>
          </p:cNvGraphicFramePr>
          <p:nvPr>
            <p:extLst>
              <p:ext uri="{D42A27DB-BD31-4B8C-83A1-F6EECF244321}">
                <p14:modId xmlns:p14="http://schemas.microsoft.com/office/powerpoint/2010/main" val="2532055634"/>
              </p:ext>
            </p:extLst>
          </p:nvPr>
        </p:nvGraphicFramePr>
        <p:xfrm>
          <a:off x="565346" y="1060646"/>
          <a:ext cx="11533187" cy="5800344"/>
        </p:xfrm>
        <a:graphic>
          <a:graphicData uri="http://schemas.openxmlformats.org/drawingml/2006/table">
            <a:tbl>
              <a:tblPr firstRow="1" firstCol="1" bandRow="1"/>
              <a:tblGrid>
                <a:gridCol w="5832871">
                  <a:extLst>
                    <a:ext uri="{9D8B030D-6E8A-4147-A177-3AD203B41FA5}">
                      <a16:colId xmlns:a16="http://schemas.microsoft.com/office/drawing/2014/main" val="895096204"/>
                    </a:ext>
                  </a:extLst>
                </a:gridCol>
                <a:gridCol w="5700316">
                  <a:extLst>
                    <a:ext uri="{9D8B030D-6E8A-4147-A177-3AD203B41FA5}">
                      <a16:colId xmlns:a16="http://schemas.microsoft.com/office/drawing/2014/main" val="3611563581"/>
                    </a:ext>
                  </a:extLst>
                </a:gridCol>
              </a:tblGrid>
              <a:tr h="365760">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spcBef>
                          <a:spcPts val="0"/>
                        </a:spcBef>
                        <a:spcAft>
                          <a:spcPts val="0"/>
                        </a:spcAft>
                      </a:pPr>
                      <a:r>
                        <a:rPr lang="en-US" sz="1400">
                          <a:solidFill>
                            <a:schemeClr val="bg1"/>
                          </a:solidFill>
                          <a:effectLst/>
                        </a:rPr>
                        <a:t>Document</a:t>
                      </a:r>
                      <a:r>
                        <a:rPr lang="en-US" sz="1200">
                          <a:solidFill>
                            <a:schemeClr val="bg1"/>
                          </a:solidFill>
                          <a:effectLst/>
                        </a:rPr>
                        <a:t> </a:t>
                      </a:r>
                      <a:endParaRPr lang="en-US" sz="1200">
                        <a:solidFill>
                          <a:schemeClr val="bg1"/>
                        </a:solidFill>
                        <a:effectLst/>
                        <a:latin typeface="Times New Roman" panose="02020603050405020304" pitchFamily="18" charset="0"/>
                        <a:ea typeface="Calibri" panose="020F0502020204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8D3"/>
                    </a:solidFill>
                  </a:tcPr>
                </a:tc>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spcBef>
                          <a:spcPts val="0"/>
                        </a:spcBef>
                        <a:spcAft>
                          <a:spcPts val="0"/>
                        </a:spcAft>
                      </a:pPr>
                      <a:r>
                        <a:rPr lang="en-US" sz="1400">
                          <a:effectLst/>
                        </a:rPr>
                        <a:t>When to use it</a:t>
                      </a:r>
                      <a:endParaRPr lang="en-US" sz="1400">
                        <a:effectLst/>
                        <a:latin typeface="Times New Roman" panose="02020603050405020304" pitchFamily="18" charset="0"/>
                        <a:ea typeface="Calibri" panose="020F0502020204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8D3"/>
                    </a:solidFill>
                  </a:tcPr>
                </a:tc>
                <a:extLst>
                  <a:ext uri="{0D108BD9-81ED-4DB2-BD59-A6C34878D82A}">
                    <a16:rowId xmlns:a16="http://schemas.microsoft.com/office/drawing/2014/main" val="1145993479"/>
                  </a:ext>
                </a:extLst>
              </a:tr>
              <a:tr h="0">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nSpc>
                          <a:spcPct val="90000"/>
                        </a:lnSpc>
                        <a:spcBef>
                          <a:spcPts val="0"/>
                        </a:spcBef>
                        <a:spcAft>
                          <a:spcPts val="0"/>
                        </a:spcAft>
                      </a:pPr>
                      <a:r>
                        <a:rPr lang="en-US" sz="1400" u="sng" dirty="0">
                          <a:solidFill>
                            <a:schemeClr val="tx1"/>
                          </a:solidFill>
                          <a:effectLst/>
                        </a:rPr>
                        <a:t>What is a Managed Instance</a:t>
                      </a:r>
                      <a:endParaRPr lang="en-US" sz="1400" dirty="0">
                        <a:solidFill>
                          <a:schemeClr val="tx1"/>
                        </a:solidFill>
                        <a:effectLst/>
                        <a:latin typeface="Times New Roman" panose="02020603050405020304" pitchFamily="18" charset="0"/>
                        <a:ea typeface="Calibri" panose="020F0502020204030204" pitchFamily="34" charset="0"/>
                      </a:endParaRPr>
                    </a:p>
                  </a:txBody>
                  <a:tcPr>
                    <a:lnL w="12700" cmpd="sng">
                      <a:noFill/>
                    </a:lnL>
                    <a:lnR w="12700" cmpd="sng">
                      <a:noFill/>
                    </a:lnR>
                    <a:lnT w="38100" cmpd="sng">
                      <a:noFill/>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a:effectLst/>
                        </a:rPr>
                        <a:t>High level details about SQL MI – service description and positioning</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38100" cmpd="sng">
                      <a:noFill/>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827421"/>
                  </a:ext>
                </a:extLst>
              </a:tr>
              <a:tr h="0">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nSpc>
                          <a:spcPct val="90000"/>
                        </a:lnSpc>
                        <a:spcBef>
                          <a:spcPts val="0"/>
                        </a:spcBef>
                        <a:spcAft>
                          <a:spcPts val="0"/>
                        </a:spcAft>
                      </a:pPr>
                      <a:r>
                        <a:rPr lang="en-US" sz="1400" u="sng">
                          <a:solidFill>
                            <a:schemeClr val="tx1"/>
                          </a:solidFill>
                          <a:effectLst/>
                          <a:hlinkClick r:id="rId2">
                            <a:extLst>
                              <a:ext uri="{A12FA001-AC4F-418D-AE19-62706E023703}">
                                <ahyp:hlinkClr xmlns:ahyp="http://schemas.microsoft.com/office/drawing/2018/hyperlinkcolor" val="tx"/>
                              </a:ext>
                            </a:extLst>
                          </a:hlinkClick>
                        </a:rPr>
                        <a:t>Azure SQL Database pricing page</a:t>
                      </a:r>
                      <a:endParaRPr lang="en-US" sz="1400">
                        <a:solidFill>
                          <a:schemeClr val="tx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a:effectLst/>
                        </a:rPr>
                        <a:t>Business model and pricing details</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0694853"/>
                  </a:ext>
                </a:extLst>
              </a:tr>
              <a:tr h="0">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nSpc>
                          <a:spcPct val="90000"/>
                        </a:lnSpc>
                        <a:spcBef>
                          <a:spcPts val="0"/>
                        </a:spcBef>
                        <a:spcAft>
                          <a:spcPts val="0"/>
                        </a:spcAft>
                      </a:pPr>
                      <a:r>
                        <a:rPr lang="en-US" sz="1400" u="sng">
                          <a:solidFill>
                            <a:schemeClr val="tx1"/>
                          </a:solidFill>
                          <a:effectLst/>
                          <a:hlinkClick r:id="rId3">
                            <a:extLst>
                              <a:ext uri="{A12FA001-AC4F-418D-AE19-62706E023703}">
                                <ahyp:hlinkClr xmlns:ahyp="http://schemas.microsoft.com/office/drawing/2018/hyperlinkcolor" val="tx"/>
                              </a:ext>
                            </a:extLst>
                          </a:hlinkClick>
                        </a:rPr>
                        <a:t>Azure Hybrid Use Benefit (AHUB)</a:t>
                      </a:r>
                      <a:endParaRPr lang="en-US" sz="1400">
                        <a:solidFill>
                          <a:schemeClr val="tx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a:effectLst/>
                        </a:rPr>
                        <a:t>Discount details for customers with SQL Server licenses </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9879426"/>
                  </a:ext>
                </a:extLst>
              </a:tr>
              <a:tr h="472435">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nSpc>
                          <a:spcPct val="90000"/>
                        </a:lnSpc>
                        <a:spcBef>
                          <a:spcPts val="0"/>
                        </a:spcBef>
                        <a:spcAft>
                          <a:spcPts val="0"/>
                        </a:spcAft>
                      </a:pPr>
                      <a:r>
                        <a:rPr lang="en-US" sz="1400" u="sng">
                          <a:solidFill>
                            <a:schemeClr val="tx1"/>
                          </a:solidFill>
                          <a:effectLst/>
                          <a:hlinkClick r:id="rId4">
                            <a:extLst>
                              <a:ext uri="{A12FA001-AC4F-418D-AE19-62706E023703}">
                                <ahyp:hlinkClr xmlns:ahyp="http://schemas.microsoft.com/office/drawing/2018/hyperlinkcolor" val="tx"/>
                              </a:ext>
                            </a:extLst>
                          </a:hlinkClick>
                        </a:rPr>
                        <a:t>Feature comparison: Azure SQL Database versus SQL Server</a:t>
                      </a:r>
                      <a:endParaRPr lang="en-US" sz="1400">
                        <a:solidFill>
                          <a:schemeClr val="tx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a:effectLst/>
                        </a:rPr>
                        <a:t>High level feature availability matrix and need comparison with </a:t>
                      </a:r>
                      <a:br>
                        <a:rPr lang="en-US" sz="1400">
                          <a:effectLst/>
                        </a:rPr>
                      </a:br>
                      <a:r>
                        <a:rPr lang="en-US" sz="1400">
                          <a:effectLst/>
                        </a:rPr>
                        <a:t>SQL Server and rest of SQL Database</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3522411"/>
                  </a:ext>
                </a:extLst>
              </a:tr>
              <a:tr h="472435">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nSpc>
                          <a:spcPct val="90000"/>
                        </a:lnSpc>
                        <a:spcBef>
                          <a:spcPts val="0"/>
                        </a:spcBef>
                        <a:spcAft>
                          <a:spcPts val="0"/>
                        </a:spcAft>
                      </a:pPr>
                      <a:r>
                        <a:rPr lang="en-US" sz="1400" u="sng">
                          <a:solidFill>
                            <a:schemeClr val="tx1"/>
                          </a:solidFill>
                          <a:effectLst/>
                          <a:hlinkClick r:id="rId5">
                            <a:extLst>
                              <a:ext uri="{A12FA001-AC4F-418D-AE19-62706E023703}">
                                <ahyp:hlinkClr xmlns:ahyp="http://schemas.microsoft.com/office/drawing/2018/hyperlinkcolor" val="tx"/>
                              </a:ext>
                            </a:extLst>
                          </a:hlinkClick>
                        </a:rPr>
                        <a:t>Azure SQL Database Managed Instance T-SQL </a:t>
                      </a:r>
                      <a:br>
                        <a:rPr lang="en-US" sz="1400" u="sng">
                          <a:solidFill>
                            <a:schemeClr val="tx1"/>
                          </a:solidFill>
                          <a:effectLst/>
                          <a:hlinkClick r:id="rId5">
                            <a:extLst>
                              <a:ext uri="{A12FA001-AC4F-418D-AE19-62706E023703}">
                                <ahyp:hlinkClr xmlns:ahyp="http://schemas.microsoft.com/office/drawing/2018/hyperlinkcolor" val="tx"/>
                              </a:ext>
                            </a:extLst>
                          </a:hlinkClick>
                        </a:rPr>
                      </a:br>
                      <a:r>
                        <a:rPr lang="en-US" sz="1400" u="sng">
                          <a:solidFill>
                            <a:schemeClr val="tx1"/>
                          </a:solidFill>
                          <a:effectLst/>
                          <a:hlinkClick r:id="rId5">
                            <a:extLst>
                              <a:ext uri="{A12FA001-AC4F-418D-AE19-62706E023703}">
                                <ahyp:hlinkClr xmlns:ahyp="http://schemas.microsoft.com/office/drawing/2018/hyperlinkcolor" val="tx"/>
                              </a:ext>
                            </a:extLst>
                          </a:hlinkClick>
                        </a:rPr>
                        <a:t>differences from SQL Server</a:t>
                      </a:r>
                      <a:endParaRPr lang="en-US" sz="1400">
                        <a:solidFill>
                          <a:schemeClr val="tx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dirty="0">
                          <a:effectLst/>
                        </a:rPr>
                        <a:t>Detailed functional behavior of SQL MI</a:t>
                      </a:r>
                      <a:endParaRPr lang="en-US" sz="1400" dirty="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482073"/>
                  </a:ext>
                </a:extLst>
              </a:tr>
              <a:tr h="281644">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nSpc>
                          <a:spcPct val="90000"/>
                        </a:lnSpc>
                        <a:spcBef>
                          <a:spcPts val="0"/>
                        </a:spcBef>
                        <a:spcAft>
                          <a:spcPts val="0"/>
                        </a:spcAft>
                      </a:pPr>
                      <a:r>
                        <a:rPr lang="en-US" sz="1400" u="sng">
                          <a:solidFill>
                            <a:schemeClr val="tx1"/>
                          </a:solidFill>
                          <a:effectLst/>
                          <a:hlinkClick r:id="rId6">
                            <a:extLst>
                              <a:ext uri="{A12FA001-AC4F-418D-AE19-62706E023703}">
                                <ahyp:hlinkClr xmlns:ahyp="http://schemas.microsoft.com/office/drawing/2018/hyperlinkcolor" val="tx"/>
                              </a:ext>
                            </a:extLst>
                          </a:hlinkClick>
                        </a:rPr>
                        <a:t>Create Managed Instance - Tutorial</a:t>
                      </a:r>
                      <a:endParaRPr lang="en-US" sz="1400">
                        <a:solidFill>
                          <a:schemeClr val="tx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a:effectLst/>
                        </a:rPr>
                        <a:t>How to create SQL MI and connect to it (quick getting started guide)</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6599486"/>
                  </a:ext>
                </a:extLst>
              </a:tr>
              <a:tr h="350088">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nSpc>
                          <a:spcPct val="90000"/>
                        </a:lnSpc>
                        <a:spcBef>
                          <a:spcPts val="0"/>
                        </a:spcBef>
                        <a:spcAft>
                          <a:spcPts val="0"/>
                        </a:spcAft>
                      </a:pPr>
                      <a:r>
                        <a:rPr lang="en-US" sz="1400" u="sng">
                          <a:solidFill>
                            <a:schemeClr val="tx1"/>
                          </a:solidFill>
                          <a:effectLst/>
                          <a:hlinkClick r:id="rId7">
                            <a:extLst>
                              <a:ext uri="{A12FA001-AC4F-418D-AE19-62706E023703}">
                                <ahyp:hlinkClr xmlns:ahyp="http://schemas.microsoft.com/office/drawing/2018/hyperlinkcolor" val="tx"/>
                              </a:ext>
                            </a:extLst>
                          </a:hlinkClick>
                        </a:rPr>
                        <a:t>How To: Configure a </a:t>
                      </a:r>
                      <a:r>
                        <a:rPr lang="en-US" sz="1400" u="sng" err="1">
                          <a:solidFill>
                            <a:schemeClr val="tx1"/>
                          </a:solidFill>
                          <a:effectLst/>
                          <a:hlinkClick r:id="rId7">
                            <a:extLst>
                              <a:ext uri="{A12FA001-AC4F-418D-AE19-62706E023703}">
                                <ahyp:hlinkClr xmlns:ahyp="http://schemas.microsoft.com/office/drawing/2018/hyperlinkcolor" val="tx"/>
                              </a:ext>
                            </a:extLst>
                          </a:hlinkClick>
                        </a:rPr>
                        <a:t>VNet</a:t>
                      </a:r>
                      <a:r>
                        <a:rPr lang="en-US" sz="1400" u="sng">
                          <a:solidFill>
                            <a:schemeClr val="tx1"/>
                          </a:solidFill>
                          <a:effectLst/>
                          <a:hlinkClick r:id="rId7">
                            <a:extLst>
                              <a:ext uri="{A12FA001-AC4F-418D-AE19-62706E023703}">
                                <ahyp:hlinkClr xmlns:ahyp="http://schemas.microsoft.com/office/drawing/2018/hyperlinkcolor" val="tx"/>
                              </a:ext>
                            </a:extLst>
                          </a:hlinkClick>
                        </a:rPr>
                        <a:t> for Azure SQL Database </a:t>
                      </a:r>
                      <a:br>
                        <a:rPr lang="en-US" sz="1400" u="sng">
                          <a:solidFill>
                            <a:schemeClr val="tx1"/>
                          </a:solidFill>
                          <a:effectLst/>
                          <a:hlinkClick r:id="rId7">
                            <a:extLst>
                              <a:ext uri="{A12FA001-AC4F-418D-AE19-62706E023703}">
                                <ahyp:hlinkClr xmlns:ahyp="http://schemas.microsoft.com/office/drawing/2018/hyperlinkcolor" val="tx"/>
                              </a:ext>
                            </a:extLst>
                          </a:hlinkClick>
                        </a:rPr>
                      </a:br>
                      <a:r>
                        <a:rPr lang="en-US" sz="1400" u="sng">
                          <a:solidFill>
                            <a:schemeClr val="tx1"/>
                          </a:solidFill>
                          <a:effectLst/>
                          <a:hlinkClick r:id="rId7">
                            <a:extLst>
                              <a:ext uri="{A12FA001-AC4F-418D-AE19-62706E023703}">
                                <ahyp:hlinkClr xmlns:ahyp="http://schemas.microsoft.com/office/drawing/2018/hyperlinkcolor" val="tx"/>
                              </a:ext>
                            </a:extLst>
                          </a:hlinkClick>
                        </a:rPr>
                        <a:t>Managed Instance</a:t>
                      </a:r>
                      <a:r>
                        <a:rPr lang="en-US" sz="1400">
                          <a:solidFill>
                            <a:schemeClr val="tx1"/>
                          </a:solidFill>
                          <a:effectLst/>
                        </a:rPr>
                        <a:t> </a:t>
                      </a: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a:effectLst/>
                        </a:rPr>
                        <a:t>How to makes sure that </a:t>
                      </a:r>
                      <a:r>
                        <a:rPr lang="en-US" sz="1400" err="1">
                          <a:effectLst/>
                        </a:rPr>
                        <a:t>VNet</a:t>
                      </a:r>
                      <a:r>
                        <a:rPr lang="en-US" sz="1400">
                          <a:effectLst/>
                        </a:rPr>
                        <a:t> is compliant with SQL MI requirements</a:t>
                      </a: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3454639"/>
                  </a:ext>
                </a:extLst>
              </a:tr>
              <a:tr h="457200">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1400" u="sng">
                          <a:solidFill>
                            <a:schemeClr val="tx1"/>
                          </a:solidFill>
                          <a:effectLst/>
                          <a:hlinkClick r:id="rId8">
                            <a:extLst>
                              <a:ext uri="{A12FA001-AC4F-418D-AE19-62706E023703}">
                                <ahyp:hlinkClr xmlns:ahyp="http://schemas.microsoft.com/office/drawing/2018/hyperlinkcolor" val="tx"/>
                              </a:ext>
                            </a:extLst>
                          </a:hlinkClick>
                        </a:rPr>
                        <a:t>How To: Configure a Custom DNS for Azure SQL Database Managed Instance</a:t>
                      </a:r>
                      <a:endParaRPr lang="en-US" sz="1400">
                        <a:solidFill>
                          <a:schemeClr val="tx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1400">
                          <a:effectLst/>
                        </a:rPr>
                        <a:t>Networking misconfiguration is currently the most frequent reason that prevents customers from deploying SQL MI successfully</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9719999"/>
                  </a:ext>
                </a:extLst>
              </a:tr>
              <a:tr h="0">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nSpc>
                          <a:spcPct val="90000"/>
                        </a:lnSpc>
                        <a:spcBef>
                          <a:spcPts val="0"/>
                        </a:spcBef>
                        <a:spcAft>
                          <a:spcPts val="0"/>
                        </a:spcAft>
                      </a:pPr>
                      <a:r>
                        <a:rPr lang="en-US" sz="1400" u="sng">
                          <a:solidFill>
                            <a:schemeClr val="tx1"/>
                          </a:solidFill>
                          <a:effectLst/>
                          <a:hlinkClick r:id="rId9">
                            <a:extLst>
                              <a:ext uri="{A12FA001-AC4F-418D-AE19-62706E023703}">
                                <ahyp:hlinkClr xmlns:ahyp="http://schemas.microsoft.com/office/drawing/2018/hyperlinkcolor" val="tx"/>
                              </a:ext>
                            </a:extLst>
                          </a:hlinkClick>
                        </a:rPr>
                        <a:t>Connect your application to Azure SQL Database</a:t>
                      </a:r>
                      <a:endParaRPr lang="en-US" sz="1400">
                        <a:solidFill>
                          <a:schemeClr val="tx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a:effectLst/>
                        </a:rPr>
                        <a:t>High level of detail how to connect app to MI (supported scenarios, high level steps, links on detailed how-to)</a:t>
                      </a: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88629"/>
                  </a:ext>
                </a:extLst>
              </a:tr>
              <a:tr h="0">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gn="l" defTabSz="932742" rtl="0" eaLnBrk="1" latinLnBrk="0" hangingPunct="1">
                        <a:lnSpc>
                          <a:spcPct val="90000"/>
                        </a:lnSpc>
                        <a:spcBef>
                          <a:spcPts val="0"/>
                        </a:spcBef>
                        <a:spcAft>
                          <a:spcPts val="0"/>
                        </a:spcAft>
                      </a:pPr>
                      <a:r>
                        <a:rPr lang="en-US" sz="1400" b="1" u="sng" kern="1200">
                          <a:solidFill>
                            <a:schemeClr val="tx1"/>
                          </a:solidFill>
                          <a:effectLst/>
                          <a:latin typeface="+mn-lt"/>
                          <a:ea typeface="+mn-ea"/>
                          <a:cs typeface="+mn-cs"/>
                          <a:hlinkClick r:id="rId10">
                            <a:extLst>
                              <a:ext uri="{A12FA001-AC4F-418D-AE19-62706E023703}">
                                <ahyp:hlinkClr xmlns:ahyp="http://schemas.microsoft.com/office/drawing/2018/hyperlinkcolor" val="tx"/>
                              </a:ext>
                            </a:extLst>
                          </a:hlinkClick>
                        </a:rPr>
                        <a:t>SQL Server instance migration to Azure SQL Database </a:t>
                      </a:r>
                      <a:br>
                        <a:rPr lang="en-US" sz="1400" b="1" u="sng" kern="1200">
                          <a:solidFill>
                            <a:schemeClr val="tx1"/>
                          </a:solidFill>
                          <a:effectLst/>
                          <a:latin typeface="+mn-lt"/>
                          <a:ea typeface="+mn-ea"/>
                          <a:cs typeface="+mn-cs"/>
                          <a:hlinkClick r:id="rId10">
                            <a:extLst>
                              <a:ext uri="{A12FA001-AC4F-418D-AE19-62706E023703}">
                                <ahyp:hlinkClr xmlns:ahyp="http://schemas.microsoft.com/office/drawing/2018/hyperlinkcolor" val="tx"/>
                              </a:ext>
                            </a:extLst>
                          </a:hlinkClick>
                        </a:rPr>
                      </a:br>
                      <a:r>
                        <a:rPr lang="en-US" sz="1400" b="1" u="sng" kern="1200">
                          <a:solidFill>
                            <a:schemeClr val="tx1"/>
                          </a:solidFill>
                          <a:effectLst/>
                          <a:latin typeface="+mn-lt"/>
                          <a:ea typeface="+mn-ea"/>
                          <a:cs typeface="+mn-cs"/>
                          <a:hlinkClick r:id="rId10">
                            <a:extLst>
                              <a:ext uri="{A12FA001-AC4F-418D-AE19-62706E023703}">
                                <ahyp:hlinkClr xmlns:ahyp="http://schemas.microsoft.com/office/drawing/2018/hyperlinkcolor" val="tx"/>
                              </a:ext>
                            </a:extLst>
                          </a:hlinkClick>
                        </a:rPr>
                        <a:t>Managed Instance</a:t>
                      </a:r>
                      <a:endParaRPr lang="en-US" sz="1400" b="1" u="sng" kern="1200">
                        <a:solidFill>
                          <a:schemeClr val="tx1"/>
                        </a:solidFill>
                        <a:effectLst/>
                        <a:latin typeface="+mn-lt"/>
                        <a:ea typeface="+mn-ea"/>
                        <a:cs typeface="+mn-cs"/>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a:effectLst/>
                        </a:rPr>
                        <a:t>Various options to migrate application to SQL MI</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9825641"/>
                  </a:ext>
                </a:extLst>
              </a:tr>
              <a:tr h="0">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gn="l" defTabSz="932742" rtl="0" eaLnBrk="1" latinLnBrk="0" hangingPunct="1">
                        <a:lnSpc>
                          <a:spcPct val="90000"/>
                        </a:lnSpc>
                        <a:spcBef>
                          <a:spcPts val="0"/>
                        </a:spcBef>
                        <a:spcAft>
                          <a:spcPts val="0"/>
                        </a:spcAft>
                      </a:pPr>
                      <a:r>
                        <a:rPr lang="en-US" sz="1400" b="1" u="sng" kern="1200">
                          <a:solidFill>
                            <a:schemeClr val="tx1"/>
                          </a:solidFill>
                          <a:effectLst/>
                          <a:latin typeface="+mn-lt"/>
                          <a:ea typeface="+mn-ea"/>
                          <a:cs typeface="+mn-cs"/>
                          <a:hlinkClick r:id="rId11">
                            <a:extLst>
                              <a:ext uri="{A12FA001-AC4F-418D-AE19-62706E023703}">
                                <ahyp:hlinkClr xmlns:ahyp="http://schemas.microsoft.com/office/drawing/2018/hyperlinkcolor" val="tx"/>
                              </a:ext>
                            </a:extLst>
                          </a:hlinkClick>
                        </a:rPr>
                        <a:t>https://docs.microsoft.com/en-us/azure/sql-database/sql-database-managed-instance-resource-limits</a:t>
                      </a:r>
                      <a:endParaRPr lang="en-US" sz="1400" b="1" u="sng" kern="1200">
                        <a:solidFill>
                          <a:schemeClr val="tx1"/>
                        </a:solidFill>
                        <a:effectLst/>
                        <a:latin typeface="+mn-lt"/>
                        <a:ea typeface="+mn-ea"/>
                        <a:cs typeface="+mn-cs"/>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kern="1200">
                          <a:solidFill>
                            <a:schemeClr val="dk1"/>
                          </a:solidFill>
                          <a:effectLst/>
                          <a:latin typeface="+mn-lt"/>
                          <a:ea typeface="+mn-ea"/>
                          <a:cs typeface="+mn-cs"/>
                        </a:rPr>
                        <a:t>Subscription-level quotas and official process to obtain larger quota</a:t>
                      </a: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0783617"/>
                  </a:ext>
                </a:extLst>
              </a:tr>
              <a:tr h="663225">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nSpc>
                          <a:spcPct val="90000"/>
                        </a:lnSpc>
                        <a:spcBef>
                          <a:spcPts val="0"/>
                        </a:spcBef>
                        <a:spcAft>
                          <a:spcPts val="0"/>
                        </a:spcAft>
                      </a:pPr>
                      <a:r>
                        <a:rPr lang="en-US" sz="1400" u="sng">
                          <a:solidFill>
                            <a:schemeClr val="tx1"/>
                          </a:solidFill>
                          <a:effectLst/>
                          <a:hlinkClick r:id="rId12">
                            <a:extLst>
                              <a:ext uri="{A12FA001-AC4F-418D-AE19-62706E023703}">
                                <ahyp:hlinkClr xmlns:ahyp="http://schemas.microsoft.com/office/drawing/2018/hyperlinkcolor" val="tx"/>
                              </a:ext>
                            </a:extLst>
                          </a:hlinkClick>
                        </a:rPr>
                        <a:t>Azure Support plans</a:t>
                      </a:r>
                      <a:endParaRPr lang="en-US" sz="1400">
                        <a:solidFill>
                          <a:schemeClr val="tx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a:effectLst/>
                        </a:rPr>
                        <a:t>Explore the range of Azure support options and choose the plan that best fits, whether you're a developer just starting your cloud journey or a large org. deploying business-critical, strategic applications</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5141223"/>
                  </a:ext>
                </a:extLst>
              </a:tr>
              <a:tr h="302843">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spcBef>
                          <a:spcPts val="0"/>
                        </a:spcBef>
                        <a:spcAft>
                          <a:spcPts val="0"/>
                        </a:spcAft>
                      </a:pPr>
                      <a:r>
                        <a:rPr lang="en-US" sz="1400" u="sng">
                          <a:solidFill>
                            <a:schemeClr val="tx1"/>
                          </a:solidFill>
                          <a:effectLst/>
                          <a:hlinkClick r:id="rId13">
                            <a:extLst>
                              <a:ext uri="{A12FA001-AC4F-418D-AE19-62706E023703}">
                                <ahyp:hlinkClr xmlns:ahyp="http://schemas.microsoft.com/office/drawing/2018/hyperlinkcolor" val="tx"/>
                              </a:ext>
                            </a:extLst>
                          </a:hlinkClick>
                        </a:rPr>
                        <a:t>How to create Azure support request</a:t>
                      </a:r>
                      <a:endParaRPr lang="en-US" sz="1400">
                        <a:solidFill>
                          <a:schemeClr val="tx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spcBef>
                          <a:spcPts val="0"/>
                        </a:spcBef>
                        <a:spcAft>
                          <a:spcPts val="0"/>
                        </a:spcAft>
                      </a:pPr>
                      <a:r>
                        <a:rPr lang="en-US" sz="1400" dirty="0">
                          <a:effectLst/>
                        </a:rPr>
                        <a:t>Step by step instructions to open support ticket</a:t>
                      </a:r>
                      <a:endParaRPr lang="en-US" sz="1400" dirty="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rgbClr val="3C3C41">
                          <a:lumMod val="60000"/>
                          <a:lumOff val="40000"/>
                        </a:srgb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1427775"/>
                  </a:ext>
                </a:extLst>
              </a:tr>
            </a:tbl>
          </a:graphicData>
        </a:graphic>
      </p:graphicFrame>
    </p:spTree>
    <p:extLst>
      <p:ext uri="{BB962C8B-B14F-4D97-AF65-F5344CB8AC3E}">
        <p14:creationId xmlns:p14="http://schemas.microsoft.com/office/powerpoint/2010/main" val="32886483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r>
              <a:rPr lang="en-US"/>
              <a:t>Azure SQL Database resource types</a:t>
            </a:r>
          </a:p>
        </p:txBody>
      </p:sp>
      <p:sp>
        <p:nvSpPr>
          <p:cNvPr id="39" name="Rectangle 38">
            <a:extLst>
              <a:ext uri="{FF2B5EF4-FFF2-40B4-BE49-F238E27FC236}">
                <a16:creationId xmlns:a16="http://schemas.microsoft.com/office/drawing/2014/main" id="{ED43B344-E948-4E23-B859-D72496C258DE}"/>
              </a:ext>
            </a:extLst>
          </p:cNvPr>
          <p:cNvSpPr/>
          <p:nvPr/>
        </p:nvSpPr>
        <p:spPr bwMode="auto">
          <a:xfrm>
            <a:off x="4802702" y="2313593"/>
            <a:ext cx="2831071" cy="38671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621596">
              <a:lnSpc>
                <a:spcPct val="90000"/>
              </a:lnSpc>
              <a:spcAft>
                <a:spcPts val="612"/>
              </a:spcAft>
              <a:defRPr/>
            </a:pPr>
            <a:r>
              <a:rPr lang="en-US" sz="1836" b="1">
                <a:solidFill>
                  <a:srgbClr val="0078D7"/>
                </a:solidFill>
                <a:latin typeface="Segoe UI Semibold" panose="020B0702040204020203" pitchFamily="34" charset="0"/>
                <a:cs typeface="Segoe UI Semibold" panose="020B0702040204020203" pitchFamily="34" charset="0"/>
              </a:rPr>
              <a:t>Azure SQL Database</a:t>
            </a:r>
          </a:p>
        </p:txBody>
      </p:sp>
      <p:sp>
        <p:nvSpPr>
          <p:cNvPr id="40" name="Rectangle 39">
            <a:extLst>
              <a:ext uri="{FF2B5EF4-FFF2-40B4-BE49-F238E27FC236}">
                <a16:creationId xmlns:a16="http://schemas.microsoft.com/office/drawing/2014/main" id="{C8DE3FF5-5ECC-4E91-B0F2-012AE9923115}"/>
              </a:ext>
            </a:extLst>
          </p:cNvPr>
          <p:cNvSpPr/>
          <p:nvPr/>
        </p:nvSpPr>
        <p:spPr>
          <a:xfrm>
            <a:off x="1373989" y="3559779"/>
            <a:ext cx="2307459" cy="670577"/>
          </a:xfrm>
          <a:prstGeom prst="rect">
            <a:avLst/>
          </a:prstGeom>
          <a:ln>
            <a:noFill/>
          </a:ln>
        </p:spPr>
        <p:txBody>
          <a:bodyPr wrap="square">
            <a:spAutoFit/>
          </a:bodyPr>
          <a:lstStyle/>
          <a:p>
            <a:pPr algn="ctr" defTabSz="621596">
              <a:defRPr/>
            </a:pPr>
            <a:r>
              <a:rPr lang="en-US" sz="1224">
                <a:solidFill>
                  <a:prstClr val="black"/>
                </a:solidFill>
                <a:latin typeface="Segoe UI"/>
              </a:rPr>
              <a:t>Database-scoped deployment option with predictable workload performance</a:t>
            </a:r>
          </a:p>
        </p:txBody>
      </p:sp>
      <p:sp>
        <p:nvSpPr>
          <p:cNvPr id="41" name="Rectangle 40">
            <a:extLst>
              <a:ext uri="{FF2B5EF4-FFF2-40B4-BE49-F238E27FC236}">
                <a16:creationId xmlns:a16="http://schemas.microsoft.com/office/drawing/2014/main" id="{A3F910AB-F773-4912-830F-C34D88DDCAB6}"/>
              </a:ext>
            </a:extLst>
          </p:cNvPr>
          <p:cNvSpPr/>
          <p:nvPr/>
        </p:nvSpPr>
        <p:spPr>
          <a:xfrm>
            <a:off x="4912593" y="3559779"/>
            <a:ext cx="2611289" cy="670577"/>
          </a:xfrm>
          <a:prstGeom prst="rect">
            <a:avLst/>
          </a:prstGeom>
          <a:ln>
            <a:noFill/>
          </a:ln>
        </p:spPr>
        <p:txBody>
          <a:bodyPr wrap="square">
            <a:spAutoFit/>
          </a:bodyPr>
          <a:lstStyle/>
          <a:p>
            <a:pPr algn="ctr" defTabSz="621596">
              <a:defRPr/>
            </a:pPr>
            <a:r>
              <a:rPr lang="en-US" sz="1224">
                <a:solidFill>
                  <a:prstClr val="black"/>
                </a:solidFill>
                <a:latin typeface="Segoe UI"/>
              </a:rPr>
              <a:t>Shared resource model optimized for greater efficiency of multi-tenant applications</a:t>
            </a:r>
          </a:p>
        </p:txBody>
      </p:sp>
      <p:sp>
        <p:nvSpPr>
          <p:cNvPr id="42" name="Title 1">
            <a:extLst>
              <a:ext uri="{FF2B5EF4-FFF2-40B4-BE49-F238E27FC236}">
                <a16:creationId xmlns:a16="http://schemas.microsoft.com/office/drawing/2014/main" id="{4F25FFB7-2BB4-463C-92FF-0EFE906E95B2}"/>
              </a:ext>
            </a:extLst>
          </p:cNvPr>
          <p:cNvSpPr txBox="1">
            <a:spLocks/>
          </p:cNvSpPr>
          <p:nvPr/>
        </p:nvSpPr>
        <p:spPr>
          <a:xfrm>
            <a:off x="1220519" y="4669754"/>
            <a:ext cx="2611289" cy="470926"/>
          </a:xfrm>
          <a:prstGeom prst="rect">
            <a:avLst/>
          </a:prstGeom>
          <a:ln>
            <a:noFill/>
          </a:ln>
        </p:spPr>
        <p:txBody>
          <a:bodyPr vert="horz" wrap="square" lIns="93247" tIns="46623" rIns="93247" bIns="4662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43192">
              <a:lnSpc>
                <a:spcPct val="100000"/>
              </a:lnSpc>
              <a:defRPr/>
            </a:pPr>
            <a:r>
              <a:rPr lang="en-US" sz="1224">
                <a:solidFill>
                  <a:srgbClr val="0078D7"/>
                </a:solidFill>
                <a:latin typeface="Segoe UI Semibold" panose="020B0702040204020203" pitchFamily="34" charset="0"/>
                <a:cs typeface="Segoe UI Semibold" panose="020B0702040204020203" pitchFamily="34" charset="0"/>
              </a:rPr>
              <a:t>Best for </a:t>
            </a:r>
            <a:r>
              <a:rPr lang="en-US" sz="1224">
                <a:solidFill>
                  <a:prstClr val="black"/>
                </a:solidFill>
                <a:latin typeface="Segoe UI"/>
              </a:rPr>
              <a:t>apps that require resource guarantee at database level</a:t>
            </a:r>
          </a:p>
        </p:txBody>
      </p:sp>
      <p:sp>
        <p:nvSpPr>
          <p:cNvPr id="43" name="Title 1">
            <a:extLst>
              <a:ext uri="{FF2B5EF4-FFF2-40B4-BE49-F238E27FC236}">
                <a16:creationId xmlns:a16="http://schemas.microsoft.com/office/drawing/2014/main" id="{6C77BC18-6F67-4908-919C-3C281DEC82E3}"/>
              </a:ext>
            </a:extLst>
          </p:cNvPr>
          <p:cNvSpPr txBox="1">
            <a:spLocks/>
          </p:cNvSpPr>
          <p:nvPr/>
        </p:nvSpPr>
        <p:spPr>
          <a:xfrm>
            <a:off x="4912593" y="4669755"/>
            <a:ext cx="2611289" cy="878915"/>
          </a:xfrm>
          <a:prstGeom prst="rect">
            <a:avLst/>
          </a:prstGeom>
          <a:ln>
            <a:noFill/>
          </a:ln>
        </p:spPr>
        <p:txBody>
          <a:bodyPr vert="horz" wrap="square" lIns="93247" tIns="46623" rIns="93247" bIns="4662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43192">
              <a:lnSpc>
                <a:spcPct val="100000"/>
              </a:lnSpc>
              <a:defRPr/>
            </a:pPr>
            <a:r>
              <a:rPr lang="en-US" sz="1224">
                <a:solidFill>
                  <a:srgbClr val="0078D7"/>
                </a:solidFill>
                <a:latin typeface="Segoe UI Semibold" panose="020B0702040204020203" pitchFamily="34" charset="0"/>
                <a:cs typeface="Segoe UI Semibold" panose="020B0702040204020203" pitchFamily="34" charset="0"/>
              </a:rPr>
              <a:t>Best for </a:t>
            </a:r>
            <a:r>
              <a:rPr lang="en-US" sz="1224">
                <a:solidFill>
                  <a:prstClr val="black"/>
                </a:solidFill>
                <a:latin typeface="Segoe UI"/>
              </a:rPr>
              <a:t>SaaS apps with multiple databases that can share resources at database level, achieving better cost efficiency</a:t>
            </a:r>
            <a:endParaRPr lang="en-US" sz="1224" b="1">
              <a:solidFill>
                <a:prstClr val="black"/>
              </a:solidFill>
              <a:latin typeface="Segoe UI Semilight" panose="020B0402040204020203" pitchFamily="34" charset="0"/>
              <a:cs typeface="Segoe UI Semilight" panose="020B0402040204020203" pitchFamily="34" charset="0"/>
            </a:endParaRPr>
          </a:p>
        </p:txBody>
      </p:sp>
      <p:sp>
        <p:nvSpPr>
          <p:cNvPr id="45" name="Title 1">
            <a:extLst>
              <a:ext uri="{FF2B5EF4-FFF2-40B4-BE49-F238E27FC236}">
                <a16:creationId xmlns:a16="http://schemas.microsoft.com/office/drawing/2014/main" id="{FA2F5E3A-789A-4543-90B2-177D99B4EE13}"/>
              </a:ext>
            </a:extLst>
          </p:cNvPr>
          <p:cNvSpPr txBox="1">
            <a:spLocks/>
          </p:cNvSpPr>
          <p:nvPr/>
        </p:nvSpPr>
        <p:spPr>
          <a:xfrm>
            <a:off x="8603112" y="4669755"/>
            <a:ext cx="2611289" cy="478427"/>
          </a:xfrm>
          <a:prstGeom prst="rect">
            <a:avLst/>
          </a:prstGeom>
          <a:ln>
            <a:noFill/>
          </a:ln>
        </p:spPr>
        <p:txBody>
          <a:bodyPr vert="horz" wrap="square" lIns="93247" tIns="46623" rIns="93247" bIns="4662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43192">
              <a:lnSpc>
                <a:spcPct val="100000"/>
              </a:lnSpc>
              <a:defRPr/>
            </a:pPr>
            <a:r>
              <a:rPr lang="en-US" sz="1224">
                <a:solidFill>
                  <a:srgbClr val="0078D7"/>
                </a:solidFill>
                <a:latin typeface="Segoe UI Semibold" panose="020B0702040204020203" pitchFamily="34" charset="0"/>
                <a:cs typeface="Segoe UI Semibold" panose="020B0702040204020203" pitchFamily="34" charset="0"/>
              </a:rPr>
              <a:t>Best for </a:t>
            </a:r>
            <a:r>
              <a:rPr lang="en-US" sz="1224">
                <a:solidFill>
                  <a:prstClr val="black"/>
                </a:solidFill>
                <a:latin typeface="Segoe UI"/>
              </a:rPr>
              <a:t>modernization at scale with low friction and effort</a:t>
            </a:r>
          </a:p>
        </p:txBody>
      </p:sp>
      <p:sp>
        <p:nvSpPr>
          <p:cNvPr id="30" name="Rectangle 29">
            <a:extLst>
              <a:ext uri="{FF2B5EF4-FFF2-40B4-BE49-F238E27FC236}">
                <a16:creationId xmlns:a16="http://schemas.microsoft.com/office/drawing/2014/main" id="{185B6537-D200-4871-A1F7-FC94A35CCF2E}"/>
              </a:ext>
            </a:extLst>
          </p:cNvPr>
          <p:cNvSpPr/>
          <p:nvPr/>
        </p:nvSpPr>
        <p:spPr bwMode="auto">
          <a:xfrm>
            <a:off x="5285635" y="3171717"/>
            <a:ext cx="1865207" cy="3900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ctr" anchorCtr="0" compatLnSpc="1">
            <a:prstTxWarp prst="textNoShape">
              <a:avLst/>
            </a:prstTxWarp>
            <a:spAutoFit/>
          </a:bodyPr>
          <a:lstStyle/>
          <a:p>
            <a:pPr algn="ctr" defTabSz="621596">
              <a:lnSpc>
                <a:spcPct val="90000"/>
              </a:lnSpc>
              <a:spcAft>
                <a:spcPts val="612"/>
              </a:spcAft>
              <a:defRPr/>
            </a:pPr>
            <a:r>
              <a:rPr lang="en-US" sz="1428">
                <a:solidFill>
                  <a:srgbClr val="0078D7"/>
                </a:solidFill>
                <a:latin typeface="Segoe UI Semibold" panose="020B0702040204020203" pitchFamily="34" charset="0"/>
                <a:cs typeface="Segoe UI Semibold" panose="020B0702040204020203" pitchFamily="34" charset="0"/>
              </a:rPr>
              <a:t>Elastic Pool</a:t>
            </a:r>
          </a:p>
        </p:txBody>
      </p:sp>
      <p:sp>
        <p:nvSpPr>
          <p:cNvPr id="37" name="Rectangle 36">
            <a:extLst>
              <a:ext uri="{FF2B5EF4-FFF2-40B4-BE49-F238E27FC236}">
                <a16:creationId xmlns:a16="http://schemas.microsoft.com/office/drawing/2014/main" id="{E93042B8-6B50-4B51-9694-0C5AB132A9DD}"/>
              </a:ext>
            </a:extLst>
          </p:cNvPr>
          <p:cNvSpPr/>
          <p:nvPr/>
        </p:nvSpPr>
        <p:spPr bwMode="auto">
          <a:xfrm>
            <a:off x="1595115" y="3171717"/>
            <a:ext cx="1865207" cy="3900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ctr" anchorCtr="0" compatLnSpc="1">
            <a:prstTxWarp prst="textNoShape">
              <a:avLst/>
            </a:prstTxWarp>
            <a:spAutoFit/>
          </a:bodyPr>
          <a:lstStyle/>
          <a:p>
            <a:pPr algn="ctr" defTabSz="621596">
              <a:lnSpc>
                <a:spcPct val="90000"/>
              </a:lnSpc>
              <a:spcAft>
                <a:spcPts val="612"/>
              </a:spcAft>
              <a:defRPr/>
            </a:pPr>
            <a:r>
              <a:rPr lang="en-US" sz="1428">
                <a:solidFill>
                  <a:srgbClr val="0078D7"/>
                </a:solidFill>
                <a:latin typeface="Segoe UI Semibold" panose="020B0702040204020203" pitchFamily="34" charset="0"/>
                <a:cs typeface="Segoe UI Semibold" panose="020B0702040204020203" pitchFamily="34" charset="0"/>
              </a:rPr>
              <a:t>Single</a:t>
            </a:r>
          </a:p>
        </p:txBody>
      </p:sp>
      <p:sp>
        <p:nvSpPr>
          <p:cNvPr id="46" name="Rectangle 20">
            <a:extLst>
              <a:ext uri="{FF2B5EF4-FFF2-40B4-BE49-F238E27FC236}">
                <a16:creationId xmlns:a16="http://schemas.microsoft.com/office/drawing/2014/main" id="{1650F8A3-9EDE-467B-B6B1-3519F942C768}"/>
              </a:ext>
            </a:extLst>
          </p:cNvPr>
          <p:cNvSpPr/>
          <p:nvPr/>
        </p:nvSpPr>
        <p:spPr bwMode="auto">
          <a:xfrm>
            <a:off x="8976153" y="3171717"/>
            <a:ext cx="1865207" cy="3900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ctr" anchorCtr="0" compatLnSpc="1">
            <a:prstTxWarp prst="textNoShape">
              <a:avLst/>
            </a:prstTxWarp>
            <a:spAutoFit/>
          </a:bodyPr>
          <a:lstStyle/>
          <a:p>
            <a:pPr algn="ctr" defTabSz="621596">
              <a:lnSpc>
                <a:spcPct val="90000"/>
              </a:lnSpc>
              <a:spcAft>
                <a:spcPts val="612"/>
              </a:spcAft>
              <a:defRPr/>
            </a:pPr>
            <a:r>
              <a:rPr lang="en-US" sz="1428">
                <a:solidFill>
                  <a:srgbClr val="0078D7"/>
                </a:solidFill>
                <a:latin typeface="Segoe UI Semibold" panose="020B0702040204020203" pitchFamily="34" charset="0"/>
                <a:cs typeface="Segoe UI Semibold" panose="020B0702040204020203" pitchFamily="34" charset="0"/>
              </a:rPr>
              <a:t>Managed Instance</a:t>
            </a:r>
          </a:p>
        </p:txBody>
      </p:sp>
      <p:sp>
        <p:nvSpPr>
          <p:cNvPr id="50" name="Rectangle 25">
            <a:extLst>
              <a:ext uri="{FF2B5EF4-FFF2-40B4-BE49-F238E27FC236}">
                <a16:creationId xmlns:a16="http://schemas.microsoft.com/office/drawing/2014/main" id="{A3EB054E-6FC0-43B4-8B96-DFA974756E4A}"/>
              </a:ext>
            </a:extLst>
          </p:cNvPr>
          <p:cNvSpPr/>
          <p:nvPr/>
        </p:nvSpPr>
        <p:spPr>
          <a:xfrm>
            <a:off x="8437543" y="3559779"/>
            <a:ext cx="2955380" cy="670577"/>
          </a:xfrm>
          <a:prstGeom prst="rect">
            <a:avLst/>
          </a:prstGeom>
          <a:ln>
            <a:noFill/>
          </a:ln>
        </p:spPr>
        <p:txBody>
          <a:bodyPr wrap="square">
            <a:spAutoFit/>
          </a:bodyPr>
          <a:lstStyle/>
          <a:p>
            <a:pPr algn="ctr" defTabSz="621596">
              <a:defRPr/>
            </a:pPr>
            <a:r>
              <a:rPr lang="en-US" sz="1224">
                <a:solidFill>
                  <a:prstClr val="black"/>
                </a:solidFill>
                <a:latin typeface="Segoe UI"/>
              </a:rPr>
              <a:t>Instance-scoped deployment option with high compatibility with SQL Server and full PaaS benefits</a:t>
            </a:r>
          </a:p>
        </p:txBody>
      </p:sp>
      <p:cxnSp>
        <p:nvCxnSpPr>
          <p:cNvPr id="6" name="Connector: Elbow 5">
            <a:extLst>
              <a:ext uri="{FF2B5EF4-FFF2-40B4-BE49-F238E27FC236}">
                <a16:creationId xmlns:a16="http://schemas.microsoft.com/office/drawing/2014/main" id="{82AF2742-BB2D-43FE-91FA-AD674D36CA66}"/>
              </a:ext>
            </a:extLst>
          </p:cNvPr>
          <p:cNvCxnSpPr>
            <a:stCxn id="37" idx="0"/>
            <a:endCxn id="46" idx="0"/>
          </p:cNvCxnSpPr>
          <p:nvPr/>
        </p:nvCxnSpPr>
        <p:spPr>
          <a:xfrm rot="5400000" flipH="1" flipV="1">
            <a:off x="6218237" y="-518801"/>
            <a:ext cx="12953" cy="7381038"/>
          </a:xfrm>
          <a:prstGeom prst="bentConnector3">
            <a:avLst>
              <a:gd name="adj1" fmla="val 180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DB199D-8531-41F8-A5A4-883B33FA8F00}"/>
              </a:ext>
            </a:extLst>
          </p:cNvPr>
          <p:cNvCxnSpPr>
            <a:stCxn id="39" idx="2"/>
            <a:endCxn id="30" idx="0"/>
          </p:cNvCxnSpPr>
          <p:nvPr/>
        </p:nvCxnSpPr>
        <p:spPr>
          <a:xfrm>
            <a:off x="6218238" y="2700312"/>
            <a:ext cx="1" cy="47140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7633A0F-025E-4F5C-85AB-0AC744BE5E8E}"/>
              </a:ext>
            </a:extLst>
          </p:cNvPr>
          <p:cNvGrpSpPr/>
          <p:nvPr/>
        </p:nvGrpSpPr>
        <p:grpSpPr>
          <a:xfrm>
            <a:off x="5861839" y="1509620"/>
            <a:ext cx="712798" cy="734501"/>
            <a:chOff x="4266210" y="1505274"/>
            <a:chExt cx="698885" cy="720164"/>
          </a:xfrm>
        </p:grpSpPr>
        <p:sp>
          <p:nvSpPr>
            <p:cNvPr id="47" name="Freeform: Shape 46">
              <a:extLst>
                <a:ext uri="{FF2B5EF4-FFF2-40B4-BE49-F238E27FC236}">
                  <a16:creationId xmlns:a16="http://schemas.microsoft.com/office/drawing/2014/main" id="{452C5100-33B2-435D-A635-20F955AC92C1}"/>
                </a:ext>
              </a:extLst>
            </p:cNvPr>
            <p:cNvSpPr/>
            <p:nvPr/>
          </p:nvSpPr>
          <p:spPr bwMode="auto">
            <a:xfrm flipH="1">
              <a:off x="4266210" y="1505274"/>
              <a:ext cx="463635" cy="60559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a:solidFill>
                  <a:prstClr val="black"/>
                </a:solidFill>
                <a:latin typeface="Segoe UI Light"/>
                <a:ea typeface="Segoe UI" pitchFamily="34" charset="0"/>
                <a:cs typeface="Segoe UI" pitchFamily="34" charset="0"/>
              </a:endParaRPr>
            </a:p>
          </p:txBody>
        </p:sp>
        <p:sp>
          <p:nvSpPr>
            <p:cNvPr id="25" name="Freeform 146">
              <a:extLst>
                <a:ext uri="{FF2B5EF4-FFF2-40B4-BE49-F238E27FC236}">
                  <a16:creationId xmlns:a16="http://schemas.microsoft.com/office/drawing/2014/main" id="{4B528828-BED9-4ABC-8A55-814D3941F153}"/>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cxnSp>
        <p:nvCxnSpPr>
          <p:cNvPr id="9" name="Straight Arrow Connector 8">
            <a:extLst>
              <a:ext uri="{FF2B5EF4-FFF2-40B4-BE49-F238E27FC236}">
                <a16:creationId xmlns:a16="http://schemas.microsoft.com/office/drawing/2014/main" id="{53190E2A-3F48-4E47-9215-0FAF94219DA2}"/>
              </a:ext>
            </a:extLst>
          </p:cNvPr>
          <p:cNvCxnSpPr>
            <a:stCxn id="40" idx="2"/>
            <a:endCxn id="42" idx="0"/>
          </p:cNvCxnSpPr>
          <p:nvPr/>
        </p:nvCxnSpPr>
        <p:spPr>
          <a:xfrm flipH="1">
            <a:off x="2526164" y="4230356"/>
            <a:ext cx="1555" cy="43939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33365-BBC3-40C5-99E1-D808BFAA8EE7}"/>
              </a:ext>
            </a:extLst>
          </p:cNvPr>
          <p:cNvCxnSpPr>
            <a:stCxn id="41" idx="2"/>
            <a:endCxn id="43" idx="0"/>
          </p:cNvCxnSpPr>
          <p:nvPr/>
        </p:nvCxnSpPr>
        <p:spPr>
          <a:xfrm>
            <a:off x="6218237" y="4230356"/>
            <a:ext cx="0" cy="43939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41B13-0E2B-4493-A3B4-76627D0B1079}"/>
              </a:ext>
            </a:extLst>
          </p:cNvPr>
          <p:cNvCxnSpPr>
            <a:stCxn id="50" idx="2"/>
            <a:endCxn id="45" idx="0"/>
          </p:cNvCxnSpPr>
          <p:nvPr/>
        </p:nvCxnSpPr>
        <p:spPr>
          <a:xfrm flipH="1">
            <a:off x="9908757" y="4230356"/>
            <a:ext cx="6476" cy="43939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038787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62355D-4959-4BBD-A5FA-672E34AF55B2}"/>
              </a:ext>
            </a:extLst>
          </p:cNvPr>
          <p:cNvSpPr>
            <a:spLocks noGrp="1"/>
          </p:cNvSpPr>
          <p:nvPr>
            <p:ph type="title"/>
          </p:nvPr>
        </p:nvSpPr>
        <p:spPr/>
        <p:txBody>
          <a:bodyPr/>
          <a:lstStyle/>
          <a:p>
            <a:r>
              <a:rPr lang="en-US" sz="3264"/>
              <a:t>Blogs, best practices</a:t>
            </a:r>
          </a:p>
        </p:txBody>
      </p:sp>
      <p:graphicFrame>
        <p:nvGraphicFramePr>
          <p:cNvPr id="6" name="Table 5">
            <a:extLst>
              <a:ext uri="{FF2B5EF4-FFF2-40B4-BE49-F238E27FC236}">
                <a16:creationId xmlns:a16="http://schemas.microsoft.com/office/drawing/2014/main" id="{5B37E89F-BFC9-4195-B5FD-350ACA656D50}"/>
              </a:ext>
            </a:extLst>
          </p:cNvPr>
          <p:cNvGraphicFramePr>
            <a:graphicFrameLocks noGrp="1"/>
          </p:cNvGraphicFramePr>
          <p:nvPr>
            <p:extLst>
              <p:ext uri="{D42A27DB-BD31-4B8C-83A1-F6EECF244321}">
                <p14:modId xmlns:p14="http://schemas.microsoft.com/office/powerpoint/2010/main" val="4251073339"/>
              </p:ext>
            </p:extLst>
          </p:nvPr>
        </p:nvGraphicFramePr>
        <p:xfrm>
          <a:off x="590398" y="1223484"/>
          <a:ext cx="11544300" cy="5321808"/>
        </p:xfrm>
        <a:graphic>
          <a:graphicData uri="http://schemas.openxmlformats.org/drawingml/2006/table">
            <a:tbl>
              <a:tblPr firstRow="1" firstCol="1" bandRow="1"/>
              <a:tblGrid>
                <a:gridCol w="5688919">
                  <a:extLst>
                    <a:ext uri="{9D8B030D-6E8A-4147-A177-3AD203B41FA5}">
                      <a16:colId xmlns:a16="http://schemas.microsoft.com/office/drawing/2014/main" val="895096204"/>
                    </a:ext>
                  </a:extLst>
                </a:gridCol>
                <a:gridCol w="5855381">
                  <a:extLst>
                    <a:ext uri="{9D8B030D-6E8A-4147-A177-3AD203B41FA5}">
                      <a16:colId xmlns:a16="http://schemas.microsoft.com/office/drawing/2014/main" val="3611563581"/>
                    </a:ext>
                  </a:extLst>
                </a:gridCol>
              </a:tblGrid>
              <a:tr h="365760">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spcBef>
                          <a:spcPts val="0"/>
                        </a:spcBef>
                        <a:spcAft>
                          <a:spcPts val="0"/>
                        </a:spcAft>
                      </a:pPr>
                      <a:r>
                        <a:rPr lang="en-US" sz="1400">
                          <a:solidFill>
                            <a:schemeClr val="bg1"/>
                          </a:solidFill>
                          <a:effectLst/>
                        </a:rPr>
                        <a:t>Document </a:t>
                      </a:r>
                      <a:endParaRPr lang="en-US" sz="1400">
                        <a:solidFill>
                          <a:schemeClr val="bg1"/>
                        </a:solidFill>
                        <a:effectLst/>
                        <a:latin typeface="Times New Roman" panose="02020603050405020304" pitchFamily="18" charset="0"/>
                        <a:ea typeface="Calibri" panose="020F0502020204030204" pitchFamily="34" charset="0"/>
                      </a:endParaRPr>
                    </a:p>
                  </a:txBody>
                  <a:tcPr marR="4572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3"/>
                    </a:solidFill>
                  </a:tcPr>
                </a:tc>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spcBef>
                          <a:spcPts val="0"/>
                        </a:spcBef>
                        <a:spcAft>
                          <a:spcPts val="0"/>
                        </a:spcAft>
                      </a:pPr>
                      <a:r>
                        <a:rPr lang="en-US" sz="1400">
                          <a:effectLst/>
                        </a:rPr>
                        <a:t>When to use it</a:t>
                      </a:r>
                      <a:endParaRPr lang="en-US" sz="1400">
                        <a:effectLst/>
                        <a:latin typeface="Times New Roman" panose="02020603050405020304" pitchFamily="18" charset="0"/>
                        <a:ea typeface="Calibri" panose="020F0502020204030204" pitchFamily="34" charset="0"/>
                      </a:endParaRPr>
                    </a:p>
                  </a:txBody>
                  <a:tcPr marR="4572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3"/>
                    </a:solidFill>
                  </a:tcPr>
                </a:tc>
                <a:extLst>
                  <a:ext uri="{0D108BD9-81ED-4DB2-BD59-A6C34878D82A}">
                    <a16:rowId xmlns:a16="http://schemas.microsoft.com/office/drawing/2014/main" val="1145993479"/>
                  </a:ext>
                </a:extLst>
              </a:tr>
              <a:tr h="373785">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a:lnSpc>
                          <a:spcPct val="90000"/>
                        </a:lnSpc>
                      </a:pPr>
                      <a:r>
                        <a:rPr lang="en-US" sz="1400" b="1" kern="120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Managed Instance ARM template reference</a:t>
                      </a:r>
                      <a:endParaRPr lang="en-US" sz="1400" b="1" kern="1200">
                        <a:solidFill>
                          <a:schemeClr val="tx1"/>
                        </a:solidFill>
                        <a:effectLst/>
                        <a:latin typeface="+mn-lt"/>
                        <a:ea typeface="+mn-ea"/>
                        <a:cs typeface="+mn-cs"/>
                      </a:endParaRPr>
                    </a:p>
                    <a:p>
                      <a:pPr>
                        <a:lnSpc>
                          <a:spcPct val="90000"/>
                        </a:lnSpc>
                      </a:pPr>
                      <a:r>
                        <a:rPr lang="en-US" sz="1400" b="1" kern="1200">
                          <a:solidFill>
                            <a:schemeClr val="tx1"/>
                          </a:solidFill>
                          <a:effectLst/>
                          <a:latin typeface="+mn-lt"/>
                          <a:ea typeface="+mn-ea"/>
                          <a:cs typeface="+mn-cs"/>
                        </a:rPr>
                        <a:t> </a:t>
                      </a:r>
                    </a:p>
                    <a:p>
                      <a:pPr>
                        <a:lnSpc>
                          <a:spcPct val="90000"/>
                        </a:lnSpc>
                      </a:pPr>
                      <a:r>
                        <a:rPr lang="en-US" sz="1400" b="1" kern="120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Create SQL MI using ARM templates</a:t>
                      </a:r>
                      <a:endParaRPr lang="en-US" sz="1400" b="1" kern="1200">
                        <a:solidFill>
                          <a:schemeClr val="tx1"/>
                        </a:solidFill>
                        <a:effectLst/>
                        <a:latin typeface="+mn-lt"/>
                        <a:ea typeface="+mn-ea"/>
                        <a:cs typeface="+mn-cs"/>
                      </a:endParaRPr>
                    </a:p>
                    <a:p>
                      <a:pPr>
                        <a:lnSpc>
                          <a:spcPct val="90000"/>
                        </a:lnSpc>
                      </a:pPr>
                      <a:r>
                        <a:rPr lang="en-US" sz="1400" b="1" kern="1200">
                          <a:solidFill>
                            <a:schemeClr val="tx1"/>
                          </a:solidFill>
                          <a:effectLst/>
                          <a:latin typeface="+mn-lt"/>
                          <a:ea typeface="+mn-ea"/>
                          <a:cs typeface="+mn-cs"/>
                        </a:rPr>
                        <a:t> </a:t>
                      </a:r>
                    </a:p>
                    <a:p>
                      <a:pPr>
                        <a:lnSpc>
                          <a:spcPct val="90000"/>
                        </a:lnSpc>
                      </a:pPr>
                      <a:r>
                        <a:rPr lang="en-US" sz="1400" b="1" kern="120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Change size of SQL MI using PowerShell</a:t>
                      </a:r>
                      <a:endParaRPr lang="en-US" sz="1400" b="1" kern="1200">
                        <a:solidFill>
                          <a:schemeClr val="tx1"/>
                        </a:solidFill>
                        <a:effectLst/>
                        <a:latin typeface="+mn-lt"/>
                        <a:ea typeface="+mn-ea"/>
                        <a:cs typeface="+mn-cs"/>
                      </a:endParaRPr>
                    </a:p>
                  </a:txBody>
                  <a:tcPr marR="45720">
                    <a:lnL w="12700" cmpd="sng">
                      <a:solidFill>
                        <a:srgbClr val="FFFFFF"/>
                      </a:solidFill>
                    </a:lnL>
                    <a:lnR w="12700" cmpd="sng">
                      <a:solidFill>
                        <a:srgbClr val="FFFFFF"/>
                      </a:solidFill>
                    </a:lnR>
                    <a:lnT w="38100" cmpd="sng">
                      <a:solidFill>
                        <a:srgbClr val="FFFFFF"/>
                      </a:solidFill>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a:solidFill>
                            <a:schemeClr val="tx1"/>
                          </a:solidFill>
                          <a:effectLst/>
                        </a:rPr>
                        <a:t>SQL MI management through ARM templates &amp; PowerShell </a:t>
                      </a:r>
                    </a:p>
                    <a:p>
                      <a:pPr marL="0" marR="0">
                        <a:lnSpc>
                          <a:spcPct val="90000"/>
                        </a:lnSpc>
                        <a:spcBef>
                          <a:spcPts val="0"/>
                        </a:spcBef>
                        <a:spcAft>
                          <a:spcPts val="0"/>
                        </a:spcAft>
                      </a:pPr>
                      <a:r>
                        <a:rPr lang="en-US" sz="1400" kern="1200">
                          <a:solidFill>
                            <a:schemeClr val="tx1"/>
                          </a:solidFill>
                          <a:effectLst/>
                          <a:latin typeface="+mn-lt"/>
                          <a:ea typeface="+mn-ea"/>
                          <a:cs typeface="+mn-cs"/>
                        </a:rPr>
                        <a:t>(official docs and blogs)</a:t>
                      </a:r>
                    </a:p>
                  </a:txBody>
                  <a:tcPr marR="45720">
                    <a:lnL w="12700" cmpd="sng">
                      <a:solidFill>
                        <a:srgbClr val="FFFFFF"/>
                      </a:solidFill>
                    </a:lnL>
                    <a:lnR w="12700" cmpd="sng">
                      <a:solidFill>
                        <a:srgbClr val="FFFFFF"/>
                      </a:solidFill>
                    </a:lnR>
                    <a:lnT w="38100" cmpd="sng">
                      <a:solidFill>
                        <a:srgbClr val="FFFFFF"/>
                      </a:solidFill>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827421"/>
                  </a:ext>
                </a:extLst>
              </a:tr>
              <a:tr h="233615">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nSpc>
                          <a:spcPct val="90000"/>
                        </a:lnSpc>
                        <a:spcBef>
                          <a:spcPts val="0"/>
                        </a:spcBef>
                        <a:spcAft>
                          <a:spcPts val="0"/>
                        </a:spcAft>
                      </a:pPr>
                      <a:r>
                        <a:rPr lang="en-US" sz="1400" b="1" kern="120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Cross-instance point-in-time restore in Azure SQL Database Managed Instance</a:t>
                      </a:r>
                      <a:endParaRPr lang="en-US" sz="1100">
                        <a:solidFill>
                          <a:schemeClr val="tx1"/>
                        </a:solidFill>
                        <a:effectLst/>
                        <a:latin typeface="Times New Roman" panose="02020603050405020304" pitchFamily="18" charset="0"/>
                        <a:ea typeface="Calibri" panose="020F0502020204030204" pitchFamily="34" charset="0"/>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kern="1200">
                          <a:solidFill>
                            <a:schemeClr val="tx1"/>
                          </a:solidFill>
                          <a:effectLst/>
                          <a:latin typeface="+mn-lt"/>
                          <a:ea typeface="+mn-ea"/>
                          <a:cs typeface="+mn-cs"/>
                        </a:rPr>
                        <a:t>How to restore database to another instance</a:t>
                      </a: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1427775"/>
                  </a:ext>
                </a:extLst>
              </a:tr>
              <a:tr h="233615">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gn="l" defTabSz="914367" rtl="0" eaLnBrk="1" latinLnBrk="0" hangingPunct="1">
                        <a:lnSpc>
                          <a:spcPct val="90000"/>
                        </a:lnSpc>
                        <a:spcBef>
                          <a:spcPts val="0"/>
                        </a:spcBef>
                        <a:spcAft>
                          <a:spcPts val="0"/>
                        </a:spcAft>
                      </a:pPr>
                      <a:r>
                        <a:rPr lang="en-US" sz="1400" b="1" kern="120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CAT Blog: CPU and Memory Allocation on Azure SQL Database Managed Instance</a:t>
                      </a:r>
                      <a:endParaRPr lang="en-US" sz="1400" b="1" kern="1200">
                        <a:solidFill>
                          <a:schemeClr val="tx1"/>
                        </a:solidFill>
                        <a:effectLst/>
                        <a:latin typeface="+mn-lt"/>
                        <a:ea typeface="+mn-ea"/>
                        <a:cs typeface="+mn-cs"/>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gn="l" defTabSz="914367" rtl="0" eaLnBrk="1" latinLnBrk="0" hangingPunct="1">
                        <a:lnSpc>
                          <a:spcPct val="90000"/>
                        </a:lnSpc>
                        <a:spcBef>
                          <a:spcPts val="0"/>
                        </a:spcBef>
                        <a:spcAft>
                          <a:spcPts val="0"/>
                        </a:spcAft>
                      </a:pPr>
                      <a:r>
                        <a:rPr lang="en-US" sz="1400" kern="1200">
                          <a:solidFill>
                            <a:schemeClr val="tx1"/>
                          </a:solidFill>
                          <a:effectLst/>
                          <a:latin typeface="+mn-lt"/>
                          <a:ea typeface="+mn-ea"/>
                          <a:cs typeface="+mn-cs"/>
                        </a:rPr>
                        <a:t>Explains how to interpret various information exposed in SSMS and DMVs regarding resource allocation is SQL MI</a:t>
                      </a:r>
                    </a:p>
                    <a:p>
                      <a:pPr marL="0" marR="0">
                        <a:lnSpc>
                          <a:spcPct val="90000"/>
                        </a:lnSpc>
                        <a:spcBef>
                          <a:spcPts val="0"/>
                        </a:spcBef>
                        <a:spcAft>
                          <a:spcPts val="0"/>
                        </a:spcAft>
                      </a:pPr>
                      <a:endParaRPr lang="en-US" sz="1400">
                        <a:solidFill>
                          <a:schemeClr val="tx1"/>
                        </a:solidFill>
                        <a:effectLst/>
                        <a:latin typeface="Times New Roman" panose="02020603050405020304" pitchFamily="18" charset="0"/>
                        <a:ea typeface="Calibri" panose="020F0502020204030204" pitchFamily="34" charset="0"/>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4167633"/>
                  </a:ext>
                </a:extLst>
              </a:tr>
              <a:tr h="233615">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gn="l" defTabSz="914367" rtl="0" eaLnBrk="1" latinLnBrk="0" hangingPunct="1">
                        <a:lnSpc>
                          <a:spcPct val="90000"/>
                        </a:lnSpc>
                        <a:spcBef>
                          <a:spcPts val="0"/>
                        </a:spcBef>
                        <a:spcAft>
                          <a:spcPts val="0"/>
                        </a:spcAft>
                      </a:pPr>
                      <a:r>
                        <a:rPr lang="en-US" sz="1400" b="1" kern="1200">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CAT Blog: Storage best practices in General Purpose </a:t>
                      </a:r>
                      <a:endParaRPr lang="en-US" sz="1400" b="1" kern="1200">
                        <a:solidFill>
                          <a:schemeClr val="tx1"/>
                        </a:solidFill>
                        <a:effectLst/>
                        <a:latin typeface="+mn-lt"/>
                        <a:ea typeface="+mn-ea"/>
                        <a:cs typeface="+mn-cs"/>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kern="1200">
                          <a:solidFill>
                            <a:schemeClr val="tx1"/>
                          </a:solidFill>
                          <a:effectLst/>
                          <a:latin typeface="+mn-lt"/>
                          <a:ea typeface="+mn-ea"/>
                          <a:cs typeface="+mn-cs"/>
                        </a:rPr>
                        <a:t>In this article, we describe database storage architecture on Azure SQL Database Managed Instance (MI), for General Purpose (GP) instances specifically. We also provide a set of best practices to help optimize storage performance</a:t>
                      </a:r>
                    </a:p>
                    <a:p>
                      <a:pPr marL="0" marR="0">
                        <a:lnSpc>
                          <a:spcPct val="90000"/>
                        </a:lnSpc>
                        <a:spcBef>
                          <a:spcPts val="0"/>
                        </a:spcBef>
                        <a:spcAft>
                          <a:spcPts val="0"/>
                        </a:spcAft>
                      </a:pPr>
                      <a:endParaRPr lang="en-US" sz="1400">
                        <a:solidFill>
                          <a:schemeClr val="tx1"/>
                        </a:solidFill>
                        <a:effectLst/>
                        <a:latin typeface="Times New Roman" panose="02020603050405020304" pitchFamily="18" charset="0"/>
                        <a:ea typeface="Calibri" panose="020F0502020204030204" pitchFamily="34" charset="0"/>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3399030"/>
                  </a:ext>
                </a:extLst>
              </a:tr>
              <a:tr h="233615">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gn="l" defTabSz="914367" rtl="0" eaLnBrk="1" latinLnBrk="0" hangingPunct="1">
                        <a:lnSpc>
                          <a:spcPct val="90000"/>
                        </a:lnSpc>
                        <a:spcBef>
                          <a:spcPts val="0"/>
                        </a:spcBef>
                        <a:spcAft>
                          <a:spcPts val="0"/>
                        </a:spcAft>
                      </a:pPr>
                      <a:r>
                        <a:rPr lang="en-US" sz="1400" b="1" kern="1200">
                          <a:solidFill>
                            <a:schemeClr val="tx1"/>
                          </a:solidFill>
                          <a:effectLst/>
                          <a:latin typeface="+mn-lt"/>
                          <a:ea typeface="+mn-ea"/>
                          <a:cs typeface="+mn-cs"/>
                          <a:hlinkClick r:id="rId8">
                            <a:extLst>
                              <a:ext uri="{A12FA001-AC4F-418D-AE19-62706E023703}">
                                <ahyp:hlinkClr xmlns:ahyp="http://schemas.microsoft.com/office/drawing/2018/hyperlinkcolor" val="tx"/>
                              </a:ext>
                            </a:extLst>
                          </a:hlinkClick>
                        </a:rPr>
                        <a:t>CAT Blog: Consume SQL MI Error Log</a:t>
                      </a:r>
                      <a:endParaRPr lang="en-US" sz="1400" b="1" kern="1200">
                        <a:solidFill>
                          <a:schemeClr val="tx1"/>
                        </a:solidFill>
                        <a:effectLst/>
                        <a:latin typeface="+mn-lt"/>
                        <a:ea typeface="+mn-ea"/>
                        <a:cs typeface="+mn-cs"/>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kern="1200">
                          <a:solidFill>
                            <a:schemeClr val="tx1"/>
                          </a:solidFill>
                          <a:effectLst/>
                          <a:latin typeface="+mn-lt"/>
                          <a:ea typeface="+mn-ea"/>
                          <a:cs typeface="+mn-cs"/>
                        </a:rPr>
                        <a:t>How to filter out unnecessary info from SQL error log and focus on what's important to your app using </a:t>
                      </a:r>
                      <a:r>
                        <a:rPr lang="en-US" sz="1400" b="1" kern="1200" err="1">
                          <a:solidFill>
                            <a:schemeClr val="tx1"/>
                          </a:solidFill>
                          <a:effectLst/>
                          <a:latin typeface="+mj-lt"/>
                          <a:ea typeface="+mn-ea"/>
                          <a:cs typeface="+mn-cs"/>
                          <a:hlinkClick r:id="rId9">
                            <a:extLst>
                              <a:ext uri="{A12FA001-AC4F-418D-AE19-62706E023703}">
                                <ahyp:hlinkClr xmlns:ahyp="http://schemas.microsoft.com/office/drawing/2018/hyperlinkcolor" val="tx"/>
                              </a:ext>
                            </a:extLst>
                          </a:hlinkClick>
                        </a:rPr>
                        <a:t>sp_readmierrorlog</a:t>
                      </a:r>
                      <a:endParaRPr lang="en-US" sz="1400" kern="1200">
                        <a:solidFill>
                          <a:schemeClr val="tx1"/>
                        </a:solidFill>
                        <a:effectLst/>
                        <a:latin typeface="+mj-lt"/>
                        <a:ea typeface="+mn-ea"/>
                        <a:cs typeface="+mn-cs"/>
                      </a:endParaRPr>
                    </a:p>
                    <a:p>
                      <a:pPr marL="0" marR="0">
                        <a:lnSpc>
                          <a:spcPct val="90000"/>
                        </a:lnSpc>
                        <a:spcBef>
                          <a:spcPts val="0"/>
                        </a:spcBef>
                        <a:spcAft>
                          <a:spcPts val="0"/>
                        </a:spcAft>
                      </a:pPr>
                      <a:endParaRPr lang="en-US" sz="1400">
                        <a:solidFill>
                          <a:schemeClr val="tx1"/>
                        </a:solidFill>
                        <a:effectLst/>
                        <a:latin typeface="Times New Roman" panose="02020603050405020304" pitchFamily="18" charset="0"/>
                        <a:ea typeface="Calibri" panose="020F0502020204030204" pitchFamily="34" charset="0"/>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1152890"/>
                  </a:ext>
                </a:extLst>
              </a:tr>
              <a:tr h="233615">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gn="l" defTabSz="914367" rtl="0" eaLnBrk="1" latinLnBrk="0" hangingPunct="1">
                        <a:lnSpc>
                          <a:spcPct val="90000"/>
                        </a:lnSpc>
                        <a:spcBef>
                          <a:spcPts val="0"/>
                        </a:spcBef>
                        <a:spcAft>
                          <a:spcPts val="0"/>
                        </a:spcAft>
                      </a:pPr>
                      <a:r>
                        <a:rPr lang="en-US" sz="1400" b="1" kern="1200">
                          <a:solidFill>
                            <a:schemeClr val="tx1"/>
                          </a:solidFill>
                          <a:effectLst/>
                          <a:latin typeface="+mn-lt"/>
                          <a:ea typeface="+mn-ea"/>
                          <a:cs typeface="+mn-cs"/>
                          <a:hlinkClick r:id="rId10">
                            <a:extLst>
                              <a:ext uri="{A12FA001-AC4F-418D-AE19-62706E023703}">
                                <ahyp:hlinkClr xmlns:ahyp="http://schemas.microsoft.com/office/drawing/2018/hyperlinkcolor" val="tx"/>
                              </a:ext>
                            </a:extLst>
                          </a:hlinkClick>
                        </a:rPr>
                        <a:t>CAT Blog: Real time performance monitoring for Azure SQL DB Managed Instance</a:t>
                      </a:r>
                      <a:endParaRPr lang="en-US" sz="1400" b="1" kern="1200">
                        <a:solidFill>
                          <a:schemeClr val="tx1"/>
                        </a:solidFill>
                        <a:effectLst/>
                        <a:latin typeface="+mn-lt"/>
                        <a:ea typeface="+mn-ea"/>
                        <a:cs typeface="+mn-cs"/>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kern="1200">
                          <a:solidFill>
                            <a:schemeClr val="tx1"/>
                          </a:solidFill>
                          <a:effectLst/>
                          <a:latin typeface="+mn-lt"/>
                          <a:ea typeface="+mn-ea"/>
                          <a:cs typeface="+mn-cs"/>
                        </a:rPr>
                        <a:t>Configuring and suing </a:t>
                      </a:r>
                      <a:r>
                        <a:rPr lang="en-US" sz="1400" b="1" kern="1200" err="1">
                          <a:solidFill>
                            <a:schemeClr val="tx1"/>
                          </a:solidFill>
                          <a:effectLst/>
                          <a:latin typeface="+mj-lt"/>
                          <a:ea typeface="+mn-ea"/>
                          <a:cs typeface="+mn-cs"/>
                          <a:hlinkClick r:id="rId11">
                            <a:extLst>
                              <a:ext uri="{A12FA001-AC4F-418D-AE19-62706E023703}">
                                <ahyp:hlinkClr xmlns:ahyp="http://schemas.microsoft.com/office/drawing/2018/hyperlinkcolor" val="tx"/>
                              </a:ext>
                            </a:extLst>
                          </a:hlinkClick>
                        </a:rPr>
                        <a:t>Telegraf</a:t>
                      </a:r>
                      <a:r>
                        <a:rPr lang="en-US" sz="1400" kern="1200">
                          <a:solidFill>
                            <a:schemeClr val="tx1"/>
                          </a:solidFill>
                          <a:effectLst/>
                          <a:latin typeface="+mn-lt"/>
                          <a:ea typeface="+mn-ea"/>
                          <a:cs typeface="+mn-cs"/>
                        </a:rPr>
                        <a:t> for real-time perf. monitoring in SQL Managed Instance</a:t>
                      </a:r>
                      <a:endParaRPr lang="en-US" sz="1100" kern="1200">
                        <a:solidFill>
                          <a:schemeClr val="tx1"/>
                        </a:solidFill>
                        <a:effectLst/>
                        <a:latin typeface="+mn-lt"/>
                        <a:ea typeface="+mn-ea"/>
                        <a:cs typeface="+mn-cs"/>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0679252"/>
                  </a:ext>
                </a:extLst>
              </a:tr>
              <a:tr h="233615">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gn="l" defTabSz="914367" rtl="0" eaLnBrk="1" latinLnBrk="0" hangingPunct="1">
                        <a:lnSpc>
                          <a:spcPct val="90000"/>
                        </a:lnSpc>
                        <a:spcBef>
                          <a:spcPts val="0"/>
                        </a:spcBef>
                        <a:spcAft>
                          <a:spcPts val="0"/>
                        </a:spcAft>
                      </a:pPr>
                      <a:r>
                        <a:rPr lang="en-US" sz="1400" b="1" kern="1200">
                          <a:solidFill>
                            <a:schemeClr val="tx1"/>
                          </a:solidFill>
                          <a:effectLst/>
                          <a:latin typeface="+mn-lt"/>
                          <a:ea typeface="+mn-ea"/>
                          <a:cs typeface="+mn-cs"/>
                          <a:hlinkClick r:id="rId12">
                            <a:extLst>
                              <a:ext uri="{A12FA001-AC4F-418D-AE19-62706E023703}">
                                <ahyp:hlinkClr xmlns:ahyp="http://schemas.microsoft.com/office/drawing/2018/hyperlinkcolor" val="tx"/>
                              </a:ext>
                            </a:extLst>
                          </a:hlinkClick>
                        </a:rPr>
                        <a:t>BLOG: How to send emails in SQL MI using </a:t>
                      </a:r>
                      <a:r>
                        <a:rPr lang="en-US" sz="1400" b="1" kern="1200" err="1">
                          <a:solidFill>
                            <a:schemeClr val="tx1"/>
                          </a:solidFill>
                          <a:effectLst/>
                          <a:latin typeface="+mn-lt"/>
                          <a:ea typeface="+mn-ea"/>
                          <a:cs typeface="+mn-cs"/>
                          <a:hlinkClick r:id="rId12">
                            <a:extLst>
                              <a:ext uri="{A12FA001-AC4F-418D-AE19-62706E023703}">
                                <ahyp:hlinkClr xmlns:ahyp="http://schemas.microsoft.com/office/drawing/2018/hyperlinkcolor" val="tx"/>
                              </a:ext>
                            </a:extLst>
                          </a:hlinkClick>
                        </a:rPr>
                        <a:t>DbMail</a:t>
                      </a:r>
                      <a:endParaRPr lang="en-US" sz="1400" b="1" kern="1200">
                        <a:solidFill>
                          <a:schemeClr val="tx1"/>
                        </a:solidFill>
                        <a:effectLst/>
                        <a:latin typeface="+mn-lt"/>
                        <a:ea typeface="+mn-ea"/>
                        <a:cs typeface="+mn-cs"/>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endParaRPr lang="en-US" sz="1400" kern="1200">
                        <a:solidFill>
                          <a:schemeClr val="tx1"/>
                        </a:solidFill>
                        <a:effectLst/>
                        <a:latin typeface="+mn-lt"/>
                        <a:ea typeface="+mn-ea"/>
                        <a:cs typeface="+mn-cs"/>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6350" cap="flat" cmpd="sng" algn="ctr">
                      <a:solidFill>
                        <a:srgbClr val="3C3C41">
                          <a:lumMod val="60000"/>
                          <a:lumOff val="40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759275"/>
                  </a:ext>
                </a:extLst>
              </a:tr>
              <a:tr h="233615">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marR="0" algn="l" defTabSz="914367" rtl="0" eaLnBrk="1" latinLnBrk="0" hangingPunct="1">
                        <a:lnSpc>
                          <a:spcPct val="90000"/>
                        </a:lnSpc>
                        <a:spcBef>
                          <a:spcPts val="0"/>
                        </a:spcBef>
                        <a:spcAft>
                          <a:spcPts val="0"/>
                        </a:spcAft>
                      </a:pPr>
                      <a:r>
                        <a:rPr lang="en-US" sz="1400" b="1" kern="1200">
                          <a:solidFill>
                            <a:schemeClr val="tx1"/>
                          </a:solidFill>
                          <a:effectLst/>
                          <a:latin typeface="+mn-lt"/>
                          <a:ea typeface="+mn-ea"/>
                          <a:cs typeface="+mn-cs"/>
                          <a:hlinkClick r:id="rId13">
                            <a:extLst>
                              <a:ext uri="{A12FA001-AC4F-418D-AE19-62706E023703}">
                                <ahyp:hlinkClr xmlns:ahyp="http://schemas.microsoft.com/office/drawing/2018/hyperlinkcolor" val="tx"/>
                              </a:ext>
                            </a:extLst>
                          </a:hlinkClick>
                        </a:rPr>
                        <a:t>SCOM Management Pack for SQL MI</a:t>
                      </a:r>
                      <a:endParaRPr lang="en-US" sz="1400" b="1" kern="1200">
                        <a:solidFill>
                          <a:schemeClr val="tx1"/>
                        </a:solidFill>
                        <a:effectLst/>
                        <a:latin typeface="+mn-lt"/>
                        <a:ea typeface="+mn-ea"/>
                        <a:cs typeface="+mn-cs"/>
                      </a:endParaRP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a:lnSpc>
                          <a:spcPct val="90000"/>
                        </a:lnSpc>
                        <a:spcBef>
                          <a:spcPts val="0"/>
                        </a:spcBef>
                        <a:spcAft>
                          <a:spcPts val="0"/>
                        </a:spcAft>
                      </a:pPr>
                      <a:r>
                        <a:rPr lang="en-US" sz="1400" kern="1200" dirty="0">
                          <a:solidFill>
                            <a:schemeClr val="tx1"/>
                          </a:solidFill>
                          <a:effectLst/>
                          <a:latin typeface="+mn-lt"/>
                          <a:ea typeface="+mn-ea"/>
                          <a:cs typeface="+mn-cs"/>
                        </a:rPr>
                        <a:t>The blog announcement for SCOM MP for SQL MI and scope details</a:t>
                      </a:r>
                    </a:p>
                  </a:txBody>
                  <a:tcPr marR="45720">
                    <a:lnL w="12700" cmpd="sng">
                      <a:solidFill>
                        <a:srgbClr val="FFFFFF"/>
                      </a:solidFill>
                    </a:lnL>
                    <a:lnR w="12700" cmpd="sng">
                      <a:solidFill>
                        <a:srgbClr val="FFFFFF"/>
                      </a:solidFill>
                    </a:lnR>
                    <a:lnT w="6350" cap="flat" cmpd="sng" algn="ctr">
                      <a:solidFill>
                        <a:srgbClr val="3C3C41">
                          <a:lumMod val="60000"/>
                          <a:lumOff val="40000"/>
                        </a:srgbClr>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noFill/>
                  </a:tcPr>
                </a:tc>
                <a:extLst>
                  <a:ext uri="{0D108BD9-81ED-4DB2-BD59-A6C34878D82A}">
                    <a16:rowId xmlns:a16="http://schemas.microsoft.com/office/drawing/2014/main" val="738542654"/>
                  </a:ext>
                </a:extLst>
              </a:tr>
            </a:tbl>
          </a:graphicData>
        </a:graphic>
      </p:graphicFrame>
    </p:spTree>
    <p:extLst>
      <p:ext uri="{BB962C8B-B14F-4D97-AF65-F5344CB8AC3E}">
        <p14:creationId xmlns:p14="http://schemas.microsoft.com/office/powerpoint/2010/main" val="3741072777"/>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E2F7BB-D857-41C2-9DDB-0B45AF4BDA17}"/>
              </a:ext>
            </a:extLst>
          </p:cNvPr>
          <p:cNvSpPr>
            <a:spLocks noGrp="1"/>
          </p:cNvSpPr>
          <p:nvPr>
            <p:ph idx="4294967295"/>
          </p:nvPr>
        </p:nvSpPr>
        <p:spPr>
          <a:xfrm>
            <a:off x="855768" y="1313638"/>
            <a:ext cx="10724938" cy="3415807"/>
          </a:xfrm>
        </p:spPr>
        <p:txBody>
          <a:bodyPr/>
          <a:lstStyle/>
          <a:p>
            <a:pPr marL="0" indent="0" algn="ctr">
              <a:buNone/>
            </a:pPr>
            <a:r>
              <a:rPr lang="en-US" sz="3264" dirty="0">
                <a:solidFill>
                  <a:schemeClr val="bg1"/>
                </a:solidFill>
                <a:latin typeface="+mj-lt"/>
              </a:rPr>
              <a:t>Learn more about Azure SQL Database in the </a:t>
            </a:r>
            <a:r>
              <a:rPr lang="en-US" sz="3264" dirty="0">
                <a:solidFill>
                  <a:schemeClr val="accent2"/>
                </a:solidFill>
                <a:latin typeface="+mj-lt"/>
                <a:hlinkClick r:id="rId3">
                  <a:extLst>
                    <a:ext uri="{A12FA001-AC4F-418D-AE19-62706E023703}">
                      <ahyp:hlinkClr xmlns:ahyp="http://schemas.microsoft.com/office/drawing/2018/hyperlinkcolor" val="tx"/>
                    </a:ext>
                  </a:extLst>
                </a:hlinkClick>
              </a:rPr>
              <a:t>Azure blog</a:t>
            </a:r>
            <a:endParaRPr lang="en-US" sz="3264" dirty="0">
              <a:solidFill>
                <a:schemeClr val="accent2"/>
              </a:solidFill>
              <a:latin typeface="+mj-lt"/>
            </a:endParaRPr>
          </a:p>
          <a:p>
            <a:pPr marL="0" indent="0" algn="ctr">
              <a:buNone/>
            </a:pPr>
            <a:endParaRPr lang="en-US" sz="3264" dirty="0">
              <a:solidFill>
                <a:schemeClr val="bg1"/>
              </a:solidFill>
              <a:latin typeface="+mj-lt"/>
            </a:endParaRPr>
          </a:p>
          <a:p>
            <a:pPr marL="0" indent="0" algn="ctr">
              <a:buNone/>
            </a:pPr>
            <a:r>
              <a:rPr lang="en-US" sz="3264" dirty="0">
                <a:solidFill>
                  <a:schemeClr val="bg1"/>
                </a:solidFill>
                <a:latin typeface="+mj-lt"/>
              </a:rPr>
              <a:t>Read about the </a:t>
            </a:r>
            <a:r>
              <a:rPr lang="en-US" sz="3264" dirty="0">
                <a:solidFill>
                  <a:schemeClr val="accent2"/>
                </a:solidFill>
                <a:latin typeface="+mj-lt"/>
                <a:hlinkClick r:id="rId4">
                  <a:extLst>
                    <a:ext uri="{A12FA001-AC4F-418D-AE19-62706E023703}">
                      <ahyp:hlinkClr xmlns:ahyp="http://schemas.microsoft.com/office/drawing/2018/hyperlinkcolor" val="tx"/>
                    </a:ext>
                  </a:extLst>
                </a:hlinkClick>
              </a:rPr>
              <a:t>Database Migration Service announcement</a:t>
            </a:r>
            <a:endParaRPr lang="en-US" sz="3264" dirty="0">
              <a:solidFill>
                <a:schemeClr val="accent2"/>
              </a:solidFill>
              <a:latin typeface="+mj-lt"/>
            </a:endParaRPr>
          </a:p>
          <a:p>
            <a:pPr marL="0" indent="0" algn="ctr">
              <a:buNone/>
            </a:pPr>
            <a:endParaRPr lang="en-US" sz="3264" dirty="0">
              <a:solidFill>
                <a:schemeClr val="bg1"/>
              </a:solidFill>
              <a:latin typeface="+mj-lt"/>
            </a:endParaRPr>
          </a:p>
          <a:p>
            <a:pPr marL="0" indent="0" algn="ctr">
              <a:buNone/>
            </a:pPr>
            <a:r>
              <a:rPr lang="en-US" sz="3264" dirty="0">
                <a:solidFill>
                  <a:schemeClr val="bg1"/>
                </a:solidFill>
                <a:latin typeface="+mj-lt"/>
              </a:rPr>
              <a:t>Download the </a:t>
            </a:r>
            <a:r>
              <a:rPr lang="en-US" sz="3264" dirty="0">
                <a:solidFill>
                  <a:schemeClr val="accent2"/>
                </a:solidFill>
                <a:latin typeface="+mj-lt"/>
                <a:hlinkClick r:id="rId5">
                  <a:extLst>
                    <a:ext uri="{A12FA001-AC4F-418D-AE19-62706E023703}">
                      <ahyp:hlinkClr xmlns:ahyp="http://schemas.microsoft.com/office/drawing/2018/hyperlinkcolor" val="tx"/>
                    </a:ext>
                  </a:extLst>
                </a:hlinkClick>
              </a:rPr>
              <a:t>Migration Cookbook</a:t>
            </a:r>
            <a:endParaRPr lang="en-US" sz="3264" dirty="0">
              <a:solidFill>
                <a:schemeClr val="accent2"/>
              </a:solidFill>
              <a:latin typeface="+mj-lt"/>
            </a:endParaRPr>
          </a:p>
        </p:txBody>
      </p:sp>
      <p:sp>
        <p:nvSpPr>
          <p:cNvPr id="2" name="TextBox 1">
            <a:extLst>
              <a:ext uri="{FF2B5EF4-FFF2-40B4-BE49-F238E27FC236}">
                <a16:creationId xmlns:a16="http://schemas.microsoft.com/office/drawing/2014/main" id="{44F97142-F58A-4743-B88A-2FAEF204803F}"/>
              </a:ext>
            </a:extLst>
          </p:cNvPr>
          <p:cNvSpPr txBox="1"/>
          <p:nvPr/>
        </p:nvSpPr>
        <p:spPr>
          <a:xfrm>
            <a:off x="7578245" y="5586608"/>
            <a:ext cx="4130939" cy="430887"/>
          </a:xfrm>
          <a:prstGeom prst="rect">
            <a:avLst/>
          </a:prstGeom>
          <a:noFill/>
        </p:spPr>
        <p:txBody>
          <a:bodyPr wrap="none" lIns="0" tIns="0" rIns="0" bIns="0" rtlCol="0">
            <a:spAutoFit/>
          </a:bodyPr>
          <a:lstStyle/>
          <a:p>
            <a:r>
              <a:rPr lang="en-US" sz="2800" dirty="0">
                <a:solidFill>
                  <a:schemeClr val="accent2"/>
                </a:solidFill>
                <a:latin typeface="+mj-lt"/>
                <a:cs typeface="Segoe UI Semilight" panose="020B0402040204020203" pitchFamily="34" charset="0"/>
                <a:hlinkClick r:id="rId6">
                  <a:extLst>
                    <a:ext uri="{A12FA001-AC4F-418D-AE19-62706E023703}">
                      <ahyp:hlinkClr xmlns:ahyp="http://schemas.microsoft.com/office/drawing/2018/hyperlinkcolor" val="tx"/>
                    </a:ext>
                  </a:extLst>
                </a:hlinkClick>
              </a:rPr>
              <a:t>https://aka.ms/sqlmidocs</a:t>
            </a:r>
            <a:endParaRPr lang="en-US" sz="2800" dirty="0">
              <a:solidFill>
                <a:schemeClr val="accent2"/>
              </a:solidFill>
              <a:latin typeface="+mj-lt"/>
              <a:cs typeface="Segoe UI Semilight" panose="020B0402040204020203" pitchFamily="34" charset="0"/>
            </a:endParaRPr>
          </a:p>
        </p:txBody>
      </p:sp>
      <p:sp>
        <p:nvSpPr>
          <p:cNvPr id="4" name="TextBox 3">
            <a:extLst>
              <a:ext uri="{FF2B5EF4-FFF2-40B4-BE49-F238E27FC236}">
                <a16:creationId xmlns:a16="http://schemas.microsoft.com/office/drawing/2014/main" id="{1DECBAC4-A87E-4FE9-8EDA-F4C65D77D852}"/>
              </a:ext>
            </a:extLst>
          </p:cNvPr>
          <p:cNvSpPr txBox="1"/>
          <p:nvPr/>
        </p:nvSpPr>
        <p:spPr>
          <a:xfrm>
            <a:off x="839243" y="5686817"/>
            <a:ext cx="6658489" cy="307777"/>
          </a:xfrm>
          <a:prstGeom prst="rect">
            <a:avLst/>
          </a:prstGeom>
          <a:noFill/>
        </p:spPr>
        <p:txBody>
          <a:bodyPr wrap="none" lIns="0" tIns="0" rIns="0" bIns="0" rtlCol="0">
            <a:spAutoFit/>
          </a:bodyPr>
          <a:lstStyle/>
          <a:p>
            <a:r>
              <a:rPr lang="en-US" sz="2000" dirty="0">
                <a:solidFill>
                  <a:schemeClr val="bg1"/>
                </a:solidFill>
              </a:rPr>
              <a:t>Documentation for Azure SQL Database Managed Instance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97046069"/>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3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B812-3BE3-4A5F-AC01-6C1B771E0423}"/>
              </a:ext>
            </a:extLst>
          </p:cNvPr>
          <p:cNvSpPr>
            <a:spLocks noGrp="1"/>
          </p:cNvSpPr>
          <p:nvPr>
            <p:ph type="title"/>
          </p:nvPr>
        </p:nvSpPr>
        <p:spPr>
          <a:xfrm>
            <a:off x="600855" y="466301"/>
            <a:ext cx="11237870" cy="565027"/>
          </a:xfrm>
        </p:spPr>
        <p:txBody>
          <a:bodyPr/>
          <a:lstStyle/>
          <a:p>
            <a:r>
              <a:rPr lang="en-US"/>
              <a:t>Azure SQL DB managed Instance</a:t>
            </a:r>
          </a:p>
        </p:txBody>
      </p:sp>
      <p:cxnSp>
        <p:nvCxnSpPr>
          <p:cNvPr id="73" name="Straight Connector 72">
            <a:extLst>
              <a:ext uri="{FF2B5EF4-FFF2-40B4-BE49-F238E27FC236}">
                <a16:creationId xmlns:a16="http://schemas.microsoft.com/office/drawing/2014/main" id="{BE74BDAD-11A3-4A7C-87D4-C74C8220621A}"/>
              </a:ext>
            </a:extLst>
          </p:cNvPr>
          <p:cNvCxnSpPr>
            <a:cxnSpLocks/>
          </p:cNvCxnSpPr>
          <p:nvPr/>
        </p:nvCxnSpPr>
        <p:spPr>
          <a:xfrm flipV="1">
            <a:off x="9363361" y="4026478"/>
            <a:ext cx="0" cy="902997"/>
          </a:xfrm>
          <a:prstGeom prst="line">
            <a:avLst/>
          </a:prstGeom>
          <a:noFill/>
          <a:ln w="12700" cap="flat" cmpd="sng" algn="ctr">
            <a:solidFill>
              <a:schemeClr val="tx1"/>
            </a:solidFill>
            <a:prstDash val="solid"/>
            <a:miter lim="800000"/>
            <a:tailEnd type="triangle"/>
          </a:ln>
          <a:effectLst/>
        </p:spPr>
      </p:cxnSp>
      <p:grpSp>
        <p:nvGrpSpPr>
          <p:cNvPr id="5" name="Group 4">
            <a:extLst>
              <a:ext uri="{FF2B5EF4-FFF2-40B4-BE49-F238E27FC236}">
                <a16:creationId xmlns:a16="http://schemas.microsoft.com/office/drawing/2014/main" id="{D15F88DE-4B80-4AE8-A7F8-42DA6849A29E}"/>
              </a:ext>
            </a:extLst>
          </p:cNvPr>
          <p:cNvGrpSpPr/>
          <p:nvPr/>
        </p:nvGrpSpPr>
        <p:grpSpPr>
          <a:xfrm>
            <a:off x="8257526" y="1754050"/>
            <a:ext cx="2030403" cy="1935656"/>
            <a:chOff x="3587642" y="3891187"/>
            <a:chExt cx="757004" cy="721679"/>
          </a:xfrm>
        </p:grpSpPr>
        <p:sp>
          <p:nvSpPr>
            <p:cNvPr id="15" name="Freeform: Shape 14">
              <a:extLst>
                <a:ext uri="{FF2B5EF4-FFF2-40B4-BE49-F238E27FC236}">
                  <a16:creationId xmlns:a16="http://schemas.microsoft.com/office/drawing/2014/main" id="{AE0A3013-C47A-4C71-A2D7-F408ED0F64CB}"/>
                </a:ext>
              </a:extLst>
            </p:cNvPr>
            <p:cNvSpPr/>
            <p:nvPr/>
          </p:nvSpPr>
          <p:spPr bwMode="auto">
            <a:xfrm flipH="1">
              <a:off x="3587642" y="3891187"/>
              <a:ext cx="463635" cy="60559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a:solidFill>
                  <a:prstClr val="black"/>
                </a:solidFill>
                <a:latin typeface="Segoe UI Light"/>
                <a:ea typeface="Segoe UI" pitchFamily="34" charset="0"/>
                <a:cs typeface="Segoe UI" pitchFamily="34" charset="0"/>
              </a:endParaRPr>
            </a:p>
          </p:txBody>
        </p:sp>
        <p:sp>
          <p:nvSpPr>
            <p:cNvPr id="13" name="Freeform 146">
              <a:extLst>
                <a:ext uri="{FF2B5EF4-FFF2-40B4-BE49-F238E27FC236}">
                  <a16:creationId xmlns:a16="http://schemas.microsoft.com/office/drawing/2014/main" id="{F006495D-D81E-46D9-A99F-E81AFA46DC10}"/>
                </a:ext>
              </a:extLst>
            </p:cNvPr>
            <p:cNvSpPr>
              <a:spLocks noChangeAspect="1"/>
            </p:cNvSpPr>
            <p:nvPr/>
          </p:nvSpPr>
          <p:spPr bwMode="auto">
            <a:xfrm>
              <a:off x="3819459" y="4280261"/>
              <a:ext cx="525187" cy="33260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EE8FD5F0-DDD4-4BF3-B18C-5CE2961ECA7C}"/>
              </a:ext>
            </a:extLst>
          </p:cNvPr>
          <p:cNvGrpSpPr/>
          <p:nvPr/>
        </p:nvGrpSpPr>
        <p:grpSpPr>
          <a:xfrm>
            <a:off x="7993747" y="4844357"/>
            <a:ext cx="1264881" cy="1249121"/>
            <a:chOff x="7680825" y="4749801"/>
            <a:chExt cx="1240192" cy="1224740"/>
          </a:xfrm>
        </p:grpSpPr>
        <p:grpSp>
          <p:nvGrpSpPr>
            <p:cNvPr id="7" name="Group 6">
              <a:extLst>
                <a:ext uri="{FF2B5EF4-FFF2-40B4-BE49-F238E27FC236}">
                  <a16:creationId xmlns:a16="http://schemas.microsoft.com/office/drawing/2014/main" id="{37B876AE-D4B6-444E-90B3-C2D521466A75}"/>
                </a:ext>
              </a:extLst>
            </p:cNvPr>
            <p:cNvGrpSpPr/>
            <p:nvPr/>
          </p:nvGrpSpPr>
          <p:grpSpPr>
            <a:xfrm>
              <a:off x="7680825" y="4749801"/>
              <a:ext cx="612809" cy="1224740"/>
              <a:chOff x="7680825" y="4749801"/>
              <a:chExt cx="612809" cy="1224740"/>
            </a:xfrm>
          </p:grpSpPr>
          <p:sp>
            <p:nvSpPr>
              <p:cNvPr id="26" name="Rectangle 25">
                <a:extLst>
                  <a:ext uri="{FF2B5EF4-FFF2-40B4-BE49-F238E27FC236}">
                    <a16:creationId xmlns:a16="http://schemas.microsoft.com/office/drawing/2014/main" id="{BB0AC15C-3AF2-4D20-8CF0-AB9CEC54D178}"/>
                  </a:ext>
                </a:extLst>
              </p:cNvPr>
              <p:cNvSpPr/>
              <p:nvPr/>
            </p:nvSpPr>
            <p:spPr>
              <a:xfrm>
                <a:off x="7680825" y="4749801"/>
                <a:ext cx="612809" cy="12247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9" name="Rectangle 28">
                <a:extLst>
                  <a:ext uri="{FF2B5EF4-FFF2-40B4-BE49-F238E27FC236}">
                    <a16:creationId xmlns:a16="http://schemas.microsoft.com/office/drawing/2014/main" id="{0B3105C0-06F4-44E8-BF9D-6122424A3FE1}"/>
                  </a:ext>
                </a:extLst>
              </p:cNvPr>
              <p:cNvSpPr/>
              <p:nvPr/>
            </p:nvSpPr>
            <p:spPr>
              <a:xfrm>
                <a:off x="7910874"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grpSp>
          <p:nvGrpSpPr>
            <p:cNvPr id="8" name="Group 7">
              <a:extLst>
                <a:ext uri="{FF2B5EF4-FFF2-40B4-BE49-F238E27FC236}">
                  <a16:creationId xmlns:a16="http://schemas.microsoft.com/office/drawing/2014/main" id="{1B0789FB-7B8A-4544-BBD9-690F08A387A7}"/>
                </a:ext>
              </a:extLst>
            </p:cNvPr>
            <p:cNvGrpSpPr/>
            <p:nvPr/>
          </p:nvGrpSpPr>
          <p:grpSpPr>
            <a:xfrm>
              <a:off x="8361460" y="5010778"/>
              <a:ext cx="559557" cy="963763"/>
              <a:chOff x="8361460" y="5010778"/>
              <a:chExt cx="559557" cy="963763"/>
            </a:xfrm>
          </p:grpSpPr>
          <p:sp>
            <p:nvSpPr>
              <p:cNvPr id="27" name="Rectangle 26">
                <a:extLst>
                  <a:ext uri="{FF2B5EF4-FFF2-40B4-BE49-F238E27FC236}">
                    <a16:creationId xmlns:a16="http://schemas.microsoft.com/office/drawing/2014/main" id="{2AF72A2C-F784-451D-888C-7DC57F9D6D12}"/>
                  </a:ext>
                </a:extLst>
              </p:cNvPr>
              <p:cNvSpPr/>
              <p:nvPr/>
            </p:nvSpPr>
            <p:spPr>
              <a:xfrm>
                <a:off x="8361460" y="5010778"/>
                <a:ext cx="559557" cy="96376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30" name="Rectangle 29">
                <a:extLst>
                  <a:ext uri="{FF2B5EF4-FFF2-40B4-BE49-F238E27FC236}">
                    <a16:creationId xmlns:a16="http://schemas.microsoft.com/office/drawing/2014/main" id="{6A638DD8-08FD-4919-B073-172E4841AFEA}"/>
                  </a:ext>
                </a:extLst>
              </p:cNvPr>
              <p:cNvSpPr/>
              <p:nvPr/>
            </p:nvSpPr>
            <p:spPr>
              <a:xfrm>
                <a:off x="8563908"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grpSp>
      <p:grpSp>
        <p:nvGrpSpPr>
          <p:cNvPr id="32" name="Group 31">
            <a:extLst>
              <a:ext uri="{FF2B5EF4-FFF2-40B4-BE49-F238E27FC236}">
                <a16:creationId xmlns:a16="http://schemas.microsoft.com/office/drawing/2014/main" id="{39089C1C-A1E6-4C5C-B7C9-116C367A49F9}"/>
              </a:ext>
            </a:extLst>
          </p:cNvPr>
          <p:cNvGrpSpPr/>
          <p:nvPr/>
        </p:nvGrpSpPr>
        <p:grpSpPr>
          <a:xfrm>
            <a:off x="9327804" y="5464420"/>
            <a:ext cx="635916" cy="629058"/>
            <a:chOff x="6712956" y="9045673"/>
            <a:chExt cx="464984" cy="459971"/>
          </a:xfrm>
        </p:grpSpPr>
        <p:sp>
          <p:nvSpPr>
            <p:cNvPr id="33" name="Rectangle 32">
              <a:extLst>
                <a:ext uri="{FF2B5EF4-FFF2-40B4-BE49-F238E27FC236}">
                  <a16:creationId xmlns:a16="http://schemas.microsoft.com/office/drawing/2014/main" id="{98DF7B96-B390-46BF-B3C0-113C48519656}"/>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D250C9A-6290-451E-A468-E6D5B02D29F8}"/>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3535A4E2-E450-4DB4-AC15-D452EA90195A}"/>
                </a:ext>
              </a:extLst>
            </p:cNvPr>
            <p:cNvGrpSpPr/>
            <p:nvPr/>
          </p:nvGrpSpPr>
          <p:grpSpPr>
            <a:xfrm>
              <a:off x="6712956" y="9045673"/>
              <a:ext cx="464984" cy="138505"/>
              <a:chOff x="551886" y="4922823"/>
              <a:chExt cx="508602" cy="151498"/>
            </a:xfrm>
          </p:grpSpPr>
          <p:sp>
            <p:nvSpPr>
              <p:cNvPr id="44" name="Rectangle 43">
                <a:extLst>
                  <a:ext uri="{FF2B5EF4-FFF2-40B4-BE49-F238E27FC236}">
                    <a16:creationId xmlns:a16="http://schemas.microsoft.com/office/drawing/2014/main" id="{6C9190AF-97C7-4DA7-BDA7-46DF84B6E61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76D0C322-0DAA-4C08-8270-E2D564739C72}"/>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5719E46C-8757-4849-85C4-074A030C3301}"/>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6" name="Straight Connector 35">
              <a:extLst>
                <a:ext uri="{FF2B5EF4-FFF2-40B4-BE49-F238E27FC236}">
                  <a16:creationId xmlns:a16="http://schemas.microsoft.com/office/drawing/2014/main" id="{AD977467-5D00-4227-8DB9-2993C7147944}"/>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213C19-E911-4ABE-A823-BDD0C7CE83A3}"/>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4435DE4-C8D8-42C4-9C5A-7B30BE02FA99}"/>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15CDAD1-0726-4FCD-82BB-FD59C0F68D3E}"/>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4234A1-E77A-4C49-9430-2F6D74B2D5A2}"/>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97DB821-B1EB-4E7E-9F28-586D0C5B082A}"/>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E979311-1E96-4439-BB9A-313558329262}"/>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B3A8404-C050-4EFD-8327-AB43382686BB}"/>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84469AA1-C822-4C0C-9D58-29CF43C75163}"/>
              </a:ext>
            </a:extLst>
          </p:cNvPr>
          <p:cNvGrpSpPr/>
          <p:nvPr/>
        </p:nvGrpSpPr>
        <p:grpSpPr>
          <a:xfrm>
            <a:off x="10032897" y="5464420"/>
            <a:ext cx="635916" cy="629058"/>
            <a:chOff x="6712956" y="9045673"/>
            <a:chExt cx="464984" cy="459971"/>
          </a:xfrm>
        </p:grpSpPr>
        <p:sp>
          <p:nvSpPr>
            <p:cNvPr id="48" name="Rectangle 47">
              <a:extLst>
                <a:ext uri="{FF2B5EF4-FFF2-40B4-BE49-F238E27FC236}">
                  <a16:creationId xmlns:a16="http://schemas.microsoft.com/office/drawing/2014/main" id="{3CC62D6A-8653-487A-96CC-53D46A43337B}"/>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D1F7FF1-F5BE-42DA-9FD6-A531E09975DA}"/>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2DB64E06-C4AA-4FA2-86B5-5F9D22DA0AF6}"/>
                </a:ext>
              </a:extLst>
            </p:cNvPr>
            <p:cNvGrpSpPr/>
            <p:nvPr/>
          </p:nvGrpSpPr>
          <p:grpSpPr>
            <a:xfrm>
              <a:off x="6712956" y="9045673"/>
              <a:ext cx="464984" cy="138505"/>
              <a:chOff x="551886" y="4922823"/>
              <a:chExt cx="508602" cy="151498"/>
            </a:xfrm>
          </p:grpSpPr>
          <p:sp>
            <p:nvSpPr>
              <p:cNvPr id="59" name="Rectangle 58">
                <a:extLst>
                  <a:ext uri="{FF2B5EF4-FFF2-40B4-BE49-F238E27FC236}">
                    <a16:creationId xmlns:a16="http://schemas.microsoft.com/office/drawing/2014/main" id="{EBE3236E-68FC-4C67-9EE1-806D8A7A3E02}"/>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EB93658D-D0E8-40A1-926D-9F96C7E331B3}"/>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77C14F82-F650-4E50-8AC2-2B1D653227EE}"/>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1" name="Straight Connector 50">
              <a:extLst>
                <a:ext uri="{FF2B5EF4-FFF2-40B4-BE49-F238E27FC236}">
                  <a16:creationId xmlns:a16="http://schemas.microsoft.com/office/drawing/2014/main" id="{AEAF4C7C-640F-43B4-9D1D-0764FAF98356}"/>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5C9F345-126E-4F64-A6F6-31906A36FD72}"/>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25C29FB-6D92-4EFB-A131-2605AAC8696A}"/>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B5D0A3E-1DDA-497C-A04E-7E51A7DCFE7C}"/>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99FCA42-BB0A-478B-A1A7-57A0A08AD947}"/>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C1A57F-B96F-4308-8C57-D282B73960C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949078-EE38-478C-8D2B-E0B2A13692A0}"/>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FF7A0D-C08C-4BD2-87DF-5A56E1DE4E1C}"/>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33667BC3-03A7-4038-8F61-3365993B44C1}"/>
              </a:ext>
            </a:extLst>
          </p:cNvPr>
          <p:cNvSpPr txBox="1"/>
          <p:nvPr/>
        </p:nvSpPr>
        <p:spPr>
          <a:xfrm>
            <a:off x="654268" y="2522483"/>
            <a:ext cx="5904187" cy="2215991"/>
          </a:xfrm>
          <a:prstGeom prst="rect">
            <a:avLst/>
          </a:prstGeom>
          <a:noFill/>
        </p:spPr>
        <p:txBody>
          <a:bodyPr wrap="square" lIns="0" tIns="0" rIns="0" bIns="0" rtlCol="0">
            <a:spAutoFit/>
          </a:bodyPr>
          <a:lstStyle/>
          <a:p>
            <a:r>
              <a:rPr lang="en-US" sz="2400" dirty="0"/>
              <a:t>Customers looking to </a:t>
            </a:r>
            <a:r>
              <a:rPr lang="en-US" sz="2400" b="1" dirty="0">
                <a:solidFill>
                  <a:schemeClr val="accent1"/>
                </a:solidFill>
              </a:rPr>
              <a:t>migrate a large number of apps </a:t>
            </a:r>
            <a:r>
              <a:rPr lang="en-US" sz="2400" dirty="0"/>
              <a:t>from on-premise or IaaS, self-built or ISV provided, with </a:t>
            </a:r>
            <a:r>
              <a:rPr lang="en-US" sz="2400" dirty="0">
                <a:solidFill>
                  <a:schemeClr val="accent1"/>
                </a:solidFill>
              </a:rPr>
              <a:t>as </a:t>
            </a:r>
            <a:r>
              <a:rPr lang="en-US" sz="2400" b="1" dirty="0">
                <a:solidFill>
                  <a:schemeClr val="accent1"/>
                </a:solidFill>
              </a:rPr>
              <a:t>low migration effort as possible </a:t>
            </a:r>
            <a:r>
              <a:rPr lang="en-US" sz="2400" dirty="0"/>
              <a:t>&amp;</a:t>
            </a:r>
            <a:r>
              <a:rPr lang="en-US" sz="2400" dirty="0">
                <a:solidFill>
                  <a:schemeClr val="tx2"/>
                </a:solidFill>
              </a:rPr>
              <a:t> </a:t>
            </a:r>
            <a:r>
              <a:rPr lang="en-US" sz="2400" b="1" dirty="0">
                <a:solidFill>
                  <a:schemeClr val="accent1"/>
                </a:solidFill>
              </a:rPr>
              <a:t>cost being a crucial factor</a:t>
            </a:r>
          </a:p>
          <a:p>
            <a:pPr algn="l"/>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241900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4BF37C96-D967-4474-A946-73158DACC8B7}"/>
              </a:ext>
            </a:extLst>
          </p:cNvPr>
          <p:cNvSpPr/>
          <p:nvPr/>
        </p:nvSpPr>
        <p:spPr bwMode="auto">
          <a:xfrm>
            <a:off x="6238793" y="2833391"/>
            <a:ext cx="2382567" cy="2172758"/>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a:xfrm>
            <a:off x="598946" y="1591712"/>
            <a:ext cx="4995646" cy="4474623"/>
          </a:xfrm>
        </p:spPr>
        <p:txBody>
          <a:bodyPr/>
          <a:lstStyle/>
          <a:p>
            <a:r>
              <a:rPr lang="en-US"/>
              <a:t>Enable full isolation from other tenants without resource sharing </a:t>
            </a:r>
          </a:p>
          <a:p>
            <a:r>
              <a:rPr lang="en-US"/>
              <a:t>Promote secure communication over private IP addresses with native VNET integration</a:t>
            </a:r>
          </a:p>
          <a:p>
            <a:r>
              <a:rPr lang="en-US"/>
              <a:t>Enable your on-premise identities on cloud instances, through integration with Azure Active Directory and AD Connect</a:t>
            </a:r>
          </a:p>
          <a:p>
            <a:r>
              <a:rPr lang="en-US"/>
              <a:t>Combine the best of SQL Server with the benefits of a fully-managed service</a:t>
            </a:r>
          </a:p>
          <a:p>
            <a:r>
              <a:rPr lang="en-US"/>
              <a:t>Use familiar SQL Server features in SQL Database Managed Instance</a:t>
            </a:r>
          </a:p>
          <a:p>
            <a:endParaRPr lang="en-US"/>
          </a:p>
        </p:txBody>
      </p:sp>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a:lstStyle/>
          <a:p>
            <a:r>
              <a:rPr lang="en-US"/>
              <a:t>Dedicated resources and familiar tools</a:t>
            </a:r>
          </a:p>
        </p:txBody>
      </p:sp>
      <p:grpSp>
        <p:nvGrpSpPr>
          <p:cNvPr id="31" name="Group 30">
            <a:extLst>
              <a:ext uri="{FF2B5EF4-FFF2-40B4-BE49-F238E27FC236}">
                <a16:creationId xmlns:a16="http://schemas.microsoft.com/office/drawing/2014/main" id="{42A00A0F-45B0-4990-AC43-816C86EB586F}"/>
              </a:ext>
            </a:extLst>
          </p:cNvPr>
          <p:cNvGrpSpPr/>
          <p:nvPr/>
        </p:nvGrpSpPr>
        <p:grpSpPr>
          <a:xfrm>
            <a:off x="9929548" y="5545347"/>
            <a:ext cx="590343" cy="590342"/>
            <a:chOff x="9662906" y="5718701"/>
            <a:chExt cx="578820" cy="578819"/>
          </a:xfrm>
        </p:grpSpPr>
        <p:sp>
          <p:nvSpPr>
            <p:cNvPr id="91" name="Freeform: Shape 90">
              <a:extLst>
                <a:ext uri="{FF2B5EF4-FFF2-40B4-BE49-F238E27FC236}">
                  <a16:creationId xmlns:a16="http://schemas.microsoft.com/office/drawing/2014/main" id="{2820A26C-0DB1-4E9D-844E-1BDDEC9A5566}"/>
                </a:ext>
              </a:extLst>
            </p:cNvPr>
            <p:cNvSpPr/>
            <p:nvPr/>
          </p:nvSpPr>
          <p:spPr bwMode="auto">
            <a:xfrm>
              <a:off x="9662906" y="5718701"/>
              <a:ext cx="578820" cy="578819"/>
            </a:xfrm>
            <a:custGeom>
              <a:avLst/>
              <a:gdLst>
                <a:gd name="connsiteX0" fmla="*/ 289411 w 578820"/>
                <a:gd name="connsiteY0" fmla="*/ 0 h 578819"/>
                <a:gd name="connsiteX1" fmla="*/ 342866 w 578820"/>
                <a:gd name="connsiteY1" fmla="*/ 22142 h 578819"/>
                <a:gd name="connsiteX2" fmla="*/ 556678 w 578820"/>
                <a:gd name="connsiteY2" fmla="*/ 235955 h 578819"/>
                <a:gd name="connsiteX3" fmla="*/ 556678 w 578820"/>
                <a:gd name="connsiteY3" fmla="*/ 342865 h 578819"/>
                <a:gd name="connsiteX4" fmla="*/ 342866 w 578820"/>
                <a:gd name="connsiteY4" fmla="*/ 556678 h 578819"/>
                <a:gd name="connsiteX5" fmla="*/ 235955 w 578820"/>
                <a:gd name="connsiteY5" fmla="*/ 556678 h 578819"/>
                <a:gd name="connsiteX6" fmla="*/ 22143 w 578820"/>
                <a:gd name="connsiteY6" fmla="*/ 342865 h 578819"/>
                <a:gd name="connsiteX7" fmla="*/ 22143 w 578820"/>
                <a:gd name="connsiteY7" fmla="*/ 235955 h 578819"/>
                <a:gd name="connsiteX8" fmla="*/ 235955 w 578820"/>
                <a:gd name="connsiteY8" fmla="*/ 22142 h 578819"/>
                <a:gd name="connsiteX9" fmla="*/ 289411 w 578820"/>
                <a:gd name="connsiteY9" fmla="*/ 0 h 5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820" h="578819">
                  <a:moveTo>
                    <a:pt x="289411" y="0"/>
                  </a:moveTo>
                  <a:cubicBezTo>
                    <a:pt x="308757" y="0"/>
                    <a:pt x="328105" y="7380"/>
                    <a:pt x="342866" y="22142"/>
                  </a:cubicBezTo>
                  <a:lnTo>
                    <a:pt x="556678" y="235955"/>
                  </a:lnTo>
                  <a:cubicBezTo>
                    <a:pt x="586201" y="265477"/>
                    <a:pt x="586201" y="313342"/>
                    <a:pt x="556678" y="342865"/>
                  </a:cubicBezTo>
                  <a:lnTo>
                    <a:pt x="342866" y="556678"/>
                  </a:lnTo>
                  <a:cubicBezTo>
                    <a:pt x="313343" y="586200"/>
                    <a:pt x="265478" y="586200"/>
                    <a:pt x="235955" y="556678"/>
                  </a:cubicBezTo>
                  <a:lnTo>
                    <a:pt x="22143" y="342865"/>
                  </a:lnTo>
                  <a:cubicBezTo>
                    <a:pt x="-7380" y="313342"/>
                    <a:pt x="-7380" y="265477"/>
                    <a:pt x="22143" y="235955"/>
                  </a:cubicBezTo>
                  <a:lnTo>
                    <a:pt x="235955" y="22142"/>
                  </a:lnTo>
                  <a:cubicBezTo>
                    <a:pt x="250717" y="7380"/>
                    <a:pt x="270063" y="0"/>
                    <a:pt x="28941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9748774" y="5803446"/>
              <a:ext cx="409330" cy="40933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6261561" y="3651011"/>
            <a:ext cx="1162056"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78D7"/>
                </a:solidFill>
                <a:latin typeface="Segoe UI Semibold" charset="0"/>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449074" y="3651011"/>
            <a:ext cx="1243657"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78D7"/>
                </a:solidFill>
                <a:latin typeface="Segoe UI Semibold" charset="0"/>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6224554" y="4677267"/>
            <a:ext cx="1236069"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78D7"/>
                </a:solidFill>
                <a:latin typeface="Segoe UI Semibold" charset="0"/>
                <a:cs typeface="Segoe UI Semibold" charset="0"/>
              </a:rPr>
              <a:t>SQL instance #3</a:t>
            </a: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6107985" y="2709311"/>
            <a:ext cx="2645825" cy="2420919"/>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1001054" y="2174278"/>
            <a:ext cx="1039494" cy="1039494"/>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1178289" y="3242129"/>
            <a:ext cx="702012"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78D7"/>
                </a:solidFill>
                <a:latin typeface="Segoe UI Semibold" charset="0"/>
                <a:cs typeface="Segoe UI Semibold" charset="0"/>
              </a:rPr>
              <a:t>VNet2</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983952" y="2398076"/>
            <a:ext cx="3017103" cy="566157"/>
          </a:xfrm>
          <a:prstGeom prst="bentConnector3">
            <a:avLst>
              <a:gd name="adj1" fmla="val 100015"/>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727067" y="2398089"/>
            <a:ext cx="4273986" cy="587833"/>
          </a:xfrm>
          <a:prstGeom prst="bentConnector2">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cxnSpLocks/>
          </p:cNvCxnSpPr>
          <p:nvPr/>
        </p:nvCxnSpPr>
        <p:spPr>
          <a:xfrm rot="10800000" flipV="1">
            <a:off x="7050048" y="3261527"/>
            <a:ext cx="728571" cy="1072956"/>
          </a:xfrm>
          <a:prstGeom prst="bentConnector3">
            <a:avLst>
              <a:gd name="adj1" fmla="val 42889"/>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942918" y="5254305"/>
            <a:ext cx="2942829" cy="382308"/>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78D7"/>
                </a:solidFill>
                <a:latin typeface="Segoe UI Semibold" charset="0"/>
                <a:cs typeface="Segoe UI Semibold" charset="0"/>
              </a:rPr>
              <a:t>“Virtual data cluster” </a:t>
            </a:r>
            <a:r>
              <a:rPr lang="en-US" sz="1020" kern="0">
                <a:ln>
                  <a:solidFill>
                    <a:srgbClr val="FFFFFF">
                      <a:alpha val="0"/>
                    </a:srgbClr>
                  </a:solidFill>
                </a:ln>
                <a:solidFill>
                  <a:srgbClr val="0078D7"/>
                </a:solidFill>
                <a:latin typeface="Segoe UI"/>
                <a:cs typeface="Segoe UI Semibold" charset="0"/>
              </a:rPr>
              <a:t>dedicated to customer</a:t>
            </a:r>
            <a:br>
              <a:rPr lang="en-US" sz="1020" kern="0">
                <a:ln>
                  <a:solidFill>
                    <a:srgbClr val="FFFFFF">
                      <a:alpha val="0"/>
                    </a:srgbClr>
                  </a:solidFill>
                </a:ln>
                <a:solidFill>
                  <a:srgbClr val="0078D7"/>
                </a:solidFill>
                <a:latin typeface="Segoe UI"/>
                <a:cs typeface="Segoe UI Semibold" charset="0"/>
              </a:rPr>
            </a:br>
            <a:r>
              <a:rPr lang="en-US" sz="1020" kern="0">
                <a:ln>
                  <a:solidFill>
                    <a:srgbClr val="FFFFFF">
                      <a:alpha val="0"/>
                    </a:srgbClr>
                  </a:solidFill>
                </a:ln>
                <a:solidFill>
                  <a:srgbClr val="0078D7"/>
                </a:solidFill>
                <a:latin typeface="Segoe UI"/>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a:cxnSpLocks/>
          </p:cNvCxnSpPr>
          <p:nvPr/>
        </p:nvCxnSpPr>
        <p:spPr>
          <a:xfrm>
            <a:off x="8621360" y="2985967"/>
            <a:ext cx="2379693" cy="0"/>
          </a:xfrm>
          <a:prstGeom prst="straightConnector1">
            <a:avLst/>
          </a:prstGeom>
          <a:noFill/>
          <a:ln w="12700">
            <a:solidFill>
              <a:schemeClr val="accent2"/>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270871" y="2750540"/>
            <a:ext cx="109227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err="1">
                <a:ln>
                  <a:solidFill>
                    <a:srgbClr val="FFFFFF">
                      <a:alpha val="0"/>
                    </a:srgbClr>
                  </a:solidFill>
                </a:ln>
                <a:solidFill>
                  <a:srgbClr val="0078D7"/>
                </a:solidFill>
                <a:latin typeface="Segoe UI Semibold" charset="0"/>
                <a:cs typeface="Segoe UI Semibold" charset="0"/>
              </a:rPr>
              <a:t>VNet</a:t>
            </a:r>
            <a:r>
              <a:rPr lang="en-US" sz="1020" b="1" kern="0">
                <a:ln>
                  <a:solidFill>
                    <a:srgbClr val="FFFFFF">
                      <a:alpha val="0"/>
                    </a:srgbClr>
                  </a:solidFill>
                </a:ln>
                <a:solidFill>
                  <a:srgbClr val="0078D7"/>
                </a:solidFill>
                <a:latin typeface="Segoe UI Semibold" charset="0"/>
                <a:cs typeface="Segoe UI Semibold" charset="0"/>
              </a:rPr>
              <a:t>-to-</a:t>
            </a:r>
            <a:r>
              <a:rPr lang="en-US" sz="1020" b="1" kern="0" err="1">
                <a:ln>
                  <a:solidFill>
                    <a:srgbClr val="FFFFFF">
                      <a:alpha val="0"/>
                    </a:srgbClr>
                  </a:solidFill>
                </a:ln>
                <a:solidFill>
                  <a:srgbClr val="0078D7"/>
                </a:solidFill>
                <a:latin typeface="Segoe UI Semibold" charset="0"/>
                <a:cs typeface="Segoe UI Semibold" charset="0"/>
              </a:rPr>
              <a:t>VNet</a:t>
            </a:r>
            <a:endParaRPr lang="en-US" sz="1020"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1038598" y="2830846"/>
            <a:ext cx="981394" cy="382308"/>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solidFill>
                  <a:srgbClr val="0078D7"/>
                </a:solidFill>
                <a:latin typeface="Segoe UI Semibold" charset="0"/>
                <a:cs typeface="Segoe UI Semibold" charset="0"/>
              </a:rPr>
              <a:t>Web app</a:t>
            </a:r>
            <a:br>
              <a:rPr lang="en-US" sz="1020" kern="0">
                <a:ln>
                  <a:solidFill>
                    <a:srgbClr val="FFFFFF">
                      <a:alpha val="0"/>
                    </a:srgbClr>
                  </a:solidFill>
                </a:ln>
                <a:solidFill>
                  <a:srgbClr val="0078D7"/>
                </a:solidFill>
                <a:latin typeface="Segoe UI Semibold" charset="0"/>
                <a:cs typeface="Segoe UI Semibold" charset="0"/>
              </a:rPr>
            </a:br>
            <a:r>
              <a:rPr lang="en-US" sz="1020" kern="0">
                <a:ln>
                  <a:solidFill>
                    <a:srgbClr val="FFFFFF">
                      <a:alpha val="0"/>
                    </a:srgbClr>
                  </a:solidFill>
                </a:ln>
                <a:solidFill>
                  <a:srgbClr val="0078D7"/>
                </a:solidFill>
                <a:latin typeface="Segoe UI"/>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p:cNvCxnSpPr>
          <p:nvPr/>
        </p:nvCxnSpPr>
        <p:spPr>
          <a:xfrm rot="16200000" flipV="1">
            <a:off x="8216184" y="3377147"/>
            <a:ext cx="2127423" cy="1891940"/>
          </a:xfrm>
          <a:prstGeom prst="bentConnector3">
            <a:avLst>
              <a:gd name="adj1" fmla="val 100100"/>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641627" y="5840518"/>
            <a:ext cx="321046"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1038598" y="6197591"/>
            <a:ext cx="981394"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solidFill>
                  <a:srgbClr val="0078D7"/>
                </a:solidFill>
                <a:latin typeface="Segoe UI Semibold" charset="0"/>
                <a:cs typeface="Segoe UI Semibold" charset="0"/>
              </a:rPr>
              <a:t>On-premises</a:t>
            </a:r>
            <a:endParaRPr lang="en-US" sz="1020" kern="0">
              <a:ln>
                <a:solidFill>
                  <a:srgbClr val="FFFFFF">
                    <a:alpha val="0"/>
                  </a:srgbClr>
                </a:solidFill>
              </a:ln>
              <a:solidFill>
                <a:srgbClr val="0078D7"/>
              </a:solidFill>
              <a:latin typeface="Segoe UI"/>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661829" y="6205623"/>
            <a:ext cx="1128073" cy="382308"/>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solidFill>
                  <a:srgbClr val="0078D7"/>
                </a:solidFill>
                <a:latin typeface="Segoe UI Semibold" charset="0"/>
                <a:cs typeface="Segoe UI Semibold" charset="0"/>
              </a:rPr>
              <a:t>VPN/Express route gateway</a:t>
            </a:r>
            <a:endParaRPr lang="en-US" sz="1020" kern="0">
              <a:ln>
                <a:solidFill>
                  <a:srgbClr val="FFFFFF">
                    <a:alpha val="0"/>
                  </a:srgbClr>
                </a:solidFill>
              </a:ln>
              <a:solidFill>
                <a:srgbClr val="0078D7"/>
              </a:solidFill>
              <a:latin typeface="Segoe UI"/>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879416" y="3542326"/>
            <a:ext cx="1276310" cy="382308"/>
          </a:xfrm>
          <a:prstGeom prst="rect">
            <a:avLst/>
          </a:prstGeom>
          <a:noFill/>
        </p:spPr>
        <p:txBody>
          <a:bodyPr wrap="square" lIns="93260" tIns="46630" rIns="93260" bIns="46630" rtlCol="0">
            <a:spAutoFit/>
          </a:bodyPr>
          <a:lstStyle/>
          <a:p>
            <a:pPr defTabSz="932597">
              <a:lnSpc>
                <a:spcPct val="90000"/>
              </a:lnSpc>
              <a:spcAft>
                <a:spcPts val="612"/>
              </a:spcAft>
              <a:defRPr/>
            </a:pPr>
            <a:r>
              <a:rPr lang="en-US" sz="1020" kern="0">
                <a:ln>
                  <a:solidFill>
                    <a:srgbClr val="FFFFFF">
                      <a:alpha val="0"/>
                    </a:srgbClr>
                  </a:solidFill>
                </a:ln>
                <a:solidFill>
                  <a:srgbClr val="0078D7"/>
                </a:solidFill>
                <a:latin typeface="Segoe UI Semibold" charset="0"/>
                <a:cs typeface="Segoe UI Semibold" charset="0"/>
              </a:rPr>
              <a:t>Network isolation</a:t>
            </a:r>
            <a:br>
              <a:rPr lang="en-US" sz="1020" kern="0">
                <a:ln>
                  <a:solidFill>
                    <a:srgbClr val="FFFFFF">
                      <a:alpha val="0"/>
                    </a:srgbClr>
                  </a:solidFill>
                </a:ln>
                <a:solidFill>
                  <a:srgbClr val="000000"/>
                </a:solidFill>
                <a:latin typeface="Segoe UI Semibold" charset="0"/>
                <a:cs typeface="Segoe UI Semibold" charset="0"/>
              </a:rPr>
            </a:br>
            <a:r>
              <a:rPr lang="en-US" sz="1020" kern="0">
                <a:ln>
                  <a:solidFill>
                    <a:srgbClr val="FFFFFF">
                      <a:alpha val="0"/>
                    </a:srgbClr>
                  </a:solidFill>
                </a:ln>
                <a:solidFill>
                  <a:srgbClr val="0078D7"/>
                </a:solidFill>
                <a:latin typeface="Segoe UI"/>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872023" y="4419909"/>
            <a:ext cx="1276310" cy="376684"/>
          </a:xfrm>
          <a:prstGeom prst="rect">
            <a:avLst/>
          </a:prstGeom>
          <a:noFill/>
        </p:spPr>
        <p:txBody>
          <a:bodyPr wrap="square" lIns="93260" tIns="46630" rIns="93260" bIns="46630" rtlCol="0">
            <a:spAutoFit/>
          </a:bodyPr>
          <a:lstStyle/>
          <a:p>
            <a:pPr defTabSz="932597">
              <a:lnSpc>
                <a:spcPct val="90000"/>
              </a:lnSpc>
              <a:spcAft>
                <a:spcPts val="612"/>
              </a:spcAft>
              <a:defRPr/>
            </a:pPr>
            <a:r>
              <a:rPr lang="en-US" sz="1020" kern="0">
                <a:ln>
                  <a:solidFill>
                    <a:srgbClr val="FFFFFF">
                      <a:alpha val="0"/>
                    </a:srgbClr>
                  </a:solidFill>
                </a:ln>
                <a:solidFill>
                  <a:srgbClr val="0078D7"/>
                </a:solidFill>
                <a:latin typeface="Segoe UI Semibold" charset="0"/>
                <a:cs typeface="Segoe UI Semibold" charset="0"/>
              </a:rPr>
              <a:t>Tenant isolation</a:t>
            </a:r>
            <a:br>
              <a:rPr lang="en-US" sz="1020" kern="0">
                <a:ln>
                  <a:solidFill>
                    <a:srgbClr val="FFFFFF">
                      <a:alpha val="0"/>
                    </a:srgbClr>
                  </a:solidFill>
                </a:ln>
                <a:solidFill>
                  <a:srgbClr val="0078D7"/>
                </a:solidFill>
                <a:latin typeface="Segoe UI Semibold" charset="0"/>
                <a:cs typeface="Segoe UI Semibold" charset="0"/>
              </a:rPr>
            </a:br>
            <a:r>
              <a:rPr lang="en-US" sz="1020" kern="0">
                <a:ln>
                  <a:solidFill>
                    <a:srgbClr val="FFFFFF">
                      <a:alpha val="0"/>
                    </a:srgbClr>
                  </a:solidFill>
                </a:ln>
                <a:solidFill>
                  <a:srgbClr val="0078D7"/>
                </a:solidFill>
                <a:latin typeface="Segoe UI"/>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a:off x="8621361" y="4608251"/>
            <a:ext cx="250662" cy="0"/>
          </a:xfrm>
          <a:prstGeom prst="line">
            <a:avLst/>
          </a:prstGeom>
          <a:noFill/>
          <a:ln w="127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cxnSpLocks/>
            <a:stCxn id="93" idx="1"/>
          </p:cNvCxnSpPr>
          <p:nvPr/>
        </p:nvCxnSpPr>
        <p:spPr>
          <a:xfrm flipH="1" flipV="1">
            <a:off x="8753810" y="3730668"/>
            <a:ext cx="125606" cy="2812"/>
          </a:xfrm>
          <a:prstGeom prst="line">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4" name="Group 53">
            <a:extLst>
              <a:ext uri="{FF2B5EF4-FFF2-40B4-BE49-F238E27FC236}">
                <a16:creationId xmlns:a16="http://schemas.microsoft.com/office/drawing/2014/main" id="{F9C3E4CD-10EA-4FBF-982E-86EDB745E9CC}"/>
              </a:ext>
            </a:extLst>
          </p:cNvPr>
          <p:cNvGrpSpPr/>
          <p:nvPr/>
        </p:nvGrpSpPr>
        <p:grpSpPr>
          <a:xfrm>
            <a:off x="230146" y="6209832"/>
            <a:ext cx="455152" cy="564494"/>
            <a:chOff x="-89366" y="1982903"/>
            <a:chExt cx="986802" cy="1223863"/>
          </a:xfrm>
        </p:grpSpPr>
        <p:sp>
          <p:nvSpPr>
            <p:cNvPr id="55" name="Freeform 5">
              <a:extLst>
                <a:ext uri="{FF2B5EF4-FFF2-40B4-BE49-F238E27FC236}">
                  <a16:creationId xmlns:a16="http://schemas.microsoft.com/office/drawing/2014/main" id="{F825DDFC-D531-4464-9844-BE510A0F972C}"/>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56" name="Freeform 6">
              <a:extLst>
                <a:ext uri="{FF2B5EF4-FFF2-40B4-BE49-F238E27FC236}">
                  <a16:creationId xmlns:a16="http://schemas.microsoft.com/office/drawing/2014/main" id="{D5974B6A-AC42-4843-8766-52D187D9DE5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57" name="Freeform 7">
              <a:extLst>
                <a:ext uri="{FF2B5EF4-FFF2-40B4-BE49-F238E27FC236}">
                  <a16:creationId xmlns:a16="http://schemas.microsoft.com/office/drawing/2014/main" id="{385DFCFB-30AE-4CDC-8681-049CC5B418AF}"/>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58" name="Freeform 8">
              <a:extLst>
                <a:ext uri="{FF2B5EF4-FFF2-40B4-BE49-F238E27FC236}">
                  <a16:creationId xmlns:a16="http://schemas.microsoft.com/office/drawing/2014/main" id="{E128A4F2-4730-40C5-B412-F1AB3D3DC967}"/>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59" name="Oval 10">
              <a:extLst>
                <a:ext uri="{FF2B5EF4-FFF2-40B4-BE49-F238E27FC236}">
                  <a16:creationId xmlns:a16="http://schemas.microsoft.com/office/drawing/2014/main" id="{198FFD93-5DE4-4767-9E15-C735EC9F98D6}"/>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000000"/>
                </a:solidFill>
                <a:latin typeface="Segoe UI"/>
              </a:endParaRPr>
            </a:p>
          </p:txBody>
        </p:sp>
        <p:sp>
          <p:nvSpPr>
            <p:cNvPr id="60" name="Rectangle 59">
              <a:extLst>
                <a:ext uri="{FF2B5EF4-FFF2-40B4-BE49-F238E27FC236}">
                  <a16:creationId xmlns:a16="http://schemas.microsoft.com/office/drawing/2014/main" id="{DD8A1160-30AE-45F4-9756-E4340B9D3A87}"/>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err="1">
                <a:solidFill>
                  <a:srgbClr val="000000"/>
                </a:solidFill>
                <a:latin typeface="Segoe UI"/>
              </a:endParaRPr>
            </a:p>
          </p:txBody>
        </p:sp>
      </p:grpSp>
      <p:sp>
        <p:nvSpPr>
          <p:cNvPr id="61" name="TextBox 60">
            <a:extLst>
              <a:ext uri="{FF2B5EF4-FFF2-40B4-BE49-F238E27FC236}">
                <a16:creationId xmlns:a16="http://schemas.microsoft.com/office/drawing/2014/main" id="{E2B438D8-A0F3-40BD-B8F5-A0F562020522}"/>
              </a:ext>
            </a:extLst>
          </p:cNvPr>
          <p:cNvSpPr txBox="1"/>
          <p:nvPr/>
        </p:nvSpPr>
        <p:spPr>
          <a:xfrm>
            <a:off x="7810069" y="4656233"/>
            <a:ext cx="702012"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78D7"/>
                </a:solidFill>
                <a:latin typeface="Segoe UI Semibold" charset="0"/>
                <a:cs typeface="Segoe UI Semibold" charset="0"/>
              </a:rPr>
              <a:t>VNet1</a:t>
            </a:r>
          </a:p>
        </p:txBody>
      </p:sp>
      <p:sp>
        <p:nvSpPr>
          <p:cNvPr id="62" name="TextBox 61">
            <a:extLst>
              <a:ext uri="{FF2B5EF4-FFF2-40B4-BE49-F238E27FC236}">
                <a16:creationId xmlns:a16="http://schemas.microsoft.com/office/drawing/2014/main" id="{65A4152A-91B2-4A57-8407-C1996AA0910B}"/>
              </a:ext>
            </a:extLst>
          </p:cNvPr>
          <p:cNvSpPr txBox="1"/>
          <p:nvPr/>
        </p:nvSpPr>
        <p:spPr>
          <a:xfrm>
            <a:off x="5916253" y="1591712"/>
            <a:ext cx="5919367" cy="335223"/>
          </a:xfrm>
          <a:prstGeom prst="rect">
            <a:avLst/>
          </a:prstGeom>
          <a:noFill/>
        </p:spPr>
        <p:txBody>
          <a:bodyPr wrap="square" tIns="0" rtlCol="0">
            <a:spAutoFit/>
          </a:bodyPr>
          <a:lstStyle/>
          <a:p>
            <a:pPr defTabSz="932597">
              <a:defRPr/>
            </a:pPr>
            <a:r>
              <a:rPr lang="en-US" sz="1836">
                <a:solidFill>
                  <a:srgbClr val="0078D4"/>
                </a:solidFill>
                <a:latin typeface="Segoe UI Semibold"/>
              </a:rPr>
              <a:t>VNET support in SQL Database Managed Instance</a:t>
            </a:r>
          </a:p>
        </p:txBody>
      </p:sp>
      <p:grpSp>
        <p:nvGrpSpPr>
          <p:cNvPr id="63" name="Group 62">
            <a:extLst>
              <a:ext uri="{FF2B5EF4-FFF2-40B4-BE49-F238E27FC236}">
                <a16:creationId xmlns:a16="http://schemas.microsoft.com/office/drawing/2014/main" id="{DBC5B09F-2AD6-4162-9D58-8C37C4B035D0}"/>
              </a:ext>
            </a:extLst>
          </p:cNvPr>
          <p:cNvGrpSpPr/>
          <p:nvPr/>
        </p:nvGrpSpPr>
        <p:grpSpPr>
          <a:xfrm>
            <a:off x="6583938" y="3050663"/>
            <a:ext cx="493102" cy="508115"/>
            <a:chOff x="4266208" y="1505273"/>
            <a:chExt cx="698887" cy="720165"/>
          </a:xfrm>
        </p:grpSpPr>
        <p:sp>
          <p:nvSpPr>
            <p:cNvPr id="64" name="Freeform: Shape 63">
              <a:extLst>
                <a:ext uri="{FF2B5EF4-FFF2-40B4-BE49-F238E27FC236}">
                  <a16:creationId xmlns:a16="http://schemas.microsoft.com/office/drawing/2014/main" id="{2C7F139C-135E-45D0-BFB5-F7EBEAF2F1E3}"/>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a:solidFill>
                  <a:prstClr val="black"/>
                </a:solidFill>
                <a:latin typeface="Segoe UI Light"/>
                <a:ea typeface="Segoe UI" pitchFamily="34" charset="0"/>
                <a:cs typeface="Segoe UI" pitchFamily="34" charset="0"/>
              </a:endParaRPr>
            </a:p>
          </p:txBody>
        </p:sp>
        <p:sp>
          <p:nvSpPr>
            <p:cNvPr id="65" name="Freeform 146">
              <a:extLst>
                <a:ext uri="{FF2B5EF4-FFF2-40B4-BE49-F238E27FC236}">
                  <a16:creationId xmlns:a16="http://schemas.microsoft.com/office/drawing/2014/main" id="{D56D4CCB-4087-4940-8BAA-7EE83F8BD09B}"/>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7D3F3702-328F-4341-9F33-F303E3796353}"/>
              </a:ext>
            </a:extLst>
          </p:cNvPr>
          <p:cNvGrpSpPr/>
          <p:nvPr/>
        </p:nvGrpSpPr>
        <p:grpSpPr>
          <a:xfrm>
            <a:off x="7840822" y="3050663"/>
            <a:ext cx="493102" cy="508115"/>
            <a:chOff x="4266208" y="1505273"/>
            <a:chExt cx="698887" cy="720165"/>
          </a:xfrm>
        </p:grpSpPr>
        <p:sp>
          <p:nvSpPr>
            <p:cNvPr id="67" name="Freeform: Shape 66">
              <a:extLst>
                <a:ext uri="{FF2B5EF4-FFF2-40B4-BE49-F238E27FC236}">
                  <a16:creationId xmlns:a16="http://schemas.microsoft.com/office/drawing/2014/main" id="{F0E2689A-A279-4645-A601-909CA5855FC7}"/>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a:solidFill>
                  <a:prstClr val="black"/>
                </a:solidFill>
                <a:latin typeface="Segoe UI Light"/>
                <a:ea typeface="Segoe UI" pitchFamily="34" charset="0"/>
                <a:cs typeface="Segoe UI" pitchFamily="34" charset="0"/>
              </a:endParaRPr>
            </a:p>
          </p:txBody>
        </p:sp>
        <p:sp>
          <p:nvSpPr>
            <p:cNvPr id="69" name="Freeform 146">
              <a:extLst>
                <a:ext uri="{FF2B5EF4-FFF2-40B4-BE49-F238E27FC236}">
                  <a16:creationId xmlns:a16="http://schemas.microsoft.com/office/drawing/2014/main" id="{883CCF74-974E-4483-A6F9-0F23A4008F99}"/>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BD74C622-A3C1-46C3-AEB5-50BE896F904D}"/>
              </a:ext>
            </a:extLst>
          </p:cNvPr>
          <p:cNvGrpSpPr/>
          <p:nvPr/>
        </p:nvGrpSpPr>
        <p:grpSpPr>
          <a:xfrm>
            <a:off x="6583938" y="4100137"/>
            <a:ext cx="493102" cy="508115"/>
            <a:chOff x="4266208" y="1505273"/>
            <a:chExt cx="698887" cy="720165"/>
          </a:xfrm>
        </p:grpSpPr>
        <p:sp>
          <p:nvSpPr>
            <p:cNvPr id="71" name="Freeform: Shape 70">
              <a:extLst>
                <a:ext uri="{FF2B5EF4-FFF2-40B4-BE49-F238E27FC236}">
                  <a16:creationId xmlns:a16="http://schemas.microsoft.com/office/drawing/2014/main" id="{BC4A5872-F695-4148-8E87-C80AF3AADADC}"/>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a:solidFill>
                  <a:prstClr val="black"/>
                </a:solidFill>
                <a:latin typeface="Segoe UI Light"/>
                <a:ea typeface="Segoe UI" pitchFamily="34" charset="0"/>
                <a:cs typeface="Segoe UI" pitchFamily="34" charset="0"/>
              </a:endParaRPr>
            </a:p>
          </p:txBody>
        </p:sp>
        <p:sp>
          <p:nvSpPr>
            <p:cNvPr id="73" name="Freeform 146">
              <a:extLst>
                <a:ext uri="{FF2B5EF4-FFF2-40B4-BE49-F238E27FC236}">
                  <a16:creationId xmlns:a16="http://schemas.microsoft.com/office/drawing/2014/main" id="{C3DD2D1B-CCB0-4084-9F3A-044F4113EA14}"/>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94AE00A-64E5-4E24-A7E3-A5C900B343F3}"/>
              </a:ext>
            </a:extLst>
          </p:cNvPr>
          <p:cNvGrpSpPr/>
          <p:nvPr/>
        </p:nvGrpSpPr>
        <p:grpSpPr>
          <a:xfrm>
            <a:off x="11084408" y="5602792"/>
            <a:ext cx="935584" cy="536883"/>
            <a:chOff x="10867189" y="5720937"/>
            <a:chExt cx="917322" cy="526404"/>
          </a:xfrm>
        </p:grpSpPr>
        <p:grpSp>
          <p:nvGrpSpPr>
            <p:cNvPr id="78" name="Group 77">
              <a:extLst>
                <a:ext uri="{FF2B5EF4-FFF2-40B4-BE49-F238E27FC236}">
                  <a16:creationId xmlns:a16="http://schemas.microsoft.com/office/drawing/2014/main" id="{8D70B233-0D0D-48F7-BFDF-2A75B6178B5D}"/>
                </a:ext>
              </a:extLst>
            </p:cNvPr>
            <p:cNvGrpSpPr/>
            <p:nvPr/>
          </p:nvGrpSpPr>
          <p:grpSpPr>
            <a:xfrm>
              <a:off x="10867189" y="5720937"/>
              <a:ext cx="529087" cy="522495"/>
              <a:chOff x="7680825" y="4749801"/>
              <a:chExt cx="1240192" cy="1224740"/>
            </a:xfrm>
          </p:grpSpPr>
          <p:grpSp>
            <p:nvGrpSpPr>
              <p:cNvPr id="79" name="Group 78">
                <a:extLst>
                  <a:ext uri="{FF2B5EF4-FFF2-40B4-BE49-F238E27FC236}">
                    <a16:creationId xmlns:a16="http://schemas.microsoft.com/office/drawing/2014/main" id="{6742B8F2-2E84-4C05-9D69-8FF35BB216A8}"/>
                  </a:ext>
                </a:extLst>
              </p:cNvPr>
              <p:cNvGrpSpPr/>
              <p:nvPr/>
            </p:nvGrpSpPr>
            <p:grpSpPr>
              <a:xfrm>
                <a:off x="7680825" y="4749801"/>
                <a:ext cx="612809" cy="1224740"/>
                <a:chOff x="7680825" y="4749801"/>
                <a:chExt cx="612809" cy="1224740"/>
              </a:xfrm>
            </p:grpSpPr>
            <p:sp>
              <p:nvSpPr>
                <p:cNvPr id="85" name="Rectangle 84">
                  <a:extLst>
                    <a:ext uri="{FF2B5EF4-FFF2-40B4-BE49-F238E27FC236}">
                      <a16:creationId xmlns:a16="http://schemas.microsoft.com/office/drawing/2014/main" id="{74F0FA00-4952-473A-8617-D3682A0A4E14}"/>
                    </a:ext>
                  </a:extLst>
                </p:cNvPr>
                <p:cNvSpPr/>
                <p:nvPr/>
              </p:nvSpPr>
              <p:spPr>
                <a:xfrm>
                  <a:off x="7680825" y="4749801"/>
                  <a:ext cx="612809" cy="12247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87" name="Rectangle 86">
                  <a:extLst>
                    <a:ext uri="{FF2B5EF4-FFF2-40B4-BE49-F238E27FC236}">
                      <a16:creationId xmlns:a16="http://schemas.microsoft.com/office/drawing/2014/main" id="{9ADC3F67-7E56-4344-832C-86C18E7B967B}"/>
                    </a:ext>
                  </a:extLst>
                </p:cNvPr>
                <p:cNvSpPr/>
                <p:nvPr/>
              </p:nvSpPr>
              <p:spPr>
                <a:xfrm>
                  <a:off x="7910874"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grpSp>
            <p:nvGrpSpPr>
              <p:cNvPr id="80" name="Group 79">
                <a:extLst>
                  <a:ext uri="{FF2B5EF4-FFF2-40B4-BE49-F238E27FC236}">
                    <a16:creationId xmlns:a16="http://schemas.microsoft.com/office/drawing/2014/main" id="{11B2F576-2E25-45B0-8CF5-A9F2BCBAB385}"/>
                  </a:ext>
                </a:extLst>
              </p:cNvPr>
              <p:cNvGrpSpPr/>
              <p:nvPr/>
            </p:nvGrpSpPr>
            <p:grpSpPr>
              <a:xfrm>
                <a:off x="8361460" y="5010778"/>
                <a:ext cx="559557" cy="963763"/>
                <a:chOff x="8361460" y="5010778"/>
                <a:chExt cx="559557" cy="963763"/>
              </a:xfrm>
            </p:grpSpPr>
            <p:sp>
              <p:nvSpPr>
                <p:cNvPr id="81" name="Rectangle 80">
                  <a:extLst>
                    <a:ext uri="{FF2B5EF4-FFF2-40B4-BE49-F238E27FC236}">
                      <a16:creationId xmlns:a16="http://schemas.microsoft.com/office/drawing/2014/main" id="{B33E13FD-9D21-41BA-9A9D-FE87D60732E2}"/>
                    </a:ext>
                  </a:extLst>
                </p:cNvPr>
                <p:cNvSpPr/>
                <p:nvPr/>
              </p:nvSpPr>
              <p:spPr>
                <a:xfrm>
                  <a:off x="8361460" y="5010778"/>
                  <a:ext cx="559557" cy="96376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83" name="Rectangle 82">
                  <a:extLst>
                    <a:ext uri="{FF2B5EF4-FFF2-40B4-BE49-F238E27FC236}">
                      <a16:creationId xmlns:a16="http://schemas.microsoft.com/office/drawing/2014/main" id="{8E7000AA-1977-47F9-B505-9C3963CA4C36}"/>
                    </a:ext>
                  </a:extLst>
                </p:cNvPr>
                <p:cNvSpPr/>
                <p:nvPr/>
              </p:nvSpPr>
              <p:spPr>
                <a:xfrm>
                  <a:off x="8563908"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grpSp>
        <p:sp>
          <p:nvSpPr>
            <p:cNvPr id="88" name="Freeform 182">
              <a:extLst>
                <a:ext uri="{FF2B5EF4-FFF2-40B4-BE49-F238E27FC236}">
                  <a16:creationId xmlns:a16="http://schemas.microsoft.com/office/drawing/2014/main" id="{6D7B2855-845F-4D8E-9136-72F049347CBF}"/>
                </a:ext>
              </a:extLst>
            </p:cNvPr>
            <p:cNvSpPr/>
            <p:nvPr/>
          </p:nvSpPr>
          <p:spPr bwMode="auto">
            <a:xfrm>
              <a:off x="11491808" y="5871934"/>
              <a:ext cx="292703" cy="3754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5" name="Group 154">
            <a:extLst>
              <a:ext uri="{FF2B5EF4-FFF2-40B4-BE49-F238E27FC236}">
                <a16:creationId xmlns:a16="http://schemas.microsoft.com/office/drawing/2014/main" id="{4966796E-7354-4D5C-AD3D-E4DC7C0D8B54}"/>
              </a:ext>
            </a:extLst>
          </p:cNvPr>
          <p:cNvGrpSpPr>
            <a:grpSpLocks noChangeAspect="1"/>
          </p:cNvGrpSpPr>
          <p:nvPr/>
        </p:nvGrpSpPr>
        <p:grpSpPr bwMode="auto">
          <a:xfrm>
            <a:off x="11338241" y="2336916"/>
            <a:ext cx="382108" cy="383728"/>
            <a:chOff x="2420" y="2096"/>
            <a:chExt cx="236" cy="237"/>
          </a:xfrm>
          <a:solidFill>
            <a:schemeClr val="accent1"/>
          </a:solidFill>
        </p:grpSpPr>
        <p:sp>
          <p:nvSpPr>
            <p:cNvPr id="97" name="Freeform 155">
              <a:extLst>
                <a:ext uri="{FF2B5EF4-FFF2-40B4-BE49-F238E27FC236}">
                  <a16:creationId xmlns:a16="http://schemas.microsoft.com/office/drawing/2014/main" id="{95F6DEE3-55CF-4CD0-A4EF-5E7DD45BD8E4}"/>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98" name="Freeform 156">
              <a:extLst>
                <a:ext uri="{FF2B5EF4-FFF2-40B4-BE49-F238E27FC236}">
                  <a16:creationId xmlns:a16="http://schemas.microsoft.com/office/drawing/2014/main" id="{28778C9F-0C6E-4B5C-A0FD-50973C7D8FE0}"/>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00" name="Freeform 157">
              <a:extLst>
                <a:ext uri="{FF2B5EF4-FFF2-40B4-BE49-F238E27FC236}">
                  <a16:creationId xmlns:a16="http://schemas.microsoft.com/office/drawing/2014/main" id="{DDD46501-9671-4D1E-BB58-B6A23366110D}"/>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01" name="Freeform 158">
              <a:extLst>
                <a:ext uri="{FF2B5EF4-FFF2-40B4-BE49-F238E27FC236}">
                  <a16:creationId xmlns:a16="http://schemas.microsoft.com/office/drawing/2014/main" id="{FE8852B6-BED4-48FB-9841-C2DFFA9F77D8}"/>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02" name="Freeform 159">
              <a:extLst>
                <a:ext uri="{FF2B5EF4-FFF2-40B4-BE49-F238E27FC236}">
                  <a16:creationId xmlns:a16="http://schemas.microsoft.com/office/drawing/2014/main" id="{39E894E9-FF0C-4970-9741-48F9AFC45852}"/>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03" name="Freeform 160">
              <a:extLst>
                <a:ext uri="{FF2B5EF4-FFF2-40B4-BE49-F238E27FC236}">
                  <a16:creationId xmlns:a16="http://schemas.microsoft.com/office/drawing/2014/main" id="{404059D7-1D37-4130-90E4-2D0AF4A16CE9}"/>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04" name="Freeform 161">
              <a:extLst>
                <a:ext uri="{FF2B5EF4-FFF2-40B4-BE49-F238E27FC236}">
                  <a16:creationId xmlns:a16="http://schemas.microsoft.com/office/drawing/2014/main" id="{5091F423-4979-4248-92D8-B33ABBAD6D9A}"/>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05" name="Freeform 162">
              <a:extLst>
                <a:ext uri="{FF2B5EF4-FFF2-40B4-BE49-F238E27FC236}">
                  <a16:creationId xmlns:a16="http://schemas.microsoft.com/office/drawing/2014/main" id="{20773296-AB41-464C-87FC-20730D249713}"/>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106" name="Freeform 163">
              <a:extLst>
                <a:ext uri="{FF2B5EF4-FFF2-40B4-BE49-F238E27FC236}">
                  <a16:creationId xmlns:a16="http://schemas.microsoft.com/office/drawing/2014/main" id="{03C7CEA1-E623-4989-BE81-37A8B19FF6DF}"/>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Tree>
    <p:extLst>
      <p:ext uri="{BB962C8B-B14F-4D97-AF65-F5344CB8AC3E}">
        <p14:creationId xmlns:p14="http://schemas.microsoft.com/office/powerpoint/2010/main" val="16221958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2B812-3BE3-4A5F-AC01-6C1B771E0423}"/>
              </a:ext>
            </a:extLst>
          </p:cNvPr>
          <p:cNvSpPr>
            <a:spLocks noGrp="1"/>
          </p:cNvSpPr>
          <p:nvPr>
            <p:ph type="title"/>
          </p:nvPr>
        </p:nvSpPr>
        <p:spPr>
          <a:xfrm>
            <a:off x="600855" y="466301"/>
            <a:ext cx="11237870" cy="565027"/>
          </a:xfrm>
        </p:spPr>
        <p:txBody>
          <a:bodyPr/>
          <a:lstStyle/>
          <a:p>
            <a:r>
              <a:rPr lang="en-US" dirty="0"/>
              <a:t>Competitive TCO</a:t>
            </a:r>
          </a:p>
        </p:txBody>
      </p:sp>
      <p:sp>
        <p:nvSpPr>
          <p:cNvPr id="63" name="Text Placeholder 1">
            <a:extLst>
              <a:ext uri="{FF2B5EF4-FFF2-40B4-BE49-F238E27FC236}">
                <a16:creationId xmlns:a16="http://schemas.microsoft.com/office/drawing/2014/main" id="{468E5562-0DEF-476E-A2C4-0C8F21676650}"/>
              </a:ext>
            </a:extLst>
          </p:cNvPr>
          <p:cNvSpPr>
            <a:spLocks noGrp="1"/>
          </p:cNvSpPr>
          <p:nvPr>
            <p:ph type="body" sz="quarter" idx="10"/>
          </p:nvPr>
        </p:nvSpPr>
        <p:spPr>
          <a:xfrm>
            <a:off x="869051" y="1719068"/>
            <a:ext cx="10229863" cy="374398"/>
          </a:xfrm>
        </p:spPr>
        <p:txBody>
          <a:bodyPr/>
          <a:lstStyle/>
          <a:p>
            <a:r>
              <a:rPr lang="en-US" sz="2400" dirty="0">
                <a:solidFill>
                  <a:schemeClr val="accent1"/>
                </a:solidFill>
                <a:latin typeface="+mj-lt"/>
              </a:rPr>
              <a:t>Azure SQL Database offers the most cost-effective path to the cloud</a:t>
            </a:r>
          </a:p>
        </p:txBody>
      </p:sp>
      <p:grpSp>
        <p:nvGrpSpPr>
          <p:cNvPr id="64" name="Group 63">
            <a:extLst>
              <a:ext uri="{FF2B5EF4-FFF2-40B4-BE49-F238E27FC236}">
                <a16:creationId xmlns:a16="http://schemas.microsoft.com/office/drawing/2014/main" id="{CC4EF825-7B2F-48B5-89B2-8A87FC486E68}"/>
              </a:ext>
            </a:extLst>
          </p:cNvPr>
          <p:cNvGrpSpPr/>
          <p:nvPr/>
        </p:nvGrpSpPr>
        <p:grpSpPr>
          <a:xfrm>
            <a:off x="760883" y="2505885"/>
            <a:ext cx="357312" cy="357312"/>
            <a:chOff x="2454275" y="4329113"/>
            <a:chExt cx="419100" cy="419100"/>
          </a:xfrm>
          <a:solidFill>
            <a:schemeClr val="accent2"/>
          </a:solidFill>
        </p:grpSpPr>
        <p:sp>
          <p:nvSpPr>
            <p:cNvPr id="65" name="Freeform 37">
              <a:extLst>
                <a:ext uri="{FF2B5EF4-FFF2-40B4-BE49-F238E27FC236}">
                  <a16:creationId xmlns:a16="http://schemas.microsoft.com/office/drawing/2014/main" id="{F330E840-FA59-427F-B919-64CBF669C6E6}"/>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6" name="Freeform 38">
              <a:extLst>
                <a:ext uri="{FF2B5EF4-FFF2-40B4-BE49-F238E27FC236}">
                  <a16:creationId xmlns:a16="http://schemas.microsoft.com/office/drawing/2014/main" id="{F1C8AC7F-E71C-4FBD-909B-FC9585895B8E}"/>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67" name="Group 66">
            <a:extLst>
              <a:ext uri="{FF2B5EF4-FFF2-40B4-BE49-F238E27FC236}">
                <a16:creationId xmlns:a16="http://schemas.microsoft.com/office/drawing/2014/main" id="{24859062-315C-4E0E-982B-8CDE9681839C}"/>
              </a:ext>
            </a:extLst>
          </p:cNvPr>
          <p:cNvGrpSpPr/>
          <p:nvPr/>
        </p:nvGrpSpPr>
        <p:grpSpPr>
          <a:xfrm>
            <a:off x="760883" y="3469348"/>
            <a:ext cx="357312" cy="357312"/>
            <a:chOff x="2454275" y="4329113"/>
            <a:chExt cx="419100" cy="419100"/>
          </a:xfrm>
          <a:solidFill>
            <a:schemeClr val="accent2"/>
          </a:solidFill>
        </p:grpSpPr>
        <p:sp>
          <p:nvSpPr>
            <p:cNvPr id="68" name="Freeform 37">
              <a:extLst>
                <a:ext uri="{FF2B5EF4-FFF2-40B4-BE49-F238E27FC236}">
                  <a16:creationId xmlns:a16="http://schemas.microsoft.com/office/drawing/2014/main" id="{8CDADB27-08BE-47F5-A9A4-606A9C301002}"/>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69" name="Freeform 38">
              <a:extLst>
                <a:ext uri="{FF2B5EF4-FFF2-40B4-BE49-F238E27FC236}">
                  <a16:creationId xmlns:a16="http://schemas.microsoft.com/office/drawing/2014/main" id="{30DC49F6-E0CC-4002-B365-D5F0AC303C1D}"/>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grpSp>
        <p:nvGrpSpPr>
          <p:cNvPr id="70" name="Group 69">
            <a:extLst>
              <a:ext uri="{FF2B5EF4-FFF2-40B4-BE49-F238E27FC236}">
                <a16:creationId xmlns:a16="http://schemas.microsoft.com/office/drawing/2014/main" id="{1D7D815A-66C6-4541-9A47-F32FC6379D34}"/>
              </a:ext>
            </a:extLst>
          </p:cNvPr>
          <p:cNvGrpSpPr/>
          <p:nvPr/>
        </p:nvGrpSpPr>
        <p:grpSpPr>
          <a:xfrm>
            <a:off x="760883" y="4495431"/>
            <a:ext cx="357312" cy="357312"/>
            <a:chOff x="2454275" y="4329113"/>
            <a:chExt cx="419100" cy="419100"/>
          </a:xfrm>
          <a:solidFill>
            <a:schemeClr val="accent2"/>
          </a:solidFill>
        </p:grpSpPr>
        <p:sp>
          <p:nvSpPr>
            <p:cNvPr id="71" name="Freeform 37">
              <a:extLst>
                <a:ext uri="{FF2B5EF4-FFF2-40B4-BE49-F238E27FC236}">
                  <a16:creationId xmlns:a16="http://schemas.microsoft.com/office/drawing/2014/main" id="{7DFAD8D8-D76C-450E-B80A-DDBA711D1608}"/>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sp>
          <p:nvSpPr>
            <p:cNvPr id="72" name="Freeform 38">
              <a:extLst>
                <a:ext uri="{FF2B5EF4-FFF2-40B4-BE49-F238E27FC236}">
                  <a16:creationId xmlns:a16="http://schemas.microsoft.com/office/drawing/2014/main" id="{94F42DCE-A302-4531-BF4B-9E94EF8EA157}"/>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
        <p:nvSpPr>
          <p:cNvPr id="74" name="Text Placeholder 1">
            <a:extLst>
              <a:ext uri="{FF2B5EF4-FFF2-40B4-BE49-F238E27FC236}">
                <a16:creationId xmlns:a16="http://schemas.microsoft.com/office/drawing/2014/main" id="{B2F56FDE-11E1-45C3-A2E6-C28414F0A67E}"/>
              </a:ext>
            </a:extLst>
          </p:cNvPr>
          <p:cNvSpPr txBox="1">
            <a:spLocks/>
          </p:cNvSpPr>
          <p:nvPr/>
        </p:nvSpPr>
        <p:spPr>
          <a:xfrm>
            <a:off x="1478660" y="2502088"/>
            <a:ext cx="10229863" cy="2281778"/>
          </a:xfrm>
          <a:prstGeom prst="rect">
            <a:avLst/>
          </a:prstGeom>
        </p:spPr>
        <p:txBody>
          <a:bodyPr vert="horz" wrap="square" lIns="0" tIns="0" rIns="0" bIns="0" rtlCol="0">
            <a:spAutoFit/>
          </a:bodyPr>
          <a:lstStyle>
            <a:lvl1pPr marL="0" marR="0" indent="0" algn="l" defTabSz="951304" rtl="0" eaLnBrk="1" fontAlgn="auto" latinLnBrk="0" hangingPunct="1">
              <a:lnSpc>
                <a:spcPct val="110000"/>
              </a:lnSpc>
              <a:spcBef>
                <a:spcPts val="1224"/>
              </a:spcBef>
              <a:spcAft>
                <a:spcPts val="0"/>
              </a:spcAft>
              <a:buClrTx/>
              <a:buSzPct val="90000"/>
              <a:buFont typeface="Wingdings" panose="05000000000000000000" pitchFamily="2" charset="2"/>
              <a:buNone/>
              <a:tabLst/>
              <a:defRPr sz="1836"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2pPr>
            <a:lvl3pPr marL="46629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224" kern="1200" spc="0" baseline="0">
                <a:gradFill>
                  <a:gsLst>
                    <a:gs pos="1250">
                      <a:schemeClr val="tx1"/>
                    </a:gs>
                    <a:gs pos="100000">
                      <a:schemeClr val="tx1"/>
                    </a:gs>
                  </a:gsLst>
                  <a:lin ang="5400000" scaled="0"/>
                </a:gradFill>
                <a:latin typeface="+mn-lt"/>
                <a:ea typeface="+mn-ea"/>
                <a:cs typeface="+mn-cs"/>
              </a:defRPr>
            </a:lvl3pPr>
            <a:lvl4pPr marL="69944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122" kern="1200" spc="0" baseline="0">
                <a:gradFill>
                  <a:gsLst>
                    <a:gs pos="1250">
                      <a:schemeClr val="tx1"/>
                    </a:gs>
                    <a:gs pos="100000">
                      <a:schemeClr val="tx1"/>
                    </a:gs>
                  </a:gsLst>
                  <a:lin ang="5400000" scaled="0"/>
                </a:gradFill>
                <a:latin typeface="+mn-lt"/>
                <a:ea typeface="+mn-ea"/>
                <a:cs typeface="+mn-cs"/>
              </a:defRPr>
            </a:lvl4pPr>
            <a:lvl5pPr marL="93259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122"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000" dirty="0"/>
              <a:t>Leverage your on-premises licenses in the cloud with Azure Hybrid Benefit</a:t>
            </a:r>
          </a:p>
          <a:p>
            <a:endParaRPr lang="en-US" sz="2000" dirty="0"/>
          </a:p>
          <a:p>
            <a:r>
              <a:rPr lang="en-US" sz="2000" dirty="0"/>
              <a:t>Save even more by prepaying for compute resources with reserved capacity</a:t>
            </a:r>
          </a:p>
          <a:p>
            <a:endParaRPr lang="en-US" sz="2000" dirty="0"/>
          </a:p>
          <a:p>
            <a:r>
              <a:rPr lang="en-US" sz="2000" dirty="0"/>
              <a:t>Get competitive TCO and SQL DB discounted for dev/test</a:t>
            </a:r>
          </a:p>
        </p:txBody>
      </p:sp>
      <p:grpSp>
        <p:nvGrpSpPr>
          <p:cNvPr id="75" name="Group 74">
            <a:extLst>
              <a:ext uri="{FF2B5EF4-FFF2-40B4-BE49-F238E27FC236}">
                <a16:creationId xmlns:a16="http://schemas.microsoft.com/office/drawing/2014/main" id="{140A58EB-821C-42C4-92EF-F536E1918570}"/>
              </a:ext>
            </a:extLst>
          </p:cNvPr>
          <p:cNvGrpSpPr/>
          <p:nvPr/>
        </p:nvGrpSpPr>
        <p:grpSpPr>
          <a:xfrm>
            <a:off x="10517365" y="5516186"/>
            <a:ext cx="754521" cy="875911"/>
            <a:chOff x="4972405" y="5350247"/>
            <a:chExt cx="570148" cy="661875"/>
          </a:xfrm>
          <a:solidFill>
            <a:schemeClr val="bg1"/>
          </a:solidFill>
        </p:grpSpPr>
        <p:sp>
          <p:nvSpPr>
            <p:cNvPr id="76" name="Rectangle 75">
              <a:extLst>
                <a:ext uri="{FF2B5EF4-FFF2-40B4-BE49-F238E27FC236}">
                  <a16:creationId xmlns:a16="http://schemas.microsoft.com/office/drawing/2014/main" id="{7CF3170A-F035-49E4-AEFC-666E8DF27F78}"/>
                </a:ext>
              </a:extLst>
            </p:cNvPr>
            <p:cNvSpPr/>
            <p:nvPr/>
          </p:nvSpPr>
          <p:spPr>
            <a:xfrm rot="18000000">
              <a:off x="4991265" y="5570425"/>
              <a:ext cx="556178" cy="230415"/>
            </a:xfrm>
            <a:prstGeom prst="rect">
              <a:avLst/>
            </a:prstGeom>
            <a:grpFill/>
            <a:ln w="6747" cap="flat">
              <a:noFill/>
              <a:prstDash val="solid"/>
              <a:miter/>
            </a:ln>
          </p:spPr>
          <p:txBody>
            <a:bodyPr rtlCol="0" anchor="ctr"/>
            <a:lstStyle/>
            <a:p>
              <a:pPr defTabSz="932597"/>
              <a:endParaRPr lang="en-US" sz="1836">
                <a:solidFill>
                  <a:prstClr val="black"/>
                </a:solidFill>
                <a:latin typeface="Segoe UI"/>
              </a:endParaRPr>
            </a:p>
          </p:txBody>
        </p:sp>
        <p:sp>
          <p:nvSpPr>
            <p:cNvPr id="77" name="Freeform: Shape 76">
              <a:extLst>
                <a:ext uri="{FF2B5EF4-FFF2-40B4-BE49-F238E27FC236}">
                  <a16:creationId xmlns:a16="http://schemas.microsoft.com/office/drawing/2014/main" id="{98B61133-78FD-447C-8921-CA644441AF14}"/>
                </a:ext>
              </a:extLst>
            </p:cNvPr>
            <p:cNvSpPr/>
            <p:nvPr/>
          </p:nvSpPr>
          <p:spPr>
            <a:xfrm rot="18000000">
              <a:off x="4849295" y="5505564"/>
              <a:ext cx="396690" cy="150469"/>
            </a:xfrm>
            <a:custGeom>
              <a:avLst/>
              <a:gdLst>
                <a:gd name="connsiteX0" fmla="*/ 349027 w 403529"/>
                <a:gd name="connsiteY0" fmla="*/ 57665 h 157308"/>
                <a:gd name="connsiteX1" fmla="*/ 359286 w 403529"/>
                <a:gd name="connsiteY1" fmla="*/ 83655 h 157308"/>
                <a:gd name="connsiteX2" fmla="*/ 400323 w 403529"/>
                <a:gd name="connsiteY2" fmla="*/ 75448 h 157308"/>
                <a:gd name="connsiteX3" fmla="*/ 371597 w 403529"/>
                <a:gd name="connsiteY3" fmla="*/ 3633 h 157308"/>
                <a:gd name="connsiteX4" fmla="*/ 3633 w 403529"/>
                <a:gd name="connsiteY4" fmla="*/ 154102 h 157308"/>
                <a:gd name="connsiteX5" fmla="*/ 214289 w 403529"/>
                <a:gd name="connsiteY5" fmla="*/ 112381 h 157308"/>
                <a:gd name="connsiteX0" fmla="*/ 210656 w 396690"/>
                <a:gd name="connsiteY0" fmla="*/ 108748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5" fmla="*/ 210656 w 396690"/>
                <a:gd name="connsiteY5" fmla="*/ 108748 h 150469"/>
                <a:gd name="connsiteX0" fmla="*/ 0 w 396690"/>
                <a:gd name="connsiteY0" fmla="*/ 150469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0" fmla="*/ 0 w 396690"/>
                <a:gd name="connsiteY0" fmla="*/ 150469 h 150469"/>
                <a:gd name="connsiteX1" fmla="*/ 396690 w 396690"/>
                <a:gd name="connsiteY1" fmla="*/ 71815 h 150469"/>
                <a:gd name="connsiteX2" fmla="*/ 367964 w 396690"/>
                <a:gd name="connsiteY2" fmla="*/ 0 h 150469"/>
                <a:gd name="connsiteX3" fmla="*/ 0 w 396690"/>
                <a:gd name="connsiteY3" fmla="*/ 150469 h 150469"/>
              </a:gdLst>
              <a:ahLst/>
              <a:cxnLst>
                <a:cxn ang="0">
                  <a:pos x="connsiteX0" y="connsiteY0"/>
                </a:cxn>
                <a:cxn ang="0">
                  <a:pos x="connsiteX1" y="connsiteY1"/>
                </a:cxn>
                <a:cxn ang="0">
                  <a:pos x="connsiteX2" y="connsiteY2"/>
                </a:cxn>
                <a:cxn ang="0">
                  <a:pos x="connsiteX3" y="connsiteY3"/>
                </a:cxn>
              </a:cxnLst>
              <a:rect l="l" t="t" r="r" b="b"/>
              <a:pathLst>
                <a:path w="396690" h="150469">
                  <a:moveTo>
                    <a:pt x="0" y="150469"/>
                  </a:moveTo>
                  <a:lnTo>
                    <a:pt x="396690" y="71815"/>
                  </a:lnTo>
                  <a:lnTo>
                    <a:pt x="367964" y="0"/>
                  </a:lnTo>
                  <a:lnTo>
                    <a:pt x="0" y="150469"/>
                  </a:lnTo>
                  <a:close/>
                </a:path>
              </a:pathLst>
            </a:custGeom>
            <a:grpFill/>
            <a:ln w="6747" cap="flat">
              <a:noFill/>
              <a:prstDash val="solid"/>
              <a:miter/>
            </a:ln>
          </p:spPr>
          <p:txBody>
            <a:bodyPr rtlCol="0" anchor="ctr"/>
            <a:lstStyle/>
            <a:p>
              <a:pPr defTabSz="932597"/>
              <a:endParaRPr lang="en-US" sz="1836">
                <a:solidFill>
                  <a:prstClr val="black"/>
                </a:solidFill>
                <a:latin typeface="Segoe UI"/>
              </a:endParaRPr>
            </a:p>
          </p:txBody>
        </p:sp>
        <p:sp>
          <p:nvSpPr>
            <p:cNvPr id="78" name="Freeform: Shape 77">
              <a:extLst>
                <a:ext uri="{FF2B5EF4-FFF2-40B4-BE49-F238E27FC236}">
                  <a16:creationId xmlns:a16="http://schemas.microsoft.com/office/drawing/2014/main" id="{31584216-795C-4FB6-8997-FAA002002132}"/>
                </a:ext>
              </a:extLst>
            </p:cNvPr>
            <p:cNvSpPr/>
            <p:nvPr/>
          </p:nvSpPr>
          <p:spPr>
            <a:xfrm rot="18000000">
              <a:off x="4949313" y="5497638"/>
              <a:ext cx="364546" cy="69763"/>
            </a:xfrm>
            <a:custGeom>
              <a:avLst/>
              <a:gdLst>
                <a:gd name="connsiteX0" fmla="*/ 213605 w 369331"/>
                <a:gd name="connsiteY0" fmla="*/ 73396 h 75234"/>
                <a:gd name="connsiteX1" fmla="*/ 321669 w 369331"/>
                <a:gd name="connsiteY1" fmla="*/ 52194 h 75234"/>
                <a:gd name="connsiteX2" fmla="*/ 326457 w 369331"/>
                <a:gd name="connsiteY2" fmla="*/ 73396 h 75234"/>
                <a:gd name="connsiteX3" fmla="*/ 368178 w 369331"/>
                <a:gd name="connsiteY3" fmla="*/ 73396 h 75234"/>
                <a:gd name="connsiteX4" fmla="*/ 354499 w 369331"/>
                <a:gd name="connsiteY4" fmla="*/ 3633 h 75234"/>
                <a:gd name="connsiteX5" fmla="*/ 3633 w 369331"/>
                <a:gd name="connsiteY5" fmla="*/ 73396 h 75234"/>
                <a:gd name="connsiteX0" fmla="*/ 209972 w 364545"/>
                <a:gd name="connsiteY0" fmla="*/ 69763 h 69763"/>
                <a:gd name="connsiteX1" fmla="*/ 322824 w 364545"/>
                <a:gd name="connsiteY1" fmla="*/ 69763 h 69763"/>
                <a:gd name="connsiteX2" fmla="*/ 364545 w 364545"/>
                <a:gd name="connsiteY2" fmla="*/ 69763 h 69763"/>
                <a:gd name="connsiteX3" fmla="*/ 350866 w 364545"/>
                <a:gd name="connsiteY3" fmla="*/ 0 h 69763"/>
                <a:gd name="connsiteX4" fmla="*/ 0 w 364545"/>
                <a:gd name="connsiteY4" fmla="*/ 69763 h 69763"/>
                <a:gd name="connsiteX5" fmla="*/ 209972 w 364545"/>
                <a:gd name="connsiteY5" fmla="*/ 69763 h 69763"/>
                <a:gd name="connsiteX0" fmla="*/ 209972 w 364545"/>
                <a:gd name="connsiteY0" fmla="*/ 69763 h 69763"/>
                <a:gd name="connsiteX1" fmla="*/ 364545 w 364545"/>
                <a:gd name="connsiteY1" fmla="*/ 69763 h 69763"/>
                <a:gd name="connsiteX2" fmla="*/ 350866 w 364545"/>
                <a:gd name="connsiteY2" fmla="*/ 0 h 69763"/>
                <a:gd name="connsiteX3" fmla="*/ 0 w 364545"/>
                <a:gd name="connsiteY3" fmla="*/ 69763 h 69763"/>
                <a:gd name="connsiteX4" fmla="*/ 209972 w 364545"/>
                <a:gd name="connsiteY4" fmla="*/ 69763 h 69763"/>
                <a:gd name="connsiteX0" fmla="*/ 0 w 364545"/>
                <a:gd name="connsiteY0" fmla="*/ 69763 h 69763"/>
                <a:gd name="connsiteX1" fmla="*/ 364545 w 364545"/>
                <a:gd name="connsiteY1" fmla="*/ 69763 h 69763"/>
                <a:gd name="connsiteX2" fmla="*/ 350866 w 364545"/>
                <a:gd name="connsiteY2" fmla="*/ 0 h 69763"/>
                <a:gd name="connsiteX3" fmla="*/ 0 w 364545"/>
                <a:gd name="connsiteY3" fmla="*/ 69763 h 69763"/>
              </a:gdLst>
              <a:ahLst/>
              <a:cxnLst>
                <a:cxn ang="0">
                  <a:pos x="connsiteX0" y="connsiteY0"/>
                </a:cxn>
                <a:cxn ang="0">
                  <a:pos x="connsiteX1" y="connsiteY1"/>
                </a:cxn>
                <a:cxn ang="0">
                  <a:pos x="connsiteX2" y="connsiteY2"/>
                </a:cxn>
                <a:cxn ang="0">
                  <a:pos x="connsiteX3" y="connsiteY3"/>
                </a:cxn>
              </a:cxnLst>
              <a:rect l="l" t="t" r="r" b="b"/>
              <a:pathLst>
                <a:path w="364545" h="69763">
                  <a:moveTo>
                    <a:pt x="0" y="69763"/>
                  </a:moveTo>
                  <a:lnTo>
                    <a:pt x="364545" y="69763"/>
                  </a:lnTo>
                  <a:lnTo>
                    <a:pt x="350866" y="0"/>
                  </a:lnTo>
                  <a:lnTo>
                    <a:pt x="0" y="69763"/>
                  </a:lnTo>
                  <a:close/>
                </a:path>
              </a:pathLst>
            </a:custGeom>
            <a:grpFill/>
            <a:ln w="6747" cap="flat">
              <a:noFill/>
              <a:prstDash val="solid"/>
              <a:miter/>
            </a:ln>
          </p:spPr>
          <p:txBody>
            <a:bodyPr rtlCol="0" anchor="ctr"/>
            <a:lstStyle/>
            <a:p>
              <a:pPr defTabSz="932597"/>
              <a:endParaRPr lang="en-US" sz="1836">
                <a:solidFill>
                  <a:prstClr val="black"/>
                </a:solidFill>
                <a:latin typeface="Segoe UI"/>
              </a:endParaRPr>
            </a:p>
          </p:txBody>
        </p:sp>
        <p:sp>
          <p:nvSpPr>
            <p:cNvPr id="79" name="Freeform: Shape 78">
              <a:extLst>
                <a:ext uri="{FF2B5EF4-FFF2-40B4-BE49-F238E27FC236}">
                  <a16:creationId xmlns:a16="http://schemas.microsoft.com/office/drawing/2014/main" id="{801EB1AD-8806-4ADF-AC30-FF53106ECCBF}"/>
                </a:ext>
              </a:extLst>
            </p:cNvPr>
            <p:cNvSpPr/>
            <p:nvPr/>
          </p:nvSpPr>
          <p:spPr bwMode="auto">
            <a:xfrm>
              <a:off x="5004687" y="5354091"/>
              <a:ext cx="537866" cy="658031"/>
            </a:xfrm>
            <a:custGeom>
              <a:avLst/>
              <a:gdLst>
                <a:gd name="connsiteX0" fmla="*/ 300938 w 537866"/>
                <a:gd name="connsiteY0" fmla="*/ 0 h 658031"/>
                <a:gd name="connsiteX1" fmla="*/ 537866 w 537866"/>
                <a:gd name="connsiteY1" fmla="*/ 136791 h 658031"/>
                <a:gd name="connsiteX2" fmla="*/ 236928 w 537866"/>
                <a:gd name="connsiteY2" fmla="*/ 658031 h 658031"/>
                <a:gd name="connsiteX3" fmla="*/ 0 w 537866"/>
                <a:gd name="connsiteY3" fmla="*/ 521240 h 658031"/>
                <a:gd name="connsiteX4" fmla="*/ 300938 w 537866"/>
                <a:gd name="connsiteY4" fmla="*/ 0 h 658031"/>
                <a:gd name="connsiteX5" fmla="*/ 333728 w 537866"/>
                <a:gd name="connsiteY5" fmla="*/ 66317 h 658031"/>
                <a:gd name="connsiteX6" fmla="*/ 305699 w 537866"/>
                <a:gd name="connsiteY6" fmla="*/ 73828 h 658031"/>
                <a:gd name="connsiteX7" fmla="*/ 69736 w 537866"/>
                <a:gd name="connsiteY7" fmla="*/ 482527 h 658031"/>
                <a:gd name="connsiteX8" fmla="*/ 79750 w 537866"/>
                <a:gd name="connsiteY8" fmla="*/ 519899 h 658031"/>
                <a:gd name="connsiteX9" fmla="*/ 198214 w 537866"/>
                <a:gd name="connsiteY9" fmla="*/ 588294 h 658031"/>
                <a:gd name="connsiteX10" fmla="*/ 235586 w 537866"/>
                <a:gd name="connsiteY10" fmla="*/ 578280 h 658031"/>
                <a:gd name="connsiteX11" fmla="*/ 471548 w 537866"/>
                <a:gd name="connsiteY11" fmla="*/ 169581 h 658031"/>
                <a:gd name="connsiteX12" fmla="*/ 464038 w 537866"/>
                <a:gd name="connsiteY12" fmla="*/ 141552 h 658031"/>
                <a:gd name="connsiteX13" fmla="*/ 333728 w 537866"/>
                <a:gd name="connsiteY13" fmla="*/ 66317 h 65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7866" h="658031">
                  <a:moveTo>
                    <a:pt x="300938" y="0"/>
                  </a:moveTo>
                  <a:lnTo>
                    <a:pt x="537866" y="136791"/>
                  </a:lnTo>
                  <a:lnTo>
                    <a:pt x="236928" y="658031"/>
                  </a:lnTo>
                  <a:lnTo>
                    <a:pt x="0" y="521240"/>
                  </a:lnTo>
                  <a:lnTo>
                    <a:pt x="300938" y="0"/>
                  </a:lnTo>
                  <a:close/>
                  <a:moveTo>
                    <a:pt x="333728" y="66317"/>
                  </a:moveTo>
                  <a:lnTo>
                    <a:pt x="305699" y="73828"/>
                  </a:lnTo>
                  <a:lnTo>
                    <a:pt x="69736" y="482527"/>
                  </a:lnTo>
                  <a:lnTo>
                    <a:pt x="79750" y="519899"/>
                  </a:lnTo>
                  <a:lnTo>
                    <a:pt x="198214" y="588294"/>
                  </a:lnTo>
                  <a:lnTo>
                    <a:pt x="235586" y="578280"/>
                  </a:lnTo>
                  <a:lnTo>
                    <a:pt x="471548" y="169581"/>
                  </a:lnTo>
                  <a:lnTo>
                    <a:pt x="464038" y="141552"/>
                  </a:lnTo>
                  <a:lnTo>
                    <a:pt x="333728" y="66317"/>
                  </a:lnTo>
                  <a:close/>
                </a:path>
              </a:pathLst>
            </a:custGeom>
            <a:solidFill>
              <a:schemeClr val="accent2"/>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a:solidFill>
                  <a:prstClr val="black"/>
                </a:solidFill>
                <a:latin typeface="Arial" charset="0"/>
                <a:ea typeface="Arial" charset="0"/>
                <a:cs typeface="Arial" charset="0"/>
              </a:endParaRPr>
            </a:p>
          </p:txBody>
        </p:sp>
        <p:sp>
          <p:nvSpPr>
            <p:cNvPr id="80" name="Freeform: Shape 79">
              <a:extLst>
                <a:ext uri="{FF2B5EF4-FFF2-40B4-BE49-F238E27FC236}">
                  <a16:creationId xmlns:a16="http://schemas.microsoft.com/office/drawing/2014/main" id="{58610E0F-29B4-40ED-BC33-F9F4E01DCF0D}"/>
                </a:ext>
              </a:extLst>
            </p:cNvPr>
            <p:cNvSpPr/>
            <p:nvPr/>
          </p:nvSpPr>
          <p:spPr bwMode="auto">
            <a:xfrm>
              <a:off x="5069908" y="5368909"/>
              <a:ext cx="182273" cy="338741"/>
            </a:xfrm>
            <a:custGeom>
              <a:avLst/>
              <a:gdLst>
                <a:gd name="connsiteX0" fmla="*/ 115017 w 182273"/>
                <a:gd name="connsiteY0" fmla="*/ 0 h 338741"/>
                <a:gd name="connsiteX1" fmla="*/ 182273 w 182273"/>
                <a:gd name="connsiteY1" fmla="*/ 23035 h 338741"/>
                <a:gd name="connsiteX2" fmla="*/ 161413 w 182273"/>
                <a:gd name="connsiteY2" fmla="*/ 59166 h 338741"/>
                <a:gd name="connsiteX3" fmla="*/ 140657 w 182273"/>
                <a:gd name="connsiteY3" fmla="*/ 52712 h 338741"/>
                <a:gd name="connsiteX4" fmla="*/ 104987 w 182273"/>
                <a:gd name="connsiteY4" fmla="*/ 156899 h 338741"/>
                <a:gd name="connsiteX5" fmla="*/ 0 w 182273"/>
                <a:gd name="connsiteY5" fmla="*/ 338741 h 338741"/>
                <a:gd name="connsiteX6" fmla="*/ 115017 w 182273"/>
                <a:gd name="connsiteY6" fmla="*/ 0 h 33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273" h="338741">
                  <a:moveTo>
                    <a:pt x="115017" y="0"/>
                  </a:moveTo>
                  <a:lnTo>
                    <a:pt x="182273" y="23035"/>
                  </a:lnTo>
                  <a:lnTo>
                    <a:pt x="161413" y="59166"/>
                  </a:lnTo>
                  <a:lnTo>
                    <a:pt x="140657" y="52712"/>
                  </a:lnTo>
                  <a:lnTo>
                    <a:pt x="104987" y="156899"/>
                  </a:lnTo>
                  <a:lnTo>
                    <a:pt x="0" y="338741"/>
                  </a:lnTo>
                  <a:lnTo>
                    <a:pt x="115017" y="0"/>
                  </a:lnTo>
                  <a:close/>
                </a:path>
              </a:pathLst>
            </a:custGeom>
            <a:solidFill>
              <a:schemeClr val="accent2"/>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a:solidFill>
                  <a:prstClr val="black"/>
                </a:solidFill>
                <a:latin typeface="Arial" charset="0"/>
                <a:ea typeface="Arial" charset="0"/>
                <a:cs typeface="Arial" charset="0"/>
              </a:endParaRPr>
            </a:p>
          </p:txBody>
        </p:sp>
        <p:sp>
          <p:nvSpPr>
            <p:cNvPr id="81" name="Freeform: Shape 80">
              <a:extLst>
                <a:ext uri="{FF2B5EF4-FFF2-40B4-BE49-F238E27FC236}">
                  <a16:creationId xmlns:a16="http://schemas.microsoft.com/office/drawing/2014/main" id="{D7AA530E-CBD6-4ED9-A4C0-9A748DE4A845}"/>
                </a:ext>
              </a:extLst>
            </p:cNvPr>
            <p:cNvSpPr/>
            <p:nvPr/>
          </p:nvSpPr>
          <p:spPr bwMode="auto">
            <a:xfrm>
              <a:off x="5012873" y="5396123"/>
              <a:ext cx="130229" cy="393901"/>
            </a:xfrm>
            <a:custGeom>
              <a:avLst/>
              <a:gdLst>
                <a:gd name="connsiteX0" fmla="*/ 53672 w 130229"/>
                <a:gd name="connsiteY0" fmla="*/ 0 h 393901"/>
                <a:gd name="connsiteX1" fmla="*/ 130229 w 130229"/>
                <a:gd name="connsiteY1" fmla="*/ 11031 h 393901"/>
                <a:gd name="connsiteX2" fmla="*/ 116817 w 130229"/>
                <a:gd name="connsiteY2" fmla="*/ 50673 h 393901"/>
                <a:gd name="connsiteX3" fmla="*/ 89180 w 130229"/>
                <a:gd name="connsiteY3" fmla="*/ 46563 h 393901"/>
                <a:gd name="connsiteX4" fmla="*/ 69196 w 130229"/>
                <a:gd name="connsiteY4" fmla="*/ 190607 h 393901"/>
                <a:gd name="connsiteX5" fmla="*/ 0 w 130229"/>
                <a:gd name="connsiteY5" fmla="*/ 393901 h 393901"/>
                <a:gd name="connsiteX6" fmla="*/ 53672 w 130229"/>
                <a:gd name="connsiteY6" fmla="*/ 0 h 3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229" h="393901">
                  <a:moveTo>
                    <a:pt x="53672" y="0"/>
                  </a:moveTo>
                  <a:lnTo>
                    <a:pt x="130229" y="11031"/>
                  </a:lnTo>
                  <a:lnTo>
                    <a:pt x="116817" y="50673"/>
                  </a:lnTo>
                  <a:lnTo>
                    <a:pt x="89180" y="46563"/>
                  </a:lnTo>
                  <a:lnTo>
                    <a:pt x="69196" y="190607"/>
                  </a:lnTo>
                  <a:lnTo>
                    <a:pt x="0" y="393901"/>
                  </a:lnTo>
                  <a:lnTo>
                    <a:pt x="53672" y="0"/>
                  </a:lnTo>
                  <a:close/>
                </a:path>
              </a:pathLst>
            </a:custGeom>
            <a:solidFill>
              <a:schemeClr val="accent2"/>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a:solidFill>
                  <a:prstClr val="black"/>
                </a:solidFill>
                <a:latin typeface="Arial" charset="0"/>
                <a:ea typeface="Arial" charset="0"/>
                <a:cs typeface="Arial" charset="0"/>
              </a:endParaRPr>
            </a:p>
          </p:txBody>
        </p:sp>
        <p:sp>
          <p:nvSpPr>
            <p:cNvPr id="82" name="Freeform: Shape 81">
              <a:extLst>
                <a:ext uri="{FF2B5EF4-FFF2-40B4-BE49-F238E27FC236}">
                  <a16:creationId xmlns:a16="http://schemas.microsoft.com/office/drawing/2014/main" id="{F0458621-5637-4D41-BCAA-4921809C09C9}"/>
                </a:ext>
              </a:extLst>
            </p:cNvPr>
            <p:cNvSpPr/>
            <p:nvPr/>
          </p:nvSpPr>
          <p:spPr bwMode="auto">
            <a:xfrm>
              <a:off x="5338590" y="5514504"/>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2"/>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a:solidFill>
                  <a:prstClr val="black"/>
                </a:solidFill>
                <a:latin typeface="Arial" charset="0"/>
                <a:ea typeface="Arial" charset="0"/>
                <a:cs typeface="Arial" charset="0"/>
              </a:endParaRPr>
            </a:p>
          </p:txBody>
        </p:sp>
        <p:sp>
          <p:nvSpPr>
            <p:cNvPr id="83" name="Freeform: Shape 82">
              <a:extLst>
                <a:ext uri="{FF2B5EF4-FFF2-40B4-BE49-F238E27FC236}">
                  <a16:creationId xmlns:a16="http://schemas.microsoft.com/office/drawing/2014/main" id="{2C7919F6-C2C3-42B8-9E30-A33E0BFD4395}"/>
                </a:ext>
              </a:extLst>
            </p:cNvPr>
            <p:cNvSpPr/>
            <p:nvPr/>
          </p:nvSpPr>
          <p:spPr bwMode="auto">
            <a:xfrm>
              <a:off x="5208358" y="5624665"/>
              <a:ext cx="130520" cy="116881"/>
            </a:xfrm>
            <a:custGeom>
              <a:avLst/>
              <a:gdLst>
                <a:gd name="connsiteX0" fmla="*/ 42722 w 130520"/>
                <a:gd name="connsiteY0" fmla="*/ 753 h 116881"/>
                <a:gd name="connsiteX1" fmla="*/ 92618 w 130520"/>
                <a:gd name="connsiteY1" fmla="*/ 11055 h 116881"/>
                <a:gd name="connsiteX2" fmla="*/ 124492 w 130520"/>
                <a:gd name="connsiteY2" fmla="*/ 92638 h 116881"/>
                <a:gd name="connsiteX3" fmla="*/ 37902 w 130520"/>
                <a:gd name="connsiteY3" fmla="*/ 105826 h 116881"/>
                <a:gd name="connsiteX4" fmla="*/ 6029 w 130520"/>
                <a:gd name="connsiteY4" fmla="*/ 24243 h 116881"/>
                <a:gd name="connsiteX5" fmla="*/ 42722 w 130520"/>
                <a:gd name="connsiteY5" fmla="*/ 753 h 11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520" h="116881">
                  <a:moveTo>
                    <a:pt x="42722" y="753"/>
                  </a:moveTo>
                  <a:cubicBezTo>
                    <a:pt x="58392" y="-1633"/>
                    <a:pt x="76262" y="1612"/>
                    <a:pt x="92618" y="11055"/>
                  </a:cubicBezTo>
                  <a:cubicBezTo>
                    <a:pt x="125332" y="29942"/>
                    <a:pt x="139602" y="66468"/>
                    <a:pt x="124492" y="92638"/>
                  </a:cubicBezTo>
                  <a:cubicBezTo>
                    <a:pt x="109383" y="118808"/>
                    <a:pt x="70616" y="124713"/>
                    <a:pt x="37902" y="105826"/>
                  </a:cubicBezTo>
                  <a:cubicBezTo>
                    <a:pt x="5190" y="86940"/>
                    <a:pt x="-9080" y="50413"/>
                    <a:pt x="6029" y="24243"/>
                  </a:cubicBezTo>
                  <a:cubicBezTo>
                    <a:pt x="13584" y="11158"/>
                    <a:pt x="27053" y="3140"/>
                    <a:pt x="42722" y="753"/>
                  </a:cubicBezTo>
                  <a:close/>
                </a:path>
              </a:pathLst>
            </a:custGeom>
            <a:solidFill>
              <a:schemeClr val="accent2"/>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a:solidFill>
                  <a:prstClr val="black"/>
                </a:solidFill>
                <a:latin typeface="Arial" charset="0"/>
                <a:ea typeface="Arial" charset="0"/>
                <a:cs typeface="Arial" charset="0"/>
              </a:endParaRPr>
            </a:p>
          </p:txBody>
        </p:sp>
        <p:sp>
          <p:nvSpPr>
            <p:cNvPr id="84" name="Freeform: Shape 83">
              <a:extLst>
                <a:ext uri="{FF2B5EF4-FFF2-40B4-BE49-F238E27FC236}">
                  <a16:creationId xmlns:a16="http://schemas.microsoft.com/office/drawing/2014/main" id="{715C9E04-E694-4D1B-9A81-FBE74CCEC76F}"/>
                </a:ext>
              </a:extLst>
            </p:cNvPr>
            <p:cNvSpPr/>
            <p:nvPr/>
          </p:nvSpPr>
          <p:spPr bwMode="auto">
            <a:xfrm>
              <a:off x="5167603" y="5810662"/>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2"/>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a:solidFill>
                  <a:prstClr val="black"/>
                </a:solidFill>
                <a:latin typeface="Arial" charset="0"/>
                <a:ea typeface="Arial" charset="0"/>
                <a:cs typeface="Arial" charset="0"/>
              </a:endParaRPr>
            </a:p>
          </p:txBody>
        </p:sp>
      </p:grpSp>
    </p:spTree>
    <p:extLst>
      <p:ext uri="{BB962C8B-B14F-4D97-AF65-F5344CB8AC3E}">
        <p14:creationId xmlns:p14="http://schemas.microsoft.com/office/powerpoint/2010/main" val="311432628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E3A31D-C609-4F6F-80A1-73C5EA802DA7}"/>
              </a:ext>
            </a:extLst>
          </p:cNvPr>
          <p:cNvSpPr/>
          <p:nvPr/>
        </p:nvSpPr>
        <p:spPr bwMode="auto">
          <a:xfrm>
            <a:off x="6042699" y="2291093"/>
            <a:ext cx="1793041" cy="3128597"/>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a:endParaRPr>
          </a:p>
        </p:txBody>
      </p:sp>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0"/>
          </p:nvPr>
        </p:nvSpPr>
        <p:spPr>
          <a:xfrm>
            <a:off x="598946" y="1591712"/>
            <a:ext cx="4995646" cy="2932580"/>
          </a:xfrm>
        </p:spPr>
        <p:txBody>
          <a:bodyPr/>
          <a:lstStyle/>
          <a:p>
            <a:r>
              <a:rPr lang="en-US"/>
              <a:t>Convert on-premises cores to </a:t>
            </a:r>
            <a:r>
              <a:rPr lang="en-US" err="1"/>
              <a:t>vCores</a:t>
            </a:r>
            <a:r>
              <a:rPr lang="en-US"/>
              <a:t> to maximize value of investments </a:t>
            </a:r>
          </a:p>
          <a:p>
            <a:r>
              <a:rPr lang="en-US"/>
              <a:t>1 Standard license core =</a:t>
            </a:r>
            <a:br>
              <a:rPr lang="en-US"/>
            </a:br>
            <a:r>
              <a:rPr lang="en-US"/>
              <a:t>1 General Purpose core</a:t>
            </a:r>
          </a:p>
          <a:p>
            <a:r>
              <a:rPr lang="en-US"/>
              <a:t>1 Enterprise license core =</a:t>
            </a:r>
            <a:br>
              <a:rPr lang="en-US"/>
            </a:br>
            <a:r>
              <a:rPr lang="en-US"/>
              <a:t>1 Business Critical core</a:t>
            </a:r>
          </a:p>
          <a:p>
            <a:r>
              <a:rPr lang="en-US"/>
              <a:t>1 Enterprise license core =</a:t>
            </a:r>
            <a:br>
              <a:rPr lang="en-US"/>
            </a:br>
            <a:r>
              <a:rPr lang="en-US"/>
              <a:t>4 General Purpose cores (virtualization benefit)</a:t>
            </a:r>
          </a:p>
        </p:txBody>
      </p:sp>
      <p:sp>
        <p:nvSpPr>
          <p:cNvPr id="2" name="Title 1"/>
          <p:cNvSpPr>
            <a:spLocks noGrp="1"/>
          </p:cNvSpPr>
          <p:nvPr>
            <p:ph type="title"/>
          </p:nvPr>
        </p:nvSpPr>
        <p:spPr/>
        <p:txBody>
          <a:bodyPr/>
          <a:lstStyle/>
          <a:p>
            <a:r>
              <a:rPr lang="en-US"/>
              <a:t>Trade in on-premises cores with Azure Hybrid benefit </a:t>
            </a:r>
          </a:p>
        </p:txBody>
      </p:sp>
      <p:sp>
        <p:nvSpPr>
          <p:cNvPr id="60" name="TextBox 59">
            <a:extLst>
              <a:ext uri="{FF2B5EF4-FFF2-40B4-BE49-F238E27FC236}">
                <a16:creationId xmlns:a16="http://schemas.microsoft.com/office/drawing/2014/main" id="{300F97C5-F6E8-4BF9-ACB7-E880A9E3539E}"/>
              </a:ext>
            </a:extLst>
          </p:cNvPr>
          <p:cNvSpPr txBox="1"/>
          <p:nvPr/>
        </p:nvSpPr>
        <p:spPr>
          <a:xfrm>
            <a:off x="5916253" y="1996335"/>
            <a:ext cx="3718984" cy="224114"/>
          </a:xfrm>
          <a:prstGeom prst="rect">
            <a:avLst/>
          </a:prstGeom>
          <a:noFill/>
        </p:spPr>
        <p:txBody>
          <a:bodyPr wrap="square" lIns="93260" tIns="0" rIns="0" bIns="0" rtlCol="0">
            <a:spAutoFit/>
          </a:bodyPr>
          <a:lstStyle/>
          <a:p>
            <a:pPr defTabSz="932597"/>
            <a:r>
              <a:rPr lang="en-US" sz="1428" b="1">
                <a:solidFill>
                  <a:srgbClr val="0078D7"/>
                </a:solidFill>
                <a:latin typeface="Segoe UI Semibold" panose="020B0702040204020203" pitchFamily="34" charset="0"/>
                <a:cs typeface="Segoe UI Semibold" panose="020B0702040204020203" pitchFamily="34" charset="0"/>
              </a:rPr>
              <a:t>SQL Database </a:t>
            </a:r>
            <a:r>
              <a:rPr lang="en-US" sz="1428" b="1" err="1">
                <a:solidFill>
                  <a:srgbClr val="0078D7"/>
                </a:solidFill>
                <a:latin typeface="Segoe UI Semibold" panose="020B0702040204020203" pitchFamily="34" charset="0"/>
                <a:cs typeface="Segoe UI Semibold" panose="020B0702040204020203" pitchFamily="34" charset="0"/>
              </a:rPr>
              <a:t>vCore</a:t>
            </a:r>
            <a:r>
              <a:rPr lang="en-US" sz="1428" b="1">
                <a:solidFill>
                  <a:srgbClr val="0078D7"/>
                </a:solidFill>
                <a:latin typeface="Segoe UI Semibold" panose="020B0702040204020203" pitchFamily="34" charset="0"/>
                <a:cs typeface="Segoe UI Semibold" panose="020B0702040204020203" pitchFamily="34" charset="0"/>
              </a:rPr>
              <a:t>-based options</a:t>
            </a:r>
          </a:p>
        </p:txBody>
      </p:sp>
      <p:sp>
        <p:nvSpPr>
          <p:cNvPr id="83" name="TextBox 82">
            <a:extLst>
              <a:ext uri="{FF2B5EF4-FFF2-40B4-BE49-F238E27FC236}">
                <a16:creationId xmlns:a16="http://schemas.microsoft.com/office/drawing/2014/main" id="{E37DCF0B-538C-4323-BD27-011E801755DC}"/>
              </a:ext>
            </a:extLst>
          </p:cNvPr>
          <p:cNvSpPr txBox="1"/>
          <p:nvPr/>
        </p:nvSpPr>
        <p:spPr>
          <a:xfrm>
            <a:off x="5916253" y="5513809"/>
            <a:ext cx="3435284" cy="224114"/>
          </a:xfrm>
          <a:prstGeom prst="rect">
            <a:avLst/>
          </a:prstGeom>
          <a:noFill/>
        </p:spPr>
        <p:txBody>
          <a:bodyPr wrap="square" lIns="93260" tIns="0" rIns="0" bIns="0" rtlCol="0">
            <a:spAutoFit/>
          </a:bodyPr>
          <a:lstStyle/>
          <a:p>
            <a:pPr defTabSz="932597"/>
            <a:r>
              <a:rPr lang="en-US" sz="1428" b="1">
                <a:solidFill>
                  <a:srgbClr val="0078D7"/>
                </a:solidFill>
                <a:latin typeface="Segoe UI Semibold" panose="020B0702040204020203" pitchFamily="34" charset="0"/>
                <a:cs typeface="Segoe UI Semibold" panose="020B0702040204020203" pitchFamily="34" charset="0"/>
              </a:rPr>
              <a:t>SQL Server with Software Assurance</a:t>
            </a:r>
          </a:p>
        </p:txBody>
      </p:sp>
      <p:sp>
        <p:nvSpPr>
          <p:cNvPr id="61" name="TextBox 60">
            <a:extLst>
              <a:ext uri="{FF2B5EF4-FFF2-40B4-BE49-F238E27FC236}">
                <a16:creationId xmlns:a16="http://schemas.microsoft.com/office/drawing/2014/main" id="{9480F388-FB4F-4D9A-A713-AC197C95DD7A}"/>
              </a:ext>
            </a:extLst>
          </p:cNvPr>
          <p:cNvSpPr txBox="1"/>
          <p:nvPr/>
        </p:nvSpPr>
        <p:spPr>
          <a:xfrm>
            <a:off x="8234459" y="3351003"/>
            <a:ext cx="1153481" cy="238240"/>
          </a:xfrm>
          <a:prstGeom prst="rect">
            <a:avLst/>
          </a:prstGeom>
          <a:noFill/>
        </p:spPr>
        <p:txBody>
          <a:bodyPr wrap="square" lIns="93260" tIns="46630" rIns="93260" bIns="46630" rtlCol="0">
            <a:spAutoFit/>
          </a:bodyPr>
          <a:lstStyle>
            <a:defPPr>
              <a:defRPr lang="en-US"/>
            </a:defPPr>
            <a:lvl1pPr marR="0" lvl="0" indent="0" algn="ctr" fontAlgn="auto">
              <a:lnSpc>
                <a:spcPct val="90000"/>
              </a:lnSpc>
              <a:spcBef>
                <a:spcPts val="0"/>
              </a:spcBef>
              <a:spcAft>
                <a:spcPts val="600"/>
              </a:spcAft>
              <a:buClrTx/>
              <a:buSzTx/>
              <a:buFontTx/>
              <a:buNone/>
              <a:tabLst/>
              <a:defRPr kumimoji="0" sz="1000" b="0" i="0" u="none" strike="noStrike" kern="0" cap="none" spc="0" normalizeH="0" baseline="0">
                <a:ln>
                  <a:solidFill>
                    <a:srgbClr val="FFFFFF">
                      <a:alpha val="0"/>
                    </a:srgbClr>
                  </a:solidFill>
                </a:ln>
                <a:solidFill>
                  <a:srgbClr val="0078D7"/>
                </a:solidFill>
                <a:effectLst/>
                <a:uLnTx/>
                <a:uFillTx/>
                <a:latin typeface="Segoe UI Semibold" charset="0"/>
                <a:cs typeface="Segoe UI Semibold" charset="0"/>
              </a:defRPr>
            </a:lvl1pPr>
          </a:lstStyle>
          <a:p>
            <a:pPr defTabSz="932597">
              <a:spcAft>
                <a:spcPts val="612"/>
              </a:spcAft>
            </a:pPr>
            <a:r>
              <a:rPr lang="en-US" sz="1020"/>
              <a:t>Business Critical</a:t>
            </a:r>
          </a:p>
        </p:txBody>
      </p:sp>
      <p:sp>
        <p:nvSpPr>
          <p:cNvPr id="62" name="TextBox 61">
            <a:extLst>
              <a:ext uri="{FF2B5EF4-FFF2-40B4-BE49-F238E27FC236}">
                <a16:creationId xmlns:a16="http://schemas.microsoft.com/office/drawing/2014/main" id="{ACD343EE-ACDD-4F86-8DD4-5480F1FDD035}"/>
              </a:ext>
            </a:extLst>
          </p:cNvPr>
          <p:cNvSpPr txBox="1"/>
          <p:nvPr/>
        </p:nvSpPr>
        <p:spPr>
          <a:xfrm>
            <a:off x="10512326" y="3351003"/>
            <a:ext cx="1205206" cy="238240"/>
          </a:xfrm>
          <a:prstGeom prst="rect">
            <a:avLst/>
          </a:prstGeom>
          <a:noFill/>
        </p:spPr>
        <p:txBody>
          <a:bodyPr wrap="square" lIns="93260" tIns="46630" rIns="93260" bIns="46630" rtlCol="0">
            <a:spAutoFit/>
          </a:bodyPr>
          <a:lstStyle>
            <a:defPPr>
              <a:defRPr lang="en-US"/>
            </a:defPPr>
            <a:lvl1pPr marR="0" lvl="0" indent="0" algn="ctr" fontAlgn="auto">
              <a:lnSpc>
                <a:spcPct val="90000"/>
              </a:lnSpc>
              <a:spcBef>
                <a:spcPts val="0"/>
              </a:spcBef>
              <a:spcAft>
                <a:spcPts val="600"/>
              </a:spcAft>
              <a:buClrTx/>
              <a:buSzTx/>
              <a:buFontTx/>
              <a:buNone/>
              <a:tabLst/>
              <a:defRPr kumimoji="0" sz="1000" b="0" i="0" u="none" strike="noStrike" kern="0" cap="none" spc="0" normalizeH="0" baseline="0">
                <a:ln>
                  <a:solidFill>
                    <a:srgbClr val="FFFFFF">
                      <a:alpha val="0"/>
                    </a:srgbClr>
                  </a:solidFill>
                </a:ln>
                <a:solidFill>
                  <a:srgbClr val="0078D7"/>
                </a:solidFill>
                <a:effectLst/>
                <a:uLnTx/>
                <a:uFillTx/>
                <a:latin typeface="Segoe UI Semibold" charset="0"/>
                <a:cs typeface="Segoe UI Semibold" charset="0"/>
              </a:defRPr>
            </a:lvl1pPr>
          </a:lstStyle>
          <a:p>
            <a:pPr defTabSz="932597">
              <a:spcAft>
                <a:spcPts val="612"/>
              </a:spcAft>
            </a:pPr>
            <a:r>
              <a:rPr lang="en-US" sz="1020"/>
              <a:t>General Purpose</a:t>
            </a:r>
          </a:p>
        </p:txBody>
      </p:sp>
      <p:sp>
        <p:nvSpPr>
          <p:cNvPr id="63" name="TextBox 62">
            <a:extLst>
              <a:ext uri="{FF2B5EF4-FFF2-40B4-BE49-F238E27FC236}">
                <a16:creationId xmlns:a16="http://schemas.microsoft.com/office/drawing/2014/main" id="{4E0F9AD2-4ACC-4550-A9AD-AA47C5932007}"/>
              </a:ext>
            </a:extLst>
          </p:cNvPr>
          <p:cNvSpPr txBox="1"/>
          <p:nvPr/>
        </p:nvSpPr>
        <p:spPr>
          <a:xfrm>
            <a:off x="8184365" y="5057889"/>
            <a:ext cx="1253671" cy="238240"/>
          </a:xfrm>
          <a:prstGeom prst="rect">
            <a:avLst/>
          </a:prstGeom>
          <a:noFill/>
        </p:spPr>
        <p:txBody>
          <a:bodyPr wrap="square" lIns="93260" tIns="46630" rIns="93260" bIns="46630" rtlCol="0">
            <a:spAutoFit/>
          </a:bodyPr>
          <a:lstStyle>
            <a:defPPr>
              <a:defRPr lang="en-US"/>
            </a:defPPr>
            <a:lvl1pPr marR="0" lvl="0" indent="0" algn="ctr" fontAlgn="auto">
              <a:lnSpc>
                <a:spcPct val="90000"/>
              </a:lnSpc>
              <a:spcBef>
                <a:spcPts val="0"/>
              </a:spcBef>
              <a:spcAft>
                <a:spcPts val="600"/>
              </a:spcAft>
              <a:buClrTx/>
              <a:buSzTx/>
              <a:buFontTx/>
              <a:buNone/>
              <a:tabLst/>
              <a:defRPr kumimoji="0" sz="1000" b="0" i="0" u="none" strike="noStrike" kern="0" cap="none" spc="0" normalizeH="0" baseline="0">
                <a:ln>
                  <a:solidFill>
                    <a:srgbClr val="FFFFFF">
                      <a:alpha val="0"/>
                    </a:srgbClr>
                  </a:solidFill>
                </a:ln>
                <a:solidFill>
                  <a:srgbClr val="0078D7"/>
                </a:solidFill>
                <a:effectLst/>
                <a:uLnTx/>
                <a:uFillTx/>
                <a:latin typeface="Segoe UI Semibold" charset="0"/>
                <a:cs typeface="Segoe UI Semibold" charset="0"/>
              </a:defRPr>
            </a:lvl1pPr>
          </a:lstStyle>
          <a:p>
            <a:pPr defTabSz="932597">
              <a:spcAft>
                <a:spcPts val="612"/>
              </a:spcAft>
            </a:pPr>
            <a:r>
              <a:rPr lang="en-US" sz="1020"/>
              <a:t>Enterprise Edition</a:t>
            </a:r>
          </a:p>
        </p:txBody>
      </p:sp>
      <p:sp>
        <p:nvSpPr>
          <p:cNvPr id="64" name="TextBox 63">
            <a:extLst>
              <a:ext uri="{FF2B5EF4-FFF2-40B4-BE49-F238E27FC236}">
                <a16:creationId xmlns:a16="http://schemas.microsoft.com/office/drawing/2014/main" id="{5262C7EC-CBEB-415C-8278-CED1B15B1A56}"/>
              </a:ext>
            </a:extLst>
          </p:cNvPr>
          <p:cNvSpPr txBox="1"/>
          <p:nvPr/>
        </p:nvSpPr>
        <p:spPr>
          <a:xfrm>
            <a:off x="10512325" y="5057889"/>
            <a:ext cx="1205208" cy="238240"/>
          </a:xfrm>
          <a:prstGeom prst="rect">
            <a:avLst/>
          </a:prstGeom>
          <a:noFill/>
        </p:spPr>
        <p:txBody>
          <a:bodyPr wrap="square" lIns="93260" tIns="46630" rIns="93260" bIns="46630" rtlCol="0">
            <a:spAutoFit/>
          </a:bodyPr>
          <a:lstStyle>
            <a:defPPr>
              <a:defRPr lang="en-US"/>
            </a:defPPr>
            <a:lvl1pPr marR="0" lvl="0" indent="0" algn="ctr" fontAlgn="auto">
              <a:lnSpc>
                <a:spcPct val="90000"/>
              </a:lnSpc>
              <a:spcBef>
                <a:spcPts val="0"/>
              </a:spcBef>
              <a:spcAft>
                <a:spcPts val="600"/>
              </a:spcAft>
              <a:buClrTx/>
              <a:buSzTx/>
              <a:buFontTx/>
              <a:buNone/>
              <a:tabLst/>
              <a:defRPr kumimoji="0" sz="1000" b="0" i="0" u="none" strike="noStrike" kern="0" cap="none" spc="0" normalizeH="0" baseline="0">
                <a:ln>
                  <a:solidFill>
                    <a:srgbClr val="FFFFFF">
                      <a:alpha val="0"/>
                    </a:srgbClr>
                  </a:solidFill>
                </a:ln>
                <a:solidFill>
                  <a:srgbClr val="0078D7"/>
                </a:solidFill>
                <a:effectLst/>
                <a:uLnTx/>
                <a:uFillTx/>
                <a:latin typeface="Segoe UI Semibold" charset="0"/>
                <a:cs typeface="Segoe UI Semibold" charset="0"/>
              </a:defRPr>
            </a:lvl1pPr>
          </a:lstStyle>
          <a:p>
            <a:pPr defTabSz="932597">
              <a:spcAft>
                <a:spcPts val="612"/>
              </a:spcAft>
            </a:pPr>
            <a:r>
              <a:rPr lang="en-US" sz="1020"/>
              <a:t>Standard Edition</a:t>
            </a:r>
          </a:p>
        </p:txBody>
      </p:sp>
      <p:sp>
        <p:nvSpPr>
          <p:cNvPr id="85" name="TextBox 84">
            <a:extLst>
              <a:ext uri="{FF2B5EF4-FFF2-40B4-BE49-F238E27FC236}">
                <a16:creationId xmlns:a16="http://schemas.microsoft.com/office/drawing/2014/main" id="{B56C28DE-FE49-4F15-BAC4-70C3FA8D3CC8}"/>
              </a:ext>
            </a:extLst>
          </p:cNvPr>
          <p:cNvSpPr txBox="1"/>
          <p:nvPr/>
        </p:nvSpPr>
        <p:spPr>
          <a:xfrm>
            <a:off x="7826105" y="4544729"/>
            <a:ext cx="358260" cy="238240"/>
          </a:xfrm>
          <a:prstGeom prst="rect">
            <a:avLst/>
          </a:prstGeom>
          <a:noFill/>
        </p:spPr>
        <p:txBody>
          <a:bodyPr wrap="square" lIns="0" tIns="46630" rIns="0" bIns="46630" rtlCol="0">
            <a:spAutoFit/>
          </a:bodyPr>
          <a:lstStyle>
            <a:defPPr>
              <a:defRPr lang="en-US"/>
            </a:defPPr>
            <a:lvl1pPr marR="0" lvl="0" indent="0" algn="ctr" fontAlgn="auto">
              <a:lnSpc>
                <a:spcPct val="90000"/>
              </a:lnSpc>
              <a:spcBef>
                <a:spcPts val="0"/>
              </a:spcBef>
              <a:spcAft>
                <a:spcPts val="600"/>
              </a:spcAft>
              <a:buClrTx/>
              <a:buSzTx/>
              <a:buFontTx/>
              <a:buNone/>
              <a:tabLst/>
              <a:defRPr kumimoji="0" sz="1000" b="0" i="0" u="none" strike="noStrike" kern="0" cap="none" spc="0" normalizeH="0" baseline="0">
                <a:ln>
                  <a:solidFill>
                    <a:srgbClr val="FFFFFF">
                      <a:alpha val="0"/>
                    </a:srgbClr>
                  </a:solidFill>
                </a:ln>
                <a:solidFill>
                  <a:srgbClr val="0078D7"/>
                </a:solidFill>
                <a:effectLst/>
                <a:uLnTx/>
                <a:uFillTx/>
                <a:latin typeface="Segoe UI Semibold" charset="0"/>
                <a:cs typeface="Segoe UI Semibold" charset="0"/>
              </a:defRPr>
            </a:lvl1pPr>
          </a:lstStyle>
          <a:p>
            <a:pPr defTabSz="932597">
              <a:spcAft>
                <a:spcPts val="612"/>
              </a:spcAft>
            </a:pPr>
            <a:r>
              <a:rPr lang="en-US" sz="1020"/>
              <a:t>OR</a:t>
            </a:r>
          </a:p>
        </p:txBody>
      </p:sp>
      <p:sp>
        <p:nvSpPr>
          <p:cNvPr id="34" name="TextBox 33">
            <a:extLst>
              <a:ext uri="{FF2B5EF4-FFF2-40B4-BE49-F238E27FC236}">
                <a16:creationId xmlns:a16="http://schemas.microsoft.com/office/drawing/2014/main" id="{EFB3640B-42BB-4AB3-B9E7-DDC11D68606D}"/>
              </a:ext>
            </a:extLst>
          </p:cNvPr>
          <p:cNvSpPr txBox="1"/>
          <p:nvPr/>
        </p:nvSpPr>
        <p:spPr>
          <a:xfrm>
            <a:off x="6354189" y="3351003"/>
            <a:ext cx="1170060" cy="235428"/>
          </a:xfrm>
          <a:prstGeom prst="rect">
            <a:avLst/>
          </a:prstGeom>
          <a:noFill/>
        </p:spPr>
        <p:txBody>
          <a:bodyPr wrap="square" lIns="93260" tIns="46630" rIns="93260" bIns="46630" rtlCol="0">
            <a:spAutoFit/>
          </a:bodyPr>
          <a:lstStyle>
            <a:defPPr>
              <a:defRPr lang="en-US"/>
            </a:defPPr>
            <a:lvl1pPr marR="0" lvl="0" indent="0" algn="ctr" fontAlgn="auto">
              <a:lnSpc>
                <a:spcPct val="90000"/>
              </a:lnSpc>
              <a:spcBef>
                <a:spcPts val="0"/>
              </a:spcBef>
              <a:spcAft>
                <a:spcPts val="600"/>
              </a:spcAft>
              <a:buClrTx/>
              <a:buSzTx/>
              <a:buFontTx/>
              <a:buNone/>
              <a:tabLst/>
              <a:defRPr kumimoji="0" sz="1000" b="0" i="0" u="none" strike="noStrike" kern="0" cap="none" spc="0" normalizeH="0" baseline="0">
                <a:ln>
                  <a:solidFill>
                    <a:srgbClr val="FFFFFF">
                      <a:alpha val="0"/>
                    </a:srgbClr>
                  </a:solidFill>
                </a:ln>
                <a:solidFill>
                  <a:srgbClr val="0078D7"/>
                </a:solidFill>
                <a:effectLst/>
                <a:uLnTx/>
                <a:uFillTx/>
                <a:latin typeface="Segoe UI Semibold" charset="0"/>
                <a:cs typeface="Segoe UI Semibold" charset="0"/>
              </a:defRPr>
            </a:lvl1pPr>
          </a:lstStyle>
          <a:p>
            <a:pPr defTabSz="932597">
              <a:spcAft>
                <a:spcPts val="612"/>
              </a:spcAft>
            </a:pPr>
            <a:r>
              <a:rPr lang="en-US" sz="1020"/>
              <a:t>General Purpose</a:t>
            </a:r>
          </a:p>
        </p:txBody>
      </p:sp>
      <p:sp>
        <p:nvSpPr>
          <p:cNvPr id="35" name="TextBox 34">
            <a:extLst>
              <a:ext uri="{FF2B5EF4-FFF2-40B4-BE49-F238E27FC236}">
                <a16:creationId xmlns:a16="http://schemas.microsoft.com/office/drawing/2014/main" id="{D6CA06F8-DA05-46EC-A493-A102BF27B901}"/>
              </a:ext>
            </a:extLst>
          </p:cNvPr>
          <p:cNvSpPr txBox="1"/>
          <p:nvPr/>
        </p:nvSpPr>
        <p:spPr>
          <a:xfrm>
            <a:off x="6312384" y="5057889"/>
            <a:ext cx="1253671" cy="238240"/>
          </a:xfrm>
          <a:prstGeom prst="rect">
            <a:avLst/>
          </a:prstGeom>
          <a:noFill/>
        </p:spPr>
        <p:txBody>
          <a:bodyPr wrap="square" lIns="93260" tIns="46630" rIns="93260" bIns="46630" rtlCol="0">
            <a:spAutoFit/>
          </a:bodyPr>
          <a:lstStyle>
            <a:defPPr>
              <a:defRPr lang="en-US"/>
            </a:defPPr>
            <a:lvl1pPr marR="0" lvl="0" indent="0" algn="ctr" fontAlgn="auto">
              <a:lnSpc>
                <a:spcPct val="90000"/>
              </a:lnSpc>
              <a:spcBef>
                <a:spcPts val="0"/>
              </a:spcBef>
              <a:spcAft>
                <a:spcPts val="600"/>
              </a:spcAft>
              <a:buClrTx/>
              <a:buSzTx/>
              <a:buFontTx/>
              <a:buNone/>
              <a:tabLst/>
              <a:defRPr kumimoji="0" sz="1000" b="0" i="0" u="none" strike="noStrike" kern="0" cap="none" spc="0" normalizeH="0" baseline="0">
                <a:ln>
                  <a:solidFill>
                    <a:srgbClr val="FFFFFF">
                      <a:alpha val="0"/>
                    </a:srgbClr>
                  </a:solidFill>
                </a:ln>
                <a:solidFill>
                  <a:srgbClr val="0078D7"/>
                </a:solidFill>
                <a:effectLst/>
                <a:uLnTx/>
                <a:uFillTx/>
                <a:latin typeface="Segoe UI Semibold" charset="0"/>
                <a:cs typeface="Segoe UI Semibold" charset="0"/>
              </a:defRPr>
            </a:lvl1pPr>
          </a:lstStyle>
          <a:p>
            <a:pPr defTabSz="932597">
              <a:spcAft>
                <a:spcPts val="612"/>
              </a:spcAft>
            </a:pPr>
            <a:r>
              <a:rPr lang="en-US" sz="1020"/>
              <a:t>Enterprise Edition</a:t>
            </a:r>
          </a:p>
        </p:txBody>
      </p:sp>
      <p:sp>
        <p:nvSpPr>
          <p:cNvPr id="36" name="TextBox 35">
            <a:extLst>
              <a:ext uri="{FF2B5EF4-FFF2-40B4-BE49-F238E27FC236}">
                <a16:creationId xmlns:a16="http://schemas.microsoft.com/office/drawing/2014/main" id="{E3F5F816-CCCF-43FA-8B81-4C5F9B66AA89}"/>
              </a:ext>
            </a:extLst>
          </p:cNvPr>
          <p:cNvSpPr txBox="1"/>
          <p:nvPr/>
        </p:nvSpPr>
        <p:spPr>
          <a:xfrm>
            <a:off x="5916253" y="1591712"/>
            <a:ext cx="5919367" cy="335223"/>
          </a:xfrm>
          <a:prstGeom prst="rect">
            <a:avLst/>
          </a:prstGeom>
          <a:noFill/>
        </p:spPr>
        <p:txBody>
          <a:bodyPr wrap="square" tIns="0" rtlCol="0">
            <a:spAutoFit/>
          </a:bodyPr>
          <a:lstStyle/>
          <a:p>
            <a:pPr defTabSz="932597">
              <a:defRPr/>
            </a:pPr>
            <a:r>
              <a:rPr lang="en-US" sz="1836">
                <a:solidFill>
                  <a:srgbClr val="0078D4"/>
                </a:solidFill>
                <a:latin typeface="Segoe UI Semibold"/>
              </a:rPr>
              <a:t>SQL Server license trade-in values</a:t>
            </a:r>
          </a:p>
        </p:txBody>
      </p:sp>
      <p:grpSp>
        <p:nvGrpSpPr>
          <p:cNvPr id="38" name="Group 37">
            <a:extLst>
              <a:ext uri="{FF2B5EF4-FFF2-40B4-BE49-F238E27FC236}">
                <a16:creationId xmlns:a16="http://schemas.microsoft.com/office/drawing/2014/main" id="{B1D852D4-3C33-4F75-8BF1-B8FB5215231C}"/>
              </a:ext>
            </a:extLst>
          </p:cNvPr>
          <p:cNvGrpSpPr/>
          <p:nvPr/>
        </p:nvGrpSpPr>
        <p:grpSpPr>
          <a:xfrm>
            <a:off x="6656732" y="4379976"/>
            <a:ext cx="564974" cy="564933"/>
            <a:chOff x="4784672" y="5121552"/>
            <a:chExt cx="647745" cy="647700"/>
          </a:xfrm>
        </p:grpSpPr>
        <p:sp>
          <p:nvSpPr>
            <p:cNvPr id="90" name="Freeform: Shape 89">
              <a:extLst>
                <a:ext uri="{FF2B5EF4-FFF2-40B4-BE49-F238E27FC236}">
                  <a16:creationId xmlns:a16="http://schemas.microsoft.com/office/drawing/2014/main" id="{13EF7230-6EB4-4F5E-8C3F-1E474944CA23}"/>
                </a:ext>
              </a:extLst>
            </p:cNvPr>
            <p:cNvSpPr/>
            <p:nvPr/>
          </p:nvSpPr>
          <p:spPr>
            <a:xfrm>
              <a:off x="478467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91" name="Freeform: Shape 90">
              <a:extLst>
                <a:ext uri="{FF2B5EF4-FFF2-40B4-BE49-F238E27FC236}">
                  <a16:creationId xmlns:a16="http://schemas.microsoft.com/office/drawing/2014/main" id="{04236BCB-55CC-425D-A1AA-373EA6CF4FE1}"/>
                </a:ext>
              </a:extLst>
            </p:cNvPr>
            <p:cNvSpPr/>
            <p:nvPr/>
          </p:nvSpPr>
          <p:spPr>
            <a:xfrm>
              <a:off x="536574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88" name="Freeform: Shape 87">
              <a:extLst>
                <a:ext uri="{FF2B5EF4-FFF2-40B4-BE49-F238E27FC236}">
                  <a16:creationId xmlns:a16="http://schemas.microsoft.com/office/drawing/2014/main" id="{43F98959-DB53-40DC-8C73-4110DB8265B9}"/>
                </a:ext>
              </a:extLst>
            </p:cNvPr>
            <p:cNvSpPr/>
            <p:nvPr/>
          </p:nvSpPr>
          <p:spPr>
            <a:xfrm>
              <a:off x="4899018" y="5121552"/>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89" name="Freeform: Shape 88">
              <a:extLst>
                <a:ext uri="{FF2B5EF4-FFF2-40B4-BE49-F238E27FC236}">
                  <a16:creationId xmlns:a16="http://schemas.microsoft.com/office/drawing/2014/main" id="{159B9E84-77C4-4D23-AA62-46EE253FE3CF}"/>
                </a:ext>
              </a:extLst>
            </p:cNvPr>
            <p:cNvSpPr/>
            <p:nvPr/>
          </p:nvSpPr>
          <p:spPr>
            <a:xfrm>
              <a:off x="4899018" y="5702577"/>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86" name="Freeform: Shape 85">
              <a:extLst>
                <a:ext uri="{FF2B5EF4-FFF2-40B4-BE49-F238E27FC236}">
                  <a16:creationId xmlns:a16="http://schemas.microsoft.com/office/drawing/2014/main" id="{6967ABE8-65C0-4CFB-98B1-472975EBC947}"/>
                </a:ext>
              </a:extLst>
            </p:cNvPr>
            <p:cNvSpPr/>
            <p:nvPr/>
          </p:nvSpPr>
          <p:spPr>
            <a:xfrm>
              <a:off x="4851393" y="5188227"/>
              <a:ext cx="514350" cy="514350"/>
            </a:xfrm>
            <a:custGeom>
              <a:avLst/>
              <a:gdLst>
                <a:gd name="connsiteX0" fmla="*/ 38100 w 514350"/>
                <a:gd name="connsiteY0" fmla="*/ 0 h 514350"/>
                <a:gd name="connsiteX1" fmla="*/ 476250 w 514350"/>
                <a:gd name="connsiteY1" fmla="*/ 0 h 514350"/>
                <a:gd name="connsiteX2" fmla="*/ 514350 w 514350"/>
                <a:gd name="connsiteY2" fmla="*/ 38100 h 514350"/>
                <a:gd name="connsiteX3" fmla="*/ 514350 w 514350"/>
                <a:gd name="connsiteY3" fmla="*/ 476250 h 514350"/>
                <a:gd name="connsiteX4" fmla="*/ 476250 w 514350"/>
                <a:gd name="connsiteY4" fmla="*/ 514350 h 514350"/>
                <a:gd name="connsiteX5" fmla="*/ 38100 w 514350"/>
                <a:gd name="connsiteY5" fmla="*/ 514350 h 514350"/>
                <a:gd name="connsiteX6" fmla="*/ 0 w 514350"/>
                <a:gd name="connsiteY6" fmla="*/ 476250 h 514350"/>
                <a:gd name="connsiteX7" fmla="*/ 0 w 514350"/>
                <a:gd name="connsiteY7" fmla="*/ 38100 h 514350"/>
                <a:gd name="connsiteX8" fmla="*/ 38100 w 514350"/>
                <a:gd name="connsiteY8" fmla="*/ 0 h 514350"/>
                <a:gd name="connsiteX9" fmla="*/ 95250 w 514350"/>
                <a:gd name="connsiteY9" fmla="*/ 95250 h 514350"/>
                <a:gd name="connsiteX10" fmla="*/ 95250 w 514350"/>
                <a:gd name="connsiteY10" fmla="*/ 419100 h 514350"/>
                <a:gd name="connsiteX11" fmla="*/ 419100 w 514350"/>
                <a:gd name="connsiteY11" fmla="*/ 419100 h 514350"/>
                <a:gd name="connsiteX12" fmla="*/ 419100 w 514350"/>
                <a:gd name="connsiteY12" fmla="*/ 95250 h 514350"/>
                <a:gd name="connsiteX13" fmla="*/ 95250 w 514350"/>
                <a:gd name="connsiteY13"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350" h="514350">
                  <a:moveTo>
                    <a:pt x="38100" y="0"/>
                  </a:moveTo>
                  <a:lnTo>
                    <a:pt x="476250" y="0"/>
                  </a:lnTo>
                  <a:cubicBezTo>
                    <a:pt x="497291" y="0"/>
                    <a:pt x="514350" y="17058"/>
                    <a:pt x="514350" y="38100"/>
                  </a:cubicBezTo>
                  <a:lnTo>
                    <a:pt x="514350" y="476250"/>
                  </a:lnTo>
                  <a:cubicBezTo>
                    <a:pt x="514350" y="497291"/>
                    <a:pt x="497291" y="514350"/>
                    <a:pt x="476250" y="514350"/>
                  </a:cubicBezTo>
                  <a:lnTo>
                    <a:pt x="38100" y="514350"/>
                  </a:lnTo>
                  <a:cubicBezTo>
                    <a:pt x="17058" y="514350"/>
                    <a:pt x="0" y="497291"/>
                    <a:pt x="0" y="476250"/>
                  </a:cubicBezTo>
                  <a:lnTo>
                    <a:pt x="0" y="38100"/>
                  </a:lnTo>
                  <a:cubicBezTo>
                    <a:pt x="0" y="17058"/>
                    <a:pt x="17058" y="0"/>
                    <a:pt x="38100" y="0"/>
                  </a:cubicBezTo>
                  <a:close/>
                  <a:moveTo>
                    <a:pt x="95250" y="95250"/>
                  </a:moveTo>
                  <a:lnTo>
                    <a:pt x="95250" y="419100"/>
                  </a:lnTo>
                  <a:lnTo>
                    <a:pt x="419100" y="419100"/>
                  </a:lnTo>
                  <a:lnTo>
                    <a:pt x="419100" y="95250"/>
                  </a:lnTo>
                  <a:lnTo>
                    <a:pt x="95250" y="95250"/>
                  </a:lnTo>
                  <a:close/>
                </a:path>
              </a:pathLst>
            </a:custGeom>
            <a:solidFill>
              <a:schemeClr val="accent1"/>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84" name="Freeform: Shape 83">
              <a:extLst>
                <a:ext uri="{FF2B5EF4-FFF2-40B4-BE49-F238E27FC236}">
                  <a16:creationId xmlns:a16="http://schemas.microsoft.com/office/drawing/2014/main" id="{CDD9AFB9-A635-43CF-8BD8-7F1A488974A4}"/>
                </a:ext>
              </a:extLst>
            </p:cNvPr>
            <p:cNvSpPr/>
            <p:nvPr/>
          </p:nvSpPr>
          <p:spPr>
            <a:xfrm>
              <a:off x="4984744" y="5321578"/>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 name="connsiteX4" fmla="*/ 0 w 247650"/>
                <a:gd name="connsiteY4" fmla="*/ 0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0" y="0"/>
                  </a:moveTo>
                  <a:lnTo>
                    <a:pt x="247650" y="0"/>
                  </a:lnTo>
                  <a:lnTo>
                    <a:pt x="247650" y="247650"/>
                  </a:lnTo>
                  <a:lnTo>
                    <a:pt x="0" y="247650"/>
                  </a:lnTo>
                  <a:lnTo>
                    <a:pt x="0" y="0"/>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grpSp>
      <p:grpSp>
        <p:nvGrpSpPr>
          <p:cNvPr id="92" name="Group 91">
            <a:extLst>
              <a:ext uri="{FF2B5EF4-FFF2-40B4-BE49-F238E27FC236}">
                <a16:creationId xmlns:a16="http://schemas.microsoft.com/office/drawing/2014/main" id="{5219FC7E-3EB2-453F-9566-040D95CFF42B}"/>
              </a:ext>
            </a:extLst>
          </p:cNvPr>
          <p:cNvGrpSpPr/>
          <p:nvPr/>
        </p:nvGrpSpPr>
        <p:grpSpPr>
          <a:xfrm>
            <a:off x="8528713" y="4379976"/>
            <a:ext cx="564974" cy="564933"/>
            <a:chOff x="4784672" y="5121552"/>
            <a:chExt cx="647745" cy="647700"/>
          </a:xfrm>
        </p:grpSpPr>
        <p:sp>
          <p:nvSpPr>
            <p:cNvPr id="93" name="Freeform: Shape 92">
              <a:extLst>
                <a:ext uri="{FF2B5EF4-FFF2-40B4-BE49-F238E27FC236}">
                  <a16:creationId xmlns:a16="http://schemas.microsoft.com/office/drawing/2014/main" id="{B127A6AF-0DEF-4BFE-A8E0-4CD6527E2949}"/>
                </a:ext>
              </a:extLst>
            </p:cNvPr>
            <p:cNvSpPr/>
            <p:nvPr/>
          </p:nvSpPr>
          <p:spPr>
            <a:xfrm>
              <a:off x="478467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94" name="Freeform: Shape 93">
              <a:extLst>
                <a:ext uri="{FF2B5EF4-FFF2-40B4-BE49-F238E27FC236}">
                  <a16:creationId xmlns:a16="http://schemas.microsoft.com/office/drawing/2014/main" id="{922BA73C-08EF-4F8A-AAD9-57A33F040885}"/>
                </a:ext>
              </a:extLst>
            </p:cNvPr>
            <p:cNvSpPr/>
            <p:nvPr/>
          </p:nvSpPr>
          <p:spPr>
            <a:xfrm>
              <a:off x="536574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95" name="Freeform: Shape 94">
              <a:extLst>
                <a:ext uri="{FF2B5EF4-FFF2-40B4-BE49-F238E27FC236}">
                  <a16:creationId xmlns:a16="http://schemas.microsoft.com/office/drawing/2014/main" id="{6AAE02C2-BC1F-408B-85D0-6B80E3689002}"/>
                </a:ext>
              </a:extLst>
            </p:cNvPr>
            <p:cNvSpPr/>
            <p:nvPr/>
          </p:nvSpPr>
          <p:spPr>
            <a:xfrm>
              <a:off x="4899018" y="5121552"/>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96" name="Freeform: Shape 95">
              <a:extLst>
                <a:ext uri="{FF2B5EF4-FFF2-40B4-BE49-F238E27FC236}">
                  <a16:creationId xmlns:a16="http://schemas.microsoft.com/office/drawing/2014/main" id="{CCBDC75D-2E8D-4DD0-9E9B-4B93E4B86944}"/>
                </a:ext>
              </a:extLst>
            </p:cNvPr>
            <p:cNvSpPr/>
            <p:nvPr/>
          </p:nvSpPr>
          <p:spPr>
            <a:xfrm>
              <a:off x="4899018" y="5702577"/>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97" name="Freeform: Shape 96">
              <a:extLst>
                <a:ext uri="{FF2B5EF4-FFF2-40B4-BE49-F238E27FC236}">
                  <a16:creationId xmlns:a16="http://schemas.microsoft.com/office/drawing/2014/main" id="{3AEFC142-EE23-4DC9-8BA9-2AD3100994EE}"/>
                </a:ext>
              </a:extLst>
            </p:cNvPr>
            <p:cNvSpPr/>
            <p:nvPr/>
          </p:nvSpPr>
          <p:spPr>
            <a:xfrm>
              <a:off x="4851393" y="5188227"/>
              <a:ext cx="514350" cy="514350"/>
            </a:xfrm>
            <a:custGeom>
              <a:avLst/>
              <a:gdLst>
                <a:gd name="connsiteX0" fmla="*/ 38100 w 514350"/>
                <a:gd name="connsiteY0" fmla="*/ 0 h 514350"/>
                <a:gd name="connsiteX1" fmla="*/ 476250 w 514350"/>
                <a:gd name="connsiteY1" fmla="*/ 0 h 514350"/>
                <a:gd name="connsiteX2" fmla="*/ 514350 w 514350"/>
                <a:gd name="connsiteY2" fmla="*/ 38100 h 514350"/>
                <a:gd name="connsiteX3" fmla="*/ 514350 w 514350"/>
                <a:gd name="connsiteY3" fmla="*/ 476250 h 514350"/>
                <a:gd name="connsiteX4" fmla="*/ 476250 w 514350"/>
                <a:gd name="connsiteY4" fmla="*/ 514350 h 514350"/>
                <a:gd name="connsiteX5" fmla="*/ 38100 w 514350"/>
                <a:gd name="connsiteY5" fmla="*/ 514350 h 514350"/>
                <a:gd name="connsiteX6" fmla="*/ 0 w 514350"/>
                <a:gd name="connsiteY6" fmla="*/ 476250 h 514350"/>
                <a:gd name="connsiteX7" fmla="*/ 0 w 514350"/>
                <a:gd name="connsiteY7" fmla="*/ 38100 h 514350"/>
                <a:gd name="connsiteX8" fmla="*/ 38100 w 514350"/>
                <a:gd name="connsiteY8" fmla="*/ 0 h 514350"/>
                <a:gd name="connsiteX9" fmla="*/ 95250 w 514350"/>
                <a:gd name="connsiteY9" fmla="*/ 95250 h 514350"/>
                <a:gd name="connsiteX10" fmla="*/ 95250 w 514350"/>
                <a:gd name="connsiteY10" fmla="*/ 419100 h 514350"/>
                <a:gd name="connsiteX11" fmla="*/ 419100 w 514350"/>
                <a:gd name="connsiteY11" fmla="*/ 419100 h 514350"/>
                <a:gd name="connsiteX12" fmla="*/ 419100 w 514350"/>
                <a:gd name="connsiteY12" fmla="*/ 95250 h 514350"/>
                <a:gd name="connsiteX13" fmla="*/ 95250 w 514350"/>
                <a:gd name="connsiteY13"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350" h="514350">
                  <a:moveTo>
                    <a:pt x="38100" y="0"/>
                  </a:moveTo>
                  <a:lnTo>
                    <a:pt x="476250" y="0"/>
                  </a:lnTo>
                  <a:cubicBezTo>
                    <a:pt x="497291" y="0"/>
                    <a:pt x="514350" y="17058"/>
                    <a:pt x="514350" y="38100"/>
                  </a:cubicBezTo>
                  <a:lnTo>
                    <a:pt x="514350" y="476250"/>
                  </a:lnTo>
                  <a:cubicBezTo>
                    <a:pt x="514350" y="497291"/>
                    <a:pt x="497291" y="514350"/>
                    <a:pt x="476250" y="514350"/>
                  </a:cubicBezTo>
                  <a:lnTo>
                    <a:pt x="38100" y="514350"/>
                  </a:lnTo>
                  <a:cubicBezTo>
                    <a:pt x="17058" y="514350"/>
                    <a:pt x="0" y="497291"/>
                    <a:pt x="0" y="476250"/>
                  </a:cubicBezTo>
                  <a:lnTo>
                    <a:pt x="0" y="38100"/>
                  </a:lnTo>
                  <a:cubicBezTo>
                    <a:pt x="0" y="17058"/>
                    <a:pt x="17058" y="0"/>
                    <a:pt x="38100" y="0"/>
                  </a:cubicBezTo>
                  <a:close/>
                  <a:moveTo>
                    <a:pt x="95250" y="95250"/>
                  </a:moveTo>
                  <a:lnTo>
                    <a:pt x="95250" y="419100"/>
                  </a:lnTo>
                  <a:lnTo>
                    <a:pt x="419100" y="419100"/>
                  </a:lnTo>
                  <a:lnTo>
                    <a:pt x="419100" y="95250"/>
                  </a:lnTo>
                  <a:lnTo>
                    <a:pt x="95250" y="95250"/>
                  </a:lnTo>
                  <a:close/>
                </a:path>
              </a:pathLst>
            </a:custGeom>
            <a:solidFill>
              <a:schemeClr val="accent1"/>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98" name="Freeform: Shape 97">
              <a:extLst>
                <a:ext uri="{FF2B5EF4-FFF2-40B4-BE49-F238E27FC236}">
                  <a16:creationId xmlns:a16="http://schemas.microsoft.com/office/drawing/2014/main" id="{5EF79F0D-8793-4C5A-83DF-C255BC381C89}"/>
                </a:ext>
              </a:extLst>
            </p:cNvPr>
            <p:cNvSpPr/>
            <p:nvPr/>
          </p:nvSpPr>
          <p:spPr>
            <a:xfrm>
              <a:off x="4984744" y="5321578"/>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 name="connsiteX4" fmla="*/ 0 w 247650"/>
                <a:gd name="connsiteY4" fmla="*/ 0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0" y="0"/>
                  </a:moveTo>
                  <a:lnTo>
                    <a:pt x="247650" y="0"/>
                  </a:lnTo>
                  <a:lnTo>
                    <a:pt x="247650" y="247650"/>
                  </a:lnTo>
                  <a:lnTo>
                    <a:pt x="0" y="247650"/>
                  </a:lnTo>
                  <a:lnTo>
                    <a:pt x="0" y="0"/>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grpSp>
      <p:grpSp>
        <p:nvGrpSpPr>
          <p:cNvPr id="99" name="Group 98">
            <a:extLst>
              <a:ext uri="{FF2B5EF4-FFF2-40B4-BE49-F238E27FC236}">
                <a16:creationId xmlns:a16="http://schemas.microsoft.com/office/drawing/2014/main" id="{99161CA9-1320-49E3-8C3D-A810F5C6CEAB}"/>
              </a:ext>
            </a:extLst>
          </p:cNvPr>
          <p:cNvGrpSpPr/>
          <p:nvPr/>
        </p:nvGrpSpPr>
        <p:grpSpPr>
          <a:xfrm>
            <a:off x="10832442" y="4379976"/>
            <a:ext cx="564974" cy="564933"/>
            <a:chOff x="4784672" y="5121552"/>
            <a:chExt cx="647745" cy="647700"/>
          </a:xfrm>
        </p:grpSpPr>
        <p:sp>
          <p:nvSpPr>
            <p:cNvPr id="100" name="Freeform: Shape 99">
              <a:extLst>
                <a:ext uri="{FF2B5EF4-FFF2-40B4-BE49-F238E27FC236}">
                  <a16:creationId xmlns:a16="http://schemas.microsoft.com/office/drawing/2014/main" id="{E4DB8C06-8E9E-41D6-BCF8-D83728EBB89C}"/>
                </a:ext>
              </a:extLst>
            </p:cNvPr>
            <p:cNvSpPr/>
            <p:nvPr/>
          </p:nvSpPr>
          <p:spPr>
            <a:xfrm>
              <a:off x="478467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01" name="Freeform: Shape 100">
              <a:extLst>
                <a:ext uri="{FF2B5EF4-FFF2-40B4-BE49-F238E27FC236}">
                  <a16:creationId xmlns:a16="http://schemas.microsoft.com/office/drawing/2014/main" id="{6AB32847-6D25-4C3E-AAFD-C9BA67CDB33B}"/>
                </a:ext>
              </a:extLst>
            </p:cNvPr>
            <p:cNvSpPr/>
            <p:nvPr/>
          </p:nvSpPr>
          <p:spPr>
            <a:xfrm>
              <a:off x="536574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02" name="Freeform: Shape 101">
              <a:extLst>
                <a:ext uri="{FF2B5EF4-FFF2-40B4-BE49-F238E27FC236}">
                  <a16:creationId xmlns:a16="http://schemas.microsoft.com/office/drawing/2014/main" id="{D1F0D591-D949-4B77-9CC2-D20E9B381299}"/>
                </a:ext>
              </a:extLst>
            </p:cNvPr>
            <p:cNvSpPr/>
            <p:nvPr/>
          </p:nvSpPr>
          <p:spPr>
            <a:xfrm>
              <a:off x="4899018" y="5121552"/>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03" name="Freeform: Shape 102">
              <a:extLst>
                <a:ext uri="{FF2B5EF4-FFF2-40B4-BE49-F238E27FC236}">
                  <a16:creationId xmlns:a16="http://schemas.microsoft.com/office/drawing/2014/main" id="{87FEABF3-2AA3-4545-A11D-A3CDBDF4C39D}"/>
                </a:ext>
              </a:extLst>
            </p:cNvPr>
            <p:cNvSpPr/>
            <p:nvPr/>
          </p:nvSpPr>
          <p:spPr>
            <a:xfrm>
              <a:off x="4899018" y="5702577"/>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04" name="Freeform: Shape 103">
              <a:extLst>
                <a:ext uri="{FF2B5EF4-FFF2-40B4-BE49-F238E27FC236}">
                  <a16:creationId xmlns:a16="http://schemas.microsoft.com/office/drawing/2014/main" id="{DA40262B-7419-4C0A-BFDB-B50AFA1D719B}"/>
                </a:ext>
              </a:extLst>
            </p:cNvPr>
            <p:cNvSpPr/>
            <p:nvPr/>
          </p:nvSpPr>
          <p:spPr>
            <a:xfrm>
              <a:off x="4851393" y="5188227"/>
              <a:ext cx="514350" cy="514350"/>
            </a:xfrm>
            <a:custGeom>
              <a:avLst/>
              <a:gdLst>
                <a:gd name="connsiteX0" fmla="*/ 38100 w 514350"/>
                <a:gd name="connsiteY0" fmla="*/ 0 h 514350"/>
                <a:gd name="connsiteX1" fmla="*/ 476250 w 514350"/>
                <a:gd name="connsiteY1" fmla="*/ 0 h 514350"/>
                <a:gd name="connsiteX2" fmla="*/ 514350 w 514350"/>
                <a:gd name="connsiteY2" fmla="*/ 38100 h 514350"/>
                <a:gd name="connsiteX3" fmla="*/ 514350 w 514350"/>
                <a:gd name="connsiteY3" fmla="*/ 476250 h 514350"/>
                <a:gd name="connsiteX4" fmla="*/ 476250 w 514350"/>
                <a:gd name="connsiteY4" fmla="*/ 514350 h 514350"/>
                <a:gd name="connsiteX5" fmla="*/ 38100 w 514350"/>
                <a:gd name="connsiteY5" fmla="*/ 514350 h 514350"/>
                <a:gd name="connsiteX6" fmla="*/ 0 w 514350"/>
                <a:gd name="connsiteY6" fmla="*/ 476250 h 514350"/>
                <a:gd name="connsiteX7" fmla="*/ 0 w 514350"/>
                <a:gd name="connsiteY7" fmla="*/ 38100 h 514350"/>
                <a:gd name="connsiteX8" fmla="*/ 38100 w 514350"/>
                <a:gd name="connsiteY8" fmla="*/ 0 h 514350"/>
                <a:gd name="connsiteX9" fmla="*/ 95250 w 514350"/>
                <a:gd name="connsiteY9" fmla="*/ 95250 h 514350"/>
                <a:gd name="connsiteX10" fmla="*/ 95250 w 514350"/>
                <a:gd name="connsiteY10" fmla="*/ 419100 h 514350"/>
                <a:gd name="connsiteX11" fmla="*/ 419100 w 514350"/>
                <a:gd name="connsiteY11" fmla="*/ 419100 h 514350"/>
                <a:gd name="connsiteX12" fmla="*/ 419100 w 514350"/>
                <a:gd name="connsiteY12" fmla="*/ 95250 h 514350"/>
                <a:gd name="connsiteX13" fmla="*/ 95250 w 514350"/>
                <a:gd name="connsiteY13"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350" h="514350">
                  <a:moveTo>
                    <a:pt x="38100" y="0"/>
                  </a:moveTo>
                  <a:lnTo>
                    <a:pt x="476250" y="0"/>
                  </a:lnTo>
                  <a:cubicBezTo>
                    <a:pt x="497291" y="0"/>
                    <a:pt x="514350" y="17058"/>
                    <a:pt x="514350" y="38100"/>
                  </a:cubicBezTo>
                  <a:lnTo>
                    <a:pt x="514350" y="476250"/>
                  </a:lnTo>
                  <a:cubicBezTo>
                    <a:pt x="514350" y="497291"/>
                    <a:pt x="497291" y="514350"/>
                    <a:pt x="476250" y="514350"/>
                  </a:cubicBezTo>
                  <a:lnTo>
                    <a:pt x="38100" y="514350"/>
                  </a:lnTo>
                  <a:cubicBezTo>
                    <a:pt x="17058" y="514350"/>
                    <a:pt x="0" y="497291"/>
                    <a:pt x="0" y="476250"/>
                  </a:cubicBezTo>
                  <a:lnTo>
                    <a:pt x="0" y="38100"/>
                  </a:lnTo>
                  <a:cubicBezTo>
                    <a:pt x="0" y="17058"/>
                    <a:pt x="17058" y="0"/>
                    <a:pt x="38100" y="0"/>
                  </a:cubicBezTo>
                  <a:close/>
                  <a:moveTo>
                    <a:pt x="95250" y="95250"/>
                  </a:moveTo>
                  <a:lnTo>
                    <a:pt x="95250" y="419100"/>
                  </a:lnTo>
                  <a:lnTo>
                    <a:pt x="419100" y="419100"/>
                  </a:lnTo>
                  <a:lnTo>
                    <a:pt x="419100" y="95250"/>
                  </a:lnTo>
                  <a:lnTo>
                    <a:pt x="95250" y="95250"/>
                  </a:lnTo>
                  <a:close/>
                </a:path>
              </a:pathLst>
            </a:custGeom>
            <a:solidFill>
              <a:schemeClr val="accent1"/>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05" name="Freeform: Shape 104">
              <a:extLst>
                <a:ext uri="{FF2B5EF4-FFF2-40B4-BE49-F238E27FC236}">
                  <a16:creationId xmlns:a16="http://schemas.microsoft.com/office/drawing/2014/main" id="{E766E342-A192-4B93-82B8-01FCC8B508F9}"/>
                </a:ext>
              </a:extLst>
            </p:cNvPr>
            <p:cNvSpPr/>
            <p:nvPr/>
          </p:nvSpPr>
          <p:spPr>
            <a:xfrm>
              <a:off x="4984744" y="5321578"/>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 name="connsiteX4" fmla="*/ 0 w 247650"/>
                <a:gd name="connsiteY4" fmla="*/ 0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0" y="0"/>
                  </a:moveTo>
                  <a:lnTo>
                    <a:pt x="247650" y="0"/>
                  </a:lnTo>
                  <a:lnTo>
                    <a:pt x="247650" y="247650"/>
                  </a:lnTo>
                  <a:lnTo>
                    <a:pt x="0" y="247650"/>
                  </a:lnTo>
                  <a:lnTo>
                    <a:pt x="0" y="0"/>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grpSp>
      <p:grpSp>
        <p:nvGrpSpPr>
          <p:cNvPr id="39" name="Group 38">
            <a:extLst>
              <a:ext uri="{FF2B5EF4-FFF2-40B4-BE49-F238E27FC236}">
                <a16:creationId xmlns:a16="http://schemas.microsoft.com/office/drawing/2014/main" id="{88BA24DA-DEC8-48EF-860E-D1F810FFFDE6}"/>
              </a:ext>
            </a:extLst>
          </p:cNvPr>
          <p:cNvGrpSpPr/>
          <p:nvPr/>
        </p:nvGrpSpPr>
        <p:grpSpPr>
          <a:xfrm>
            <a:off x="8101191" y="2471323"/>
            <a:ext cx="1420017" cy="810696"/>
            <a:chOff x="7942201" y="2738772"/>
            <a:chExt cx="1392300" cy="794872"/>
          </a:xfrm>
        </p:grpSpPr>
        <p:sp>
          <p:nvSpPr>
            <p:cNvPr id="81" name="Freeform 128">
              <a:extLst>
                <a:ext uri="{FF2B5EF4-FFF2-40B4-BE49-F238E27FC236}">
                  <a16:creationId xmlns:a16="http://schemas.microsoft.com/office/drawing/2014/main" id="{17A3339C-9511-46FC-9D74-CFA82D4DF132}"/>
                </a:ext>
              </a:extLst>
            </p:cNvPr>
            <p:cNvSpPr>
              <a:spLocks noChangeAspect="1"/>
            </p:cNvSpPr>
            <p:nvPr/>
          </p:nvSpPr>
          <p:spPr bwMode="auto">
            <a:xfrm>
              <a:off x="7942201" y="2738772"/>
              <a:ext cx="1392300" cy="79487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12700">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333333"/>
                </a:solidFill>
                <a:latin typeface="Segoe UI"/>
              </a:endParaRPr>
            </a:p>
          </p:txBody>
        </p:sp>
        <p:grpSp>
          <p:nvGrpSpPr>
            <p:cNvPr id="106" name="Group 105">
              <a:extLst>
                <a:ext uri="{FF2B5EF4-FFF2-40B4-BE49-F238E27FC236}">
                  <a16:creationId xmlns:a16="http://schemas.microsoft.com/office/drawing/2014/main" id="{B2E1076C-D12C-4DF1-BBC7-5E6FB077387A}"/>
                </a:ext>
              </a:extLst>
            </p:cNvPr>
            <p:cNvGrpSpPr/>
            <p:nvPr/>
          </p:nvGrpSpPr>
          <p:grpSpPr>
            <a:xfrm>
              <a:off x="8414418" y="2993712"/>
              <a:ext cx="416736" cy="416706"/>
              <a:chOff x="4784672" y="5121552"/>
              <a:chExt cx="647745" cy="647700"/>
            </a:xfrm>
            <a:solidFill>
              <a:schemeClr val="bg1"/>
            </a:solidFill>
          </p:grpSpPr>
          <p:sp>
            <p:nvSpPr>
              <p:cNvPr id="107" name="Freeform: Shape 106">
                <a:extLst>
                  <a:ext uri="{FF2B5EF4-FFF2-40B4-BE49-F238E27FC236}">
                    <a16:creationId xmlns:a16="http://schemas.microsoft.com/office/drawing/2014/main" id="{E773823D-5FF6-48FB-BC1B-B364CF14F5DA}"/>
                  </a:ext>
                </a:extLst>
              </p:cNvPr>
              <p:cNvSpPr/>
              <p:nvPr/>
            </p:nvSpPr>
            <p:spPr>
              <a:xfrm>
                <a:off x="478467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08" name="Freeform: Shape 107">
                <a:extLst>
                  <a:ext uri="{FF2B5EF4-FFF2-40B4-BE49-F238E27FC236}">
                    <a16:creationId xmlns:a16="http://schemas.microsoft.com/office/drawing/2014/main" id="{11621452-E13D-489A-AED7-1B741A534A55}"/>
                  </a:ext>
                </a:extLst>
              </p:cNvPr>
              <p:cNvSpPr/>
              <p:nvPr/>
            </p:nvSpPr>
            <p:spPr>
              <a:xfrm>
                <a:off x="536574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09" name="Freeform: Shape 108">
                <a:extLst>
                  <a:ext uri="{FF2B5EF4-FFF2-40B4-BE49-F238E27FC236}">
                    <a16:creationId xmlns:a16="http://schemas.microsoft.com/office/drawing/2014/main" id="{A58FF415-EB6D-456F-A4AA-474F60B9FB10}"/>
                  </a:ext>
                </a:extLst>
              </p:cNvPr>
              <p:cNvSpPr/>
              <p:nvPr/>
            </p:nvSpPr>
            <p:spPr>
              <a:xfrm>
                <a:off x="4899018" y="5121552"/>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10" name="Freeform: Shape 109">
                <a:extLst>
                  <a:ext uri="{FF2B5EF4-FFF2-40B4-BE49-F238E27FC236}">
                    <a16:creationId xmlns:a16="http://schemas.microsoft.com/office/drawing/2014/main" id="{EFEA121E-CE77-4376-A7F1-6F39A9B51936}"/>
                  </a:ext>
                </a:extLst>
              </p:cNvPr>
              <p:cNvSpPr/>
              <p:nvPr/>
            </p:nvSpPr>
            <p:spPr>
              <a:xfrm>
                <a:off x="4899018" y="5702577"/>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11" name="Freeform: Shape 110">
                <a:extLst>
                  <a:ext uri="{FF2B5EF4-FFF2-40B4-BE49-F238E27FC236}">
                    <a16:creationId xmlns:a16="http://schemas.microsoft.com/office/drawing/2014/main" id="{BB2AEF43-EA77-4906-B98F-43FF6632F729}"/>
                  </a:ext>
                </a:extLst>
              </p:cNvPr>
              <p:cNvSpPr/>
              <p:nvPr/>
            </p:nvSpPr>
            <p:spPr>
              <a:xfrm>
                <a:off x="4851393" y="5188227"/>
                <a:ext cx="514350" cy="514350"/>
              </a:xfrm>
              <a:custGeom>
                <a:avLst/>
                <a:gdLst>
                  <a:gd name="connsiteX0" fmla="*/ 38100 w 514350"/>
                  <a:gd name="connsiteY0" fmla="*/ 0 h 514350"/>
                  <a:gd name="connsiteX1" fmla="*/ 476250 w 514350"/>
                  <a:gd name="connsiteY1" fmla="*/ 0 h 514350"/>
                  <a:gd name="connsiteX2" fmla="*/ 514350 w 514350"/>
                  <a:gd name="connsiteY2" fmla="*/ 38100 h 514350"/>
                  <a:gd name="connsiteX3" fmla="*/ 514350 w 514350"/>
                  <a:gd name="connsiteY3" fmla="*/ 476250 h 514350"/>
                  <a:gd name="connsiteX4" fmla="*/ 476250 w 514350"/>
                  <a:gd name="connsiteY4" fmla="*/ 514350 h 514350"/>
                  <a:gd name="connsiteX5" fmla="*/ 38100 w 514350"/>
                  <a:gd name="connsiteY5" fmla="*/ 514350 h 514350"/>
                  <a:gd name="connsiteX6" fmla="*/ 0 w 514350"/>
                  <a:gd name="connsiteY6" fmla="*/ 476250 h 514350"/>
                  <a:gd name="connsiteX7" fmla="*/ 0 w 514350"/>
                  <a:gd name="connsiteY7" fmla="*/ 38100 h 514350"/>
                  <a:gd name="connsiteX8" fmla="*/ 38100 w 514350"/>
                  <a:gd name="connsiteY8" fmla="*/ 0 h 514350"/>
                  <a:gd name="connsiteX9" fmla="*/ 95250 w 514350"/>
                  <a:gd name="connsiteY9" fmla="*/ 95250 h 514350"/>
                  <a:gd name="connsiteX10" fmla="*/ 95250 w 514350"/>
                  <a:gd name="connsiteY10" fmla="*/ 419100 h 514350"/>
                  <a:gd name="connsiteX11" fmla="*/ 419100 w 514350"/>
                  <a:gd name="connsiteY11" fmla="*/ 419100 h 514350"/>
                  <a:gd name="connsiteX12" fmla="*/ 419100 w 514350"/>
                  <a:gd name="connsiteY12" fmla="*/ 95250 h 514350"/>
                  <a:gd name="connsiteX13" fmla="*/ 95250 w 514350"/>
                  <a:gd name="connsiteY13"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350" h="514350">
                    <a:moveTo>
                      <a:pt x="38100" y="0"/>
                    </a:moveTo>
                    <a:lnTo>
                      <a:pt x="476250" y="0"/>
                    </a:lnTo>
                    <a:cubicBezTo>
                      <a:pt x="497291" y="0"/>
                      <a:pt x="514350" y="17058"/>
                      <a:pt x="514350" y="38100"/>
                    </a:cubicBezTo>
                    <a:lnTo>
                      <a:pt x="514350" y="476250"/>
                    </a:lnTo>
                    <a:cubicBezTo>
                      <a:pt x="514350" y="497291"/>
                      <a:pt x="497291" y="514350"/>
                      <a:pt x="476250" y="514350"/>
                    </a:cubicBezTo>
                    <a:lnTo>
                      <a:pt x="38100" y="514350"/>
                    </a:lnTo>
                    <a:cubicBezTo>
                      <a:pt x="17058" y="514350"/>
                      <a:pt x="0" y="497291"/>
                      <a:pt x="0" y="476250"/>
                    </a:cubicBezTo>
                    <a:lnTo>
                      <a:pt x="0" y="38100"/>
                    </a:lnTo>
                    <a:cubicBezTo>
                      <a:pt x="0" y="17058"/>
                      <a:pt x="17058" y="0"/>
                      <a:pt x="38100" y="0"/>
                    </a:cubicBezTo>
                    <a:close/>
                    <a:moveTo>
                      <a:pt x="95250" y="95250"/>
                    </a:moveTo>
                    <a:lnTo>
                      <a:pt x="95250" y="419100"/>
                    </a:lnTo>
                    <a:lnTo>
                      <a:pt x="419100" y="419100"/>
                    </a:lnTo>
                    <a:lnTo>
                      <a:pt x="419100" y="95250"/>
                    </a:lnTo>
                    <a:lnTo>
                      <a:pt x="95250" y="95250"/>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12" name="Freeform: Shape 111">
                <a:extLst>
                  <a:ext uri="{FF2B5EF4-FFF2-40B4-BE49-F238E27FC236}">
                    <a16:creationId xmlns:a16="http://schemas.microsoft.com/office/drawing/2014/main" id="{6F09CDB3-AD7B-4615-B065-D7374344AED6}"/>
                  </a:ext>
                </a:extLst>
              </p:cNvPr>
              <p:cNvSpPr/>
              <p:nvPr/>
            </p:nvSpPr>
            <p:spPr>
              <a:xfrm>
                <a:off x="4984744" y="5321578"/>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 name="connsiteX4" fmla="*/ 0 w 247650"/>
                  <a:gd name="connsiteY4" fmla="*/ 0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0" y="0"/>
                    </a:moveTo>
                    <a:lnTo>
                      <a:pt x="247650" y="0"/>
                    </a:lnTo>
                    <a:lnTo>
                      <a:pt x="247650" y="247650"/>
                    </a:lnTo>
                    <a:lnTo>
                      <a:pt x="0" y="247650"/>
                    </a:lnTo>
                    <a:lnTo>
                      <a:pt x="0" y="0"/>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grpSp>
      </p:grpSp>
      <p:grpSp>
        <p:nvGrpSpPr>
          <p:cNvPr id="120" name="Group 119">
            <a:extLst>
              <a:ext uri="{FF2B5EF4-FFF2-40B4-BE49-F238E27FC236}">
                <a16:creationId xmlns:a16="http://schemas.microsoft.com/office/drawing/2014/main" id="{627F8C62-5259-49BF-B5E3-8AAE2C7D88DF}"/>
              </a:ext>
            </a:extLst>
          </p:cNvPr>
          <p:cNvGrpSpPr/>
          <p:nvPr/>
        </p:nvGrpSpPr>
        <p:grpSpPr>
          <a:xfrm>
            <a:off x="10404920" y="2471323"/>
            <a:ext cx="1420017" cy="810696"/>
            <a:chOff x="7942201" y="2738772"/>
            <a:chExt cx="1392300" cy="794872"/>
          </a:xfrm>
        </p:grpSpPr>
        <p:sp>
          <p:nvSpPr>
            <p:cNvPr id="121" name="Freeform 128">
              <a:extLst>
                <a:ext uri="{FF2B5EF4-FFF2-40B4-BE49-F238E27FC236}">
                  <a16:creationId xmlns:a16="http://schemas.microsoft.com/office/drawing/2014/main" id="{8E30F51E-AB41-4D4B-8BFA-7D167F4682A2}"/>
                </a:ext>
              </a:extLst>
            </p:cNvPr>
            <p:cNvSpPr>
              <a:spLocks noChangeAspect="1"/>
            </p:cNvSpPr>
            <p:nvPr/>
          </p:nvSpPr>
          <p:spPr bwMode="auto">
            <a:xfrm>
              <a:off x="7942201" y="2738772"/>
              <a:ext cx="1392300" cy="79487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12700">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333333"/>
                </a:solidFill>
                <a:latin typeface="Segoe UI"/>
              </a:endParaRPr>
            </a:p>
          </p:txBody>
        </p:sp>
        <p:grpSp>
          <p:nvGrpSpPr>
            <p:cNvPr id="122" name="Group 121">
              <a:extLst>
                <a:ext uri="{FF2B5EF4-FFF2-40B4-BE49-F238E27FC236}">
                  <a16:creationId xmlns:a16="http://schemas.microsoft.com/office/drawing/2014/main" id="{A25C5EB1-6CD9-430F-BE93-91FD90579594}"/>
                </a:ext>
              </a:extLst>
            </p:cNvPr>
            <p:cNvGrpSpPr/>
            <p:nvPr/>
          </p:nvGrpSpPr>
          <p:grpSpPr>
            <a:xfrm>
              <a:off x="8414418" y="2993712"/>
              <a:ext cx="416736" cy="416706"/>
              <a:chOff x="4784672" y="5121552"/>
              <a:chExt cx="647745" cy="647700"/>
            </a:xfrm>
            <a:solidFill>
              <a:schemeClr val="bg1"/>
            </a:solidFill>
          </p:grpSpPr>
          <p:sp>
            <p:nvSpPr>
              <p:cNvPr id="123" name="Freeform: Shape 122">
                <a:extLst>
                  <a:ext uri="{FF2B5EF4-FFF2-40B4-BE49-F238E27FC236}">
                    <a16:creationId xmlns:a16="http://schemas.microsoft.com/office/drawing/2014/main" id="{B13B48D7-0355-447D-9125-CE488BEE22C0}"/>
                  </a:ext>
                </a:extLst>
              </p:cNvPr>
              <p:cNvSpPr/>
              <p:nvPr/>
            </p:nvSpPr>
            <p:spPr>
              <a:xfrm>
                <a:off x="478467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24" name="Freeform: Shape 123">
                <a:extLst>
                  <a:ext uri="{FF2B5EF4-FFF2-40B4-BE49-F238E27FC236}">
                    <a16:creationId xmlns:a16="http://schemas.microsoft.com/office/drawing/2014/main" id="{DEEF6E39-587B-4D20-B882-CBDF8C0FDBD8}"/>
                  </a:ext>
                </a:extLst>
              </p:cNvPr>
              <p:cNvSpPr/>
              <p:nvPr/>
            </p:nvSpPr>
            <p:spPr>
              <a:xfrm>
                <a:off x="536574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25" name="Freeform: Shape 124">
                <a:extLst>
                  <a:ext uri="{FF2B5EF4-FFF2-40B4-BE49-F238E27FC236}">
                    <a16:creationId xmlns:a16="http://schemas.microsoft.com/office/drawing/2014/main" id="{0F8E85CA-3C89-44F0-98D0-F33451BE2BCE}"/>
                  </a:ext>
                </a:extLst>
              </p:cNvPr>
              <p:cNvSpPr/>
              <p:nvPr/>
            </p:nvSpPr>
            <p:spPr>
              <a:xfrm>
                <a:off x="4899018" y="5121552"/>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26" name="Freeform: Shape 125">
                <a:extLst>
                  <a:ext uri="{FF2B5EF4-FFF2-40B4-BE49-F238E27FC236}">
                    <a16:creationId xmlns:a16="http://schemas.microsoft.com/office/drawing/2014/main" id="{B7D6BDFA-5619-43DA-9734-E626238B29C6}"/>
                  </a:ext>
                </a:extLst>
              </p:cNvPr>
              <p:cNvSpPr/>
              <p:nvPr/>
            </p:nvSpPr>
            <p:spPr>
              <a:xfrm>
                <a:off x="4899018" y="5702577"/>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27" name="Freeform: Shape 126">
                <a:extLst>
                  <a:ext uri="{FF2B5EF4-FFF2-40B4-BE49-F238E27FC236}">
                    <a16:creationId xmlns:a16="http://schemas.microsoft.com/office/drawing/2014/main" id="{AA5C0D16-1F42-41A9-BC88-D2254947E242}"/>
                  </a:ext>
                </a:extLst>
              </p:cNvPr>
              <p:cNvSpPr/>
              <p:nvPr/>
            </p:nvSpPr>
            <p:spPr>
              <a:xfrm>
                <a:off x="4851393" y="5188227"/>
                <a:ext cx="514350" cy="514350"/>
              </a:xfrm>
              <a:custGeom>
                <a:avLst/>
                <a:gdLst>
                  <a:gd name="connsiteX0" fmla="*/ 38100 w 514350"/>
                  <a:gd name="connsiteY0" fmla="*/ 0 h 514350"/>
                  <a:gd name="connsiteX1" fmla="*/ 476250 w 514350"/>
                  <a:gd name="connsiteY1" fmla="*/ 0 h 514350"/>
                  <a:gd name="connsiteX2" fmla="*/ 514350 w 514350"/>
                  <a:gd name="connsiteY2" fmla="*/ 38100 h 514350"/>
                  <a:gd name="connsiteX3" fmla="*/ 514350 w 514350"/>
                  <a:gd name="connsiteY3" fmla="*/ 476250 h 514350"/>
                  <a:gd name="connsiteX4" fmla="*/ 476250 w 514350"/>
                  <a:gd name="connsiteY4" fmla="*/ 514350 h 514350"/>
                  <a:gd name="connsiteX5" fmla="*/ 38100 w 514350"/>
                  <a:gd name="connsiteY5" fmla="*/ 514350 h 514350"/>
                  <a:gd name="connsiteX6" fmla="*/ 0 w 514350"/>
                  <a:gd name="connsiteY6" fmla="*/ 476250 h 514350"/>
                  <a:gd name="connsiteX7" fmla="*/ 0 w 514350"/>
                  <a:gd name="connsiteY7" fmla="*/ 38100 h 514350"/>
                  <a:gd name="connsiteX8" fmla="*/ 38100 w 514350"/>
                  <a:gd name="connsiteY8" fmla="*/ 0 h 514350"/>
                  <a:gd name="connsiteX9" fmla="*/ 95250 w 514350"/>
                  <a:gd name="connsiteY9" fmla="*/ 95250 h 514350"/>
                  <a:gd name="connsiteX10" fmla="*/ 95250 w 514350"/>
                  <a:gd name="connsiteY10" fmla="*/ 419100 h 514350"/>
                  <a:gd name="connsiteX11" fmla="*/ 419100 w 514350"/>
                  <a:gd name="connsiteY11" fmla="*/ 419100 h 514350"/>
                  <a:gd name="connsiteX12" fmla="*/ 419100 w 514350"/>
                  <a:gd name="connsiteY12" fmla="*/ 95250 h 514350"/>
                  <a:gd name="connsiteX13" fmla="*/ 95250 w 514350"/>
                  <a:gd name="connsiteY13"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350" h="514350">
                    <a:moveTo>
                      <a:pt x="38100" y="0"/>
                    </a:moveTo>
                    <a:lnTo>
                      <a:pt x="476250" y="0"/>
                    </a:lnTo>
                    <a:cubicBezTo>
                      <a:pt x="497291" y="0"/>
                      <a:pt x="514350" y="17058"/>
                      <a:pt x="514350" y="38100"/>
                    </a:cubicBezTo>
                    <a:lnTo>
                      <a:pt x="514350" y="476250"/>
                    </a:lnTo>
                    <a:cubicBezTo>
                      <a:pt x="514350" y="497291"/>
                      <a:pt x="497291" y="514350"/>
                      <a:pt x="476250" y="514350"/>
                    </a:cubicBezTo>
                    <a:lnTo>
                      <a:pt x="38100" y="514350"/>
                    </a:lnTo>
                    <a:cubicBezTo>
                      <a:pt x="17058" y="514350"/>
                      <a:pt x="0" y="497291"/>
                      <a:pt x="0" y="476250"/>
                    </a:cubicBezTo>
                    <a:lnTo>
                      <a:pt x="0" y="38100"/>
                    </a:lnTo>
                    <a:cubicBezTo>
                      <a:pt x="0" y="17058"/>
                      <a:pt x="17058" y="0"/>
                      <a:pt x="38100" y="0"/>
                    </a:cubicBezTo>
                    <a:close/>
                    <a:moveTo>
                      <a:pt x="95250" y="95250"/>
                    </a:moveTo>
                    <a:lnTo>
                      <a:pt x="95250" y="419100"/>
                    </a:lnTo>
                    <a:lnTo>
                      <a:pt x="419100" y="419100"/>
                    </a:lnTo>
                    <a:lnTo>
                      <a:pt x="419100" y="95250"/>
                    </a:lnTo>
                    <a:lnTo>
                      <a:pt x="95250" y="95250"/>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28" name="Freeform: Shape 127">
                <a:extLst>
                  <a:ext uri="{FF2B5EF4-FFF2-40B4-BE49-F238E27FC236}">
                    <a16:creationId xmlns:a16="http://schemas.microsoft.com/office/drawing/2014/main" id="{B3D85F8F-CB8F-4898-B8C4-3186E2C1DCD2}"/>
                  </a:ext>
                </a:extLst>
              </p:cNvPr>
              <p:cNvSpPr/>
              <p:nvPr/>
            </p:nvSpPr>
            <p:spPr>
              <a:xfrm>
                <a:off x="4984744" y="5321578"/>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 name="connsiteX4" fmla="*/ 0 w 247650"/>
                  <a:gd name="connsiteY4" fmla="*/ 0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0" y="0"/>
                    </a:moveTo>
                    <a:lnTo>
                      <a:pt x="247650" y="0"/>
                    </a:lnTo>
                    <a:lnTo>
                      <a:pt x="247650" y="247650"/>
                    </a:lnTo>
                    <a:lnTo>
                      <a:pt x="0" y="247650"/>
                    </a:lnTo>
                    <a:lnTo>
                      <a:pt x="0" y="0"/>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grpSp>
      </p:grpSp>
      <p:cxnSp>
        <p:nvCxnSpPr>
          <p:cNvPr id="41" name="Straight Arrow Connector 40">
            <a:extLst>
              <a:ext uri="{FF2B5EF4-FFF2-40B4-BE49-F238E27FC236}">
                <a16:creationId xmlns:a16="http://schemas.microsoft.com/office/drawing/2014/main" id="{59DF70C7-51BC-4445-AC81-0D7249B6D22E}"/>
              </a:ext>
            </a:extLst>
          </p:cNvPr>
          <p:cNvCxnSpPr/>
          <p:nvPr/>
        </p:nvCxnSpPr>
        <p:spPr>
          <a:xfrm flipV="1">
            <a:off x="8811200" y="3689333"/>
            <a:ext cx="0" cy="53612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77B6A1FA-238E-4492-8727-7BFCDC8528A9}"/>
              </a:ext>
            </a:extLst>
          </p:cNvPr>
          <p:cNvCxnSpPr/>
          <p:nvPr/>
        </p:nvCxnSpPr>
        <p:spPr>
          <a:xfrm flipV="1">
            <a:off x="11114929" y="3689333"/>
            <a:ext cx="0" cy="53612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09758C96-1C56-4723-A13B-984CF7A93A7E}"/>
              </a:ext>
            </a:extLst>
          </p:cNvPr>
          <p:cNvCxnSpPr/>
          <p:nvPr/>
        </p:nvCxnSpPr>
        <p:spPr>
          <a:xfrm flipV="1">
            <a:off x="6939219" y="3689333"/>
            <a:ext cx="0" cy="53612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2" name="Freeform 128">
            <a:extLst>
              <a:ext uri="{FF2B5EF4-FFF2-40B4-BE49-F238E27FC236}">
                <a16:creationId xmlns:a16="http://schemas.microsoft.com/office/drawing/2014/main" id="{D761BA6D-546B-4920-8A16-3A50110FD449}"/>
              </a:ext>
            </a:extLst>
          </p:cNvPr>
          <p:cNvSpPr>
            <a:spLocks noChangeAspect="1"/>
          </p:cNvSpPr>
          <p:nvPr/>
        </p:nvSpPr>
        <p:spPr bwMode="auto">
          <a:xfrm>
            <a:off x="6229210" y="2471323"/>
            <a:ext cx="1420017" cy="81069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1"/>
          </a:solidFill>
          <a:ln w="12700">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333333"/>
              </a:solidFill>
              <a:latin typeface="Segoe UI"/>
            </a:endParaRPr>
          </a:p>
        </p:txBody>
      </p:sp>
      <p:grpSp>
        <p:nvGrpSpPr>
          <p:cNvPr id="133" name="Group 132">
            <a:extLst>
              <a:ext uri="{FF2B5EF4-FFF2-40B4-BE49-F238E27FC236}">
                <a16:creationId xmlns:a16="http://schemas.microsoft.com/office/drawing/2014/main" id="{61361660-F1C4-4FDD-BCA0-A58B4ED59674}"/>
              </a:ext>
            </a:extLst>
          </p:cNvPr>
          <p:cNvGrpSpPr/>
          <p:nvPr/>
        </p:nvGrpSpPr>
        <p:grpSpPr>
          <a:xfrm>
            <a:off x="6495599" y="2968078"/>
            <a:ext cx="220429" cy="220412"/>
            <a:chOff x="4784672" y="5121552"/>
            <a:chExt cx="647745" cy="647700"/>
          </a:xfrm>
          <a:solidFill>
            <a:schemeClr val="bg1"/>
          </a:solidFill>
        </p:grpSpPr>
        <p:sp>
          <p:nvSpPr>
            <p:cNvPr id="134" name="Freeform: Shape 133">
              <a:extLst>
                <a:ext uri="{FF2B5EF4-FFF2-40B4-BE49-F238E27FC236}">
                  <a16:creationId xmlns:a16="http://schemas.microsoft.com/office/drawing/2014/main" id="{6C09FB5B-C190-45A4-A993-DA36A0BE2613}"/>
                </a:ext>
              </a:extLst>
            </p:cNvPr>
            <p:cNvSpPr/>
            <p:nvPr/>
          </p:nvSpPr>
          <p:spPr>
            <a:xfrm>
              <a:off x="478467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35" name="Freeform: Shape 134">
              <a:extLst>
                <a:ext uri="{FF2B5EF4-FFF2-40B4-BE49-F238E27FC236}">
                  <a16:creationId xmlns:a16="http://schemas.microsoft.com/office/drawing/2014/main" id="{C0045E5E-F386-49A6-A690-0D68DA7B50D6}"/>
                </a:ext>
              </a:extLst>
            </p:cNvPr>
            <p:cNvSpPr/>
            <p:nvPr/>
          </p:nvSpPr>
          <p:spPr>
            <a:xfrm>
              <a:off x="536574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36" name="Freeform: Shape 135">
              <a:extLst>
                <a:ext uri="{FF2B5EF4-FFF2-40B4-BE49-F238E27FC236}">
                  <a16:creationId xmlns:a16="http://schemas.microsoft.com/office/drawing/2014/main" id="{16159253-19F1-47E7-8DA2-82C8D125D051}"/>
                </a:ext>
              </a:extLst>
            </p:cNvPr>
            <p:cNvSpPr/>
            <p:nvPr/>
          </p:nvSpPr>
          <p:spPr>
            <a:xfrm>
              <a:off x="4899018" y="5121552"/>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37" name="Freeform: Shape 136">
              <a:extLst>
                <a:ext uri="{FF2B5EF4-FFF2-40B4-BE49-F238E27FC236}">
                  <a16:creationId xmlns:a16="http://schemas.microsoft.com/office/drawing/2014/main" id="{405CE0A4-0679-4015-AE95-CF6CA91ECE77}"/>
                </a:ext>
              </a:extLst>
            </p:cNvPr>
            <p:cNvSpPr/>
            <p:nvPr/>
          </p:nvSpPr>
          <p:spPr>
            <a:xfrm>
              <a:off x="4899018" y="5702577"/>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38" name="Freeform: Shape 137">
              <a:extLst>
                <a:ext uri="{FF2B5EF4-FFF2-40B4-BE49-F238E27FC236}">
                  <a16:creationId xmlns:a16="http://schemas.microsoft.com/office/drawing/2014/main" id="{2E1F1269-BB5D-477B-B88F-902D2F8DA99F}"/>
                </a:ext>
              </a:extLst>
            </p:cNvPr>
            <p:cNvSpPr/>
            <p:nvPr/>
          </p:nvSpPr>
          <p:spPr>
            <a:xfrm>
              <a:off x="4851393" y="5188227"/>
              <a:ext cx="514350" cy="514350"/>
            </a:xfrm>
            <a:custGeom>
              <a:avLst/>
              <a:gdLst>
                <a:gd name="connsiteX0" fmla="*/ 38100 w 514350"/>
                <a:gd name="connsiteY0" fmla="*/ 0 h 514350"/>
                <a:gd name="connsiteX1" fmla="*/ 476250 w 514350"/>
                <a:gd name="connsiteY1" fmla="*/ 0 h 514350"/>
                <a:gd name="connsiteX2" fmla="*/ 514350 w 514350"/>
                <a:gd name="connsiteY2" fmla="*/ 38100 h 514350"/>
                <a:gd name="connsiteX3" fmla="*/ 514350 w 514350"/>
                <a:gd name="connsiteY3" fmla="*/ 476250 h 514350"/>
                <a:gd name="connsiteX4" fmla="*/ 476250 w 514350"/>
                <a:gd name="connsiteY4" fmla="*/ 514350 h 514350"/>
                <a:gd name="connsiteX5" fmla="*/ 38100 w 514350"/>
                <a:gd name="connsiteY5" fmla="*/ 514350 h 514350"/>
                <a:gd name="connsiteX6" fmla="*/ 0 w 514350"/>
                <a:gd name="connsiteY6" fmla="*/ 476250 h 514350"/>
                <a:gd name="connsiteX7" fmla="*/ 0 w 514350"/>
                <a:gd name="connsiteY7" fmla="*/ 38100 h 514350"/>
                <a:gd name="connsiteX8" fmla="*/ 38100 w 514350"/>
                <a:gd name="connsiteY8" fmla="*/ 0 h 514350"/>
                <a:gd name="connsiteX9" fmla="*/ 95250 w 514350"/>
                <a:gd name="connsiteY9" fmla="*/ 95250 h 514350"/>
                <a:gd name="connsiteX10" fmla="*/ 95250 w 514350"/>
                <a:gd name="connsiteY10" fmla="*/ 419100 h 514350"/>
                <a:gd name="connsiteX11" fmla="*/ 419100 w 514350"/>
                <a:gd name="connsiteY11" fmla="*/ 419100 h 514350"/>
                <a:gd name="connsiteX12" fmla="*/ 419100 w 514350"/>
                <a:gd name="connsiteY12" fmla="*/ 95250 h 514350"/>
                <a:gd name="connsiteX13" fmla="*/ 95250 w 514350"/>
                <a:gd name="connsiteY13"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350" h="514350">
                  <a:moveTo>
                    <a:pt x="38100" y="0"/>
                  </a:moveTo>
                  <a:lnTo>
                    <a:pt x="476250" y="0"/>
                  </a:lnTo>
                  <a:cubicBezTo>
                    <a:pt x="497291" y="0"/>
                    <a:pt x="514350" y="17058"/>
                    <a:pt x="514350" y="38100"/>
                  </a:cubicBezTo>
                  <a:lnTo>
                    <a:pt x="514350" y="476250"/>
                  </a:lnTo>
                  <a:cubicBezTo>
                    <a:pt x="514350" y="497291"/>
                    <a:pt x="497291" y="514350"/>
                    <a:pt x="476250" y="514350"/>
                  </a:cubicBezTo>
                  <a:lnTo>
                    <a:pt x="38100" y="514350"/>
                  </a:lnTo>
                  <a:cubicBezTo>
                    <a:pt x="17058" y="514350"/>
                    <a:pt x="0" y="497291"/>
                    <a:pt x="0" y="476250"/>
                  </a:cubicBezTo>
                  <a:lnTo>
                    <a:pt x="0" y="38100"/>
                  </a:lnTo>
                  <a:cubicBezTo>
                    <a:pt x="0" y="17058"/>
                    <a:pt x="17058" y="0"/>
                    <a:pt x="38100" y="0"/>
                  </a:cubicBezTo>
                  <a:close/>
                  <a:moveTo>
                    <a:pt x="95250" y="95250"/>
                  </a:moveTo>
                  <a:lnTo>
                    <a:pt x="95250" y="419100"/>
                  </a:lnTo>
                  <a:lnTo>
                    <a:pt x="419100" y="419100"/>
                  </a:lnTo>
                  <a:lnTo>
                    <a:pt x="419100" y="95250"/>
                  </a:lnTo>
                  <a:lnTo>
                    <a:pt x="95250" y="95250"/>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39" name="Freeform: Shape 138">
              <a:extLst>
                <a:ext uri="{FF2B5EF4-FFF2-40B4-BE49-F238E27FC236}">
                  <a16:creationId xmlns:a16="http://schemas.microsoft.com/office/drawing/2014/main" id="{CBF6BB36-D812-4A84-827B-AB5B3A84F7F8}"/>
                </a:ext>
              </a:extLst>
            </p:cNvPr>
            <p:cNvSpPr/>
            <p:nvPr/>
          </p:nvSpPr>
          <p:spPr>
            <a:xfrm>
              <a:off x="4984744" y="5321578"/>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 name="connsiteX4" fmla="*/ 0 w 247650"/>
                <a:gd name="connsiteY4" fmla="*/ 0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0" y="0"/>
                  </a:moveTo>
                  <a:lnTo>
                    <a:pt x="247650" y="0"/>
                  </a:lnTo>
                  <a:lnTo>
                    <a:pt x="247650" y="247650"/>
                  </a:lnTo>
                  <a:lnTo>
                    <a:pt x="0" y="247650"/>
                  </a:lnTo>
                  <a:lnTo>
                    <a:pt x="0" y="0"/>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grpSp>
      <p:grpSp>
        <p:nvGrpSpPr>
          <p:cNvPr id="140" name="Group 139">
            <a:extLst>
              <a:ext uri="{FF2B5EF4-FFF2-40B4-BE49-F238E27FC236}">
                <a16:creationId xmlns:a16="http://schemas.microsoft.com/office/drawing/2014/main" id="{8A70BA94-E3EE-439F-9C34-92A5903892FC}"/>
              </a:ext>
            </a:extLst>
          </p:cNvPr>
          <p:cNvGrpSpPr/>
          <p:nvPr/>
        </p:nvGrpSpPr>
        <p:grpSpPr>
          <a:xfrm>
            <a:off x="6929404" y="2968078"/>
            <a:ext cx="220429" cy="220412"/>
            <a:chOff x="4784672" y="5121552"/>
            <a:chExt cx="647745" cy="647700"/>
          </a:xfrm>
          <a:solidFill>
            <a:schemeClr val="bg1"/>
          </a:solidFill>
        </p:grpSpPr>
        <p:sp>
          <p:nvSpPr>
            <p:cNvPr id="141" name="Freeform: Shape 140">
              <a:extLst>
                <a:ext uri="{FF2B5EF4-FFF2-40B4-BE49-F238E27FC236}">
                  <a16:creationId xmlns:a16="http://schemas.microsoft.com/office/drawing/2014/main" id="{CBF5B352-32DD-4FB7-BC6C-F236B6E56C5C}"/>
                </a:ext>
              </a:extLst>
            </p:cNvPr>
            <p:cNvSpPr/>
            <p:nvPr/>
          </p:nvSpPr>
          <p:spPr>
            <a:xfrm>
              <a:off x="478467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42" name="Freeform: Shape 141">
              <a:extLst>
                <a:ext uri="{FF2B5EF4-FFF2-40B4-BE49-F238E27FC236}">
                  <a16:creationId xmlns:a16="http://schemas.microsoft.com/office/drawing/2014/main" id="{84405693-532B-4F80-836B-2B856A613930}"/>
                </a:ext>
              </a:extLst>
            </p:cNvPr>
            <p:cNvSpPr/>
            <p:nvPr/>
          </p:nvSpPr>
          <p:spPr>
            <a:xfrm>
              <a:off x="536574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43" name="Freeform: Shape 142">
              <a:extLst>
                <a:ext uri="{FF2B5EF4-FFF2-40B4-BE49-F238E27FC236}">
                  <a16:creationId xmlns:a16="http://schemas.microsoft.com/office/drawing/2014/main" id="{8A17D4B7-DA2B-4C7F-A0BB-E520A628D96B}"/>
                </a:ext>
              </a:extLst>
            </p:cNvPr>
            <p:cNvSpPr/>
            <p:nvPr/>
          </p:nvSpPr>
          <p:spPr>
            <a:xfrm>
              <a:off x="4899018" y="5121552"/>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44" name="Freeform: Shape 143">
              <a:extLst>
                <a:ext uri="{FF2B5EF4-FFF2-40B4-BE49-F238E27FC236}">
                  <a16:creationId xmlns:a16="http://schemas.microsoft.com/office/drawing/2014/main" id="{D20E6767-8077-4C4E-BA9C-1A2531BCFC26}"/>
                </a:ext>
              </a:extLst>
            </p:cNvPr>
            <p:cNvSpPr/>
            <p:nvPr/>
          </p:nvSpPr>
          <p:spPr>
            <a:xfrm>
              <a:off x="4899018" y="5702577"/>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45" name="Freeform: Shape 144">
              <a:extLst>
                <a:ext uri="{FF2B5EF4-FFF2-40B4-BE49-F238E27FC236}">
                  <a16:creationId xmlns:a16="http://schemas.microsoft.com/office/drawing/2014/main" id="{36A90E69-CB12-4828-A0DD-F9255D7E73B8}"/>
                </a:ext>
              </a:extLst>
            </p:cNvPr>
            <p:cNvSpPr/>
            <p:nvPr/>
          </p:nvSpPr>
          <p:spPr>
            <a:xfrm>
              <a:off x="4851393" y="5188227"/>
              <a:ext cx="514350" cy="514350"/>
            </a:xfrm>
            <a:custGeom>
              <a:avLst/>
              <a:gdLst>
                <a:gd name="connsiteX0" fmla="*/ 38100 w 514350"/>
                <a:gd name="connsiteY0" fmla="*/ 0 h 514350"/>
                <a:gd name="connsiteX1" fmla="*/ 476250 w 514350"/>
                <a:gd name="connsiteY1" fmla="*/ 0 h 514350"/>
                <a:gd name="connsiteX2" fmla="*/ 514350 w 514350"/>
                <a:gd name="connsiteY2" fmla="*/ 38100 h 514350"/>
                <a:gd name="connsiteX3" fmla="*/ 514350 w 514350"/>
                <a:gd name="connsiteY3" fmla="*/ 476250 h 514350"/>
                <a:gd name="connsiteX4" fmla="*/ 476250 w 514350"/>
                <a:gd name="connsiteY4" fmla="*/ 514350 h 514350"/>
                <a:gd name="connsiteX5" fmla="*/ 38100 w 514350"/>
                <a:gd name="connsiteY5" fmla="*/ 514350 h 514350"/>
                <a:gd name="connsiteX6" fmla="*/ 0 w 514350"/>
                <a:gd name="connsiteY6" fmla="*/ 476250 h 514350"/>
                <a:gd name="connsiteX7" fmla="*/ 0 w 514350"/>
                <a:gd name="connsiteY7" fmla="*/ 38100 h 514350"/>
                <a:gd name="connsiteX8" fmla="*/ 38100 w 514350"/>
                <a:gd name="connsiteY8" fmla="*/ 0 h 514350"/>
                <a:gd name="connsiteX9" fmla="*/ 95250 w 514350"/>
                <a:gd name="connsiteY9" fmla="*/ 95250 h 514350"/>
                <a:gd name="connsiteX10" fmla="*/ 95250 w 514350"/>
                <a:gd name="connsiteY10" fmla="*/ 419100 h 514350"/>
                <a:gd name="connsiteX11" fmla="*/ 419100 w 514350"/>
                <a:gd name="connsiteY11" fmla="*/ 419100 h 514350"/>
                <a:gd name="connsiteX12" fmla="*/ 419100 w 514350"/>
                <a:gd name="connsiteY12" fmla="*/ 95250 h 514350"/>
                <a:gd name="connsiteX13" fmla="*/ 95250 w 514350"/>
                <a:gd name="connsiteY13"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350" h="514350">
                  <a:moveTo>
                    <a:pt x="38100" y="0"/>
                  </a:moveTo>
                  <a:lnTo>
                    <a:pt x="476250" y="0"/>
                  </a:lnTo>
                  <a:cubicBezTo>
                    <a:pt x="497291" y="0"/>
                    <a:pt x="514350" y="17058"/>
                    <a:pt x="514350" y="38100"/>
                  </a:cubicBezTo>
                  <a:lnTo>
                    <a:pt x="514350" y="476250"/>
                  </a:lnTo>
                  <a:cubicBezTo>
                    <a:pt x="514350" y="497291"/>
                    <a:pt x="497291" y="514350"/>
                    <a:pt x="476250" y="514350"/>
                  </a:cubicBezTo>
                  <a:lnTo>
                    <a:pt x="38100" y="514350"/>
                  </a:lnTo>
                  <a:cubicBezTo>
                    <a:pt x="17058" y="514350"/>
                    <a:pt x="0" y="497291"/>
                    <a:pt x="0" y="476250"/>
                  </a:cubicBezTo>
                  <a:lnTo>
                    <a:pt x="0" y="38100"/>
                  </a:lnTo>
                  <a:cubicBezTo>
                    <a:pt x="0" y="17058"/>
                    <a:pt x="17058" y="0"/>
                    <a:pt x="38100" y="0"/>
                  </a:cubicBezTo>
                  <a:close/>
                  <a:moveTo>
                    <a:pt x="95250" y="95250"/>
                  </a:moveTo>
                  <a:lnTo>
                    <a:pt x="95250" y="419100"/>
                  </a:lnTo>
                  <a:lnTo>
                    <a:pt x="419100" y="419100"/>
                  </a:lnTo>
                  <a:lnTo>
                    <a:pt x="419100" y="95250"/>
                  </a:lnTo>
                  <a:lnTo>
                    <a:pt x="95250" y="95250"/>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46" name="Freeform: Shape 145">
              <a:extLst>
                <a:ext uri="{FF2B5EF4-FFF2-40B4-BE49-F238E27FC236}">
                  <a16:creationId xmlns:a16="http://schemas.microsoft.com/office/drawing/2014/main" id="{93A9AE8C-3912-4EC4-9E63-4C2177D17B49}"/>
                </a:ext>
              </a:extLst>
            </p:cNvPr>
            <p:cNvSpPr/>
            <p:nvPr/>
          </p:nvSpPr>
          <p:spPr>
            <a:xfrm>
              <a:off x="4984744" y="5321578"/>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 name="connsiteX4" fmla="*/ 0 w 247650"/>
                <a:gd name="connsiteY4" fmla="*/ 0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0" y="0"/>
                  </a:moveTo>
                  <a:lnTo>
                    <a:pt x="247650" y="0"/>
                  </a:lnTo>
                  <a:lnTo>
                    <a:pt x="247650" y="247650"/>
                  </a:lnTo>
                  <a:lnTo>
                    <a:pt x="0" y="247650"/>
                  </a:lnTo>
                  <a:lnTo>
                    <a:pt x="0" y="0"/>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grpSp>
      <p:grpSp>
        <p:nvGrpSpPr>
          <p:cNvPr id="147" name="Group 146">
            <a:extLst>
              <a:ext uri="{FF2B5EF4-FFF2-40B4-BE49-F238E27FC236}">
                <a16:creationId xmlns:a16="http://schemas.microsoft.com/office/drawing/2014/main" id="{D8EA4B9A-9AB2-432D-9FD7-58065AAD0581}"/>
              </a:ext>
            </a:extLst>
          </p:cNvPr>
          <p:cNvGrpSpPr/>
          <p:nvPr/>
        </p:nvGrpSpPr>
        <p:grpSpPr>
          <a:xfrm>
            <a:off x="6712501" y="2731339"/>
            <a:ext cx="220429" cy="220412"/>
            <a:chOff x="4784672" y="5121552"/>
            <a:chExt cx="647745" cy="647700"/>
          </a:xfrm>
          <a:solidFill>
            <a:schemeClr val="bg1"/>
          </a:solidFill>
        </p:grpSpPr>
        <p:sp>
          <p:nvSpPr>
            <p:cNvPr id="148" name="Freeform: Shape 147">
              <a:extLst>
                <a:ext uri="{FF2B5EF4-FFF2-40B4-BE49-F238E27FC236}">
                  <a16:creationId xmlns:a16="http://schemas.microsoft.com/office/drawing/2014/main" id="{56D1A104-E27D-4AC5-800B-FA06A308BD3C}"/>
                </a:ext>
              </a:extLst>
            </p:cNvPr>
            <p:cNvSpPr/>
            <p:nvPr/>
          </p:nvSpPr>
          <p:spPr>
            <a:xfrm>
              <a:off x="478467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49" name="Freeform: Shape 148">
              <a:extLst>
                <a:ext uri="{FF2B5EF4-FFF2-40B4-BE49-F238E27FC236}">
                  <a16:creationId xmlns:a16="http://schemas.microsoft.com/office/drawing/2014/main" id="{659F01F5-06A4-4720-ADB3-3D0835DC9480}"/>
                </a:ext>
              </a:extLst>
            </p:cNvPr>
            <p:cNvSpPr/>
            <p:nvPr/>
          </p:nvSpPr>
          <p:spPr>
            <a:xfrm>
              <a:off x="536574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50" name="Freeform: Shape 149">
              <a:extLst>
                <a:ext uri="{FF2B5EF4-FFF2-40B4-BE49-F238E27FC236}">
                  <a16:creationId xmlns:a16="http://schemas.microsoft.com/office/drawing/2014/main" id="{4E03FEC2-1B1E-49B3-BDBE-75169F6F46BD}"/>
                </a:ext>
              </a:extLst>
            </p:cNvPr>
            <p:cNvSpPr/>
            <p:nvPr/>
          </p:nvSpPr>
          <p:spPr>
            <a:xfrm>
              <a:off x="4899018" y="5121552"/>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51" name="Freeform: Shape 150">
              <a:extLst>
                <a:ext uri="{FF2B5EF4-FFF2-40B4-BE49-F238E27FC236}">
                  <a16:creationId xmlns:a16="http://schemas.microsoft.com/office/drawing/2014/main" id="{F4C324D5-EB17-4847-A945-21511039B38E}"/>
                </a:ext>
              </a:extLst>
            </p:cNvPr>
            <p:cNvSpPr/>
            <p:nvPr/>
          </p:nvSpPr>
          <p:spPr>
            <a:xfrm>
              <a:off x="4899018" y="5702577"/>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52" name="Freeform: Shape 151">
              <a:extLst>
                <a:ext uri="{FF2B5EF4-FFF2-40B4-BE49-F238E27FC236}">
                  <a16:creationId xmlns:a16="http://schemas.microsoft.com/office/drawing/2014/main" id="{3D9F0E29-3BC7-4D9D-A1DE-252849488AF5}"/>
                </a:ext>
              </a:extLst>
            </p:cNvPr>
            <p:cNvSpPr/>
            <p:nvPr/>
          </p:nvSpPr>
          <p:spPr>
            <a:xfrm>
              <a:off x="4851393" y="5188227"/>
              <a:ext cx="514350" cy="514350"/>
            </a:xfrm>
            <a:custGeom>
              <a:avLst/>
              <a:gdLst>
                <a:gd name="connsiteX0" fmla="*/ 38100 w 514350"/>
                <a:gd name="connsiteY0" fmla="*/ 0 h 514350"/>
                <a:gd name="connsiteX1" fmla="*/ 476250 w 514350"/>
                <a:gd name="connsiteY1" fmla="*/ 0 h 514350"/>
                <a:gd name="connsiteX2" fmla="*/ 514350 w 514350"/>
                <a:gd name="connsiteY2" fmla="*/ 38100 h 514350"/>
                <a:gd name="connsiteX3" fmla="*/ 514350 w 514350"/>
                <a:gd name="connsiteY3" fmla="*/ 476250 h 514350"/>
                <a:gd name="connsiteX4" fmla="*/ 476250 w 514350"/>
                <a:gd name="connsiteY4" fmla="*/ 514350 h 514350"/>
                <a:gd name="connsiteX5" fmla="*/ 38100 w 514350"/>
                <a:gd name="connsiteY5" fmla="*/ 514350 h 514350"/>
                <a:gd name="connsiteX6" fmla="*/ 0 w 514350"/>
                <a:gd name="connsiteY6" fmla="*/ 476250 h 514350"/>
                <a:gd name="connsiteX7" fmla="*/ 0 w 514350"/>
                <a:gd name="connsiteY7" fmla="*/ 38100 h 514350"/>
                <a:gd name="connsiteX8" fmla="*/ 38100 w 514350"/>
                <a:gd name="connsiteY8" fmla="*/ 0 h 514350"/>
                <a:gd name="connsiteX9" fmla="*/ 95250 w 514350"/>
                <a:gd name="connsiteY9" fmla="*/ 95250 h 514350"/>
                <a:gd name="connsiteX10" fmla="*/ 95250 w 514350"/>
                <a:gd name="connsiteY10" fmla="*/ 419100 h 514350"/>
                <a:gd name="connsiteX11" fmla="*/ 419100 w 514350"/>
                <a:gd name="connsiteY11" fmla="*/ 419100 h 514350"/>
                <a:gd name="connsiteX12" fmla="*/ 419100 w 514350"/>
                <a:gd name="connsiteY12" fmla="*/ 95250 h 514350"/>
                <a:gd name="connsiteX13" fmla="*/ 95250 w 514350"/>
                <a:gd name="connsiteY13"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350" h="514350">
                  <a:moveTo>
                    <a:pt x="38100" y="0"/>
                  </a:moveTo>
                  <a:lnTo>
                    <a:pt x="476250" y="0"/>
                  </a:lnTo>
                  <a:cubicBezTo>
                    <a:pt x="497291" y="0"/>
                    <a:pt x="514350" y="17058"/>
                    <a:pt x="514350" y="38100"/>
                  </a:cubicBezTo>
                  <a:lnTo>
                    <a:pt x="514350" y="476250"/>
                  </a:lnTo>
                  <a:cubicBezTo>
                    <a:pt x="514350" y="497291"/>
                    <a:pt x="497291" y="514350"/>
                    <a:pt x="476250" y="514350"/>
                  </a:cubicBezTo>
                  <a:lnTo>
                    <a:pt x="38100" y="514350"/>
                  </a:lnTo>
                  <a:cubicBezTo>
                    <a:pt x="17058" y="514350"/>
                    <a:pt x="0" y="497291"/>
                    <a:pt x="0" y="476250"/>
                  </a:cubicBezTo>
                  <a:lnTo>
                    <a:pt x="0" y="38100"/>
                  </a:lnTo>
                  <a:cubicBezTo>
                    <a:pt x="0" y="17058"/>
                    <a:pt x="17058" y="0"/>
                    <a:pt x="38100" y="0"/>
                  </a:cubicBezTo>
                  <a:close/>
                  <a:moveTo>
                    <a:pt x="95250" y="95250"/>
                  </a:moveTo>
                  <a:lnTo>
                    <a:pt x="95250" y="419100"/>
                  </a:lnTo>
                  <a:lnTo>
                    <a:pt x="419100" y="419100"/>
                  </a:lnTo>
                  <a:lnTo>
                    <a:pt x="419100" y="95250"/>
                  </a:lnTo>
                  <a:lnTo>
                    <a:pt x="95250" y="95250"/>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53" name="Freeform: Shape 152">
              <a:extLst>
                <a:ext uri="{FF2B5EF4-FFF2-40B4-BE49-F238E27FC236}">
                  <a16:creationId xmlns:a16="http://schemas.microsoft.com/office/drawing/2014/main" id="{49BF9F21-61F4-4142-A354-37162170B1DC}"/>
                </a:ext>
              </a:extLst>
            </p:cNvPr>
            <p:cNvSpPr/>
            <p:nvPr/>
          </p:nvSpPr>
          <p:spPr>
            <a:xfrm>
              <a:off x="4984744" y="5321578"/>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 name="connsiteX4" fmla="*/ 0 w 247650"/>
                <a:gd name="connsiteY4" fmla="*/ 0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0" y="0"/>
                  </a:moveTo>
                  <a:lnTo>
                    <a:pt x="247650" y="0"/>
                  </a:lnTo>
                  <a:lnTo>
                    <a:pt x="247650" y="247650"/>
                  </a:lnTo>
                  <a:lnTo>
                    <a:pt x="0" y="247650"/>
                  </a:lnTo>
                  <a:lnTo>
                    <a:pt x="0" y="0"/>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grpSp>
      <p:grpSp>
        <p:nvGrpSpPr>
          <p:cNvPr id="154" name="Group 153">
            <a:extLst>
              <a:ext uri="{FF2B5EF4-FFF2-40B4-BE49-F238E27FC236}">
                <a16:creationId xmlns:a16="http://schemas.microsoft.com/office/drawing/2014/main" id="{FDF3C828-2CA6-4BC7-AD86-271B43E0CD22}"/>
              </a:ext>
            </a:extLst>
          </p:cNvPr>
          <p:cNvGrpSpPr/>
          <p:nvPr/>
        </p:nvGrpSpPr>
        <p:grpSpPr>
          <a:xfrm>
            <a:off x="7146306" y="2731339"/>
            <a:ext cx="220429" cy="220412"/>
            <a:chOff x="4784672" y="5121552"/>
            <a:chExt cx="647745" cy="647700"/>
          </a:xfrm>
          <a:solidFill>
            <a:schemeClr val="bg1"/>
          </a:solidFill>
        </p:grpSpPr>
        <p:sp>
          <p:nvSpPr>
            <p:cNvPr id="155" name="Freeform: Shape 154">
              <a:extLst>
                <a:ext uri="{FF2B5EF4-FFF2-40B4-BE49-F238E27FC236}">
                  <a16:creationId xmlns:a16="http://schemas.microsoft.com/office/drawing/2014/main" id="{AE0105F3-107F-416F-8DE5-93BB9FF4481E}"/>
                </a:ext>
              </a:extLst>
            </p:cNvPr>
            <p:cNvSpPr/>
            <p:nvPr/>
          </p:nvSpPr>
          <p:spPr>
            <a:xfrm>
              <a:off x="478467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56" name="Freeform: Shape 155">
              <a:extLst>
                <a:ext uri="{FF2B5EF4-FFF2-40B4-BE49-F238E27FC236}">
                  <a16:creationId xmlns:a16="http://schemas.microsoft.com/office/drawing/2014/main" id="{34113972-D3FF-4700-94F1-689914F8396A}"/>
                </a:ext>
              </a:extLst>
            </p:cNvPr>
            <p:cNvSpPr/>
            <p:nvPr/>
          </p:nvSpPr>
          <p:spPr>
            <a:xfrm>
              <a:off x="5365742" y="5235852"/>
              <a:ext cx="66675" cy="419100"/>
            </a:xfrm>
            <a:custGeom>
              <a:avLst/>
              <a:gdLst>
                <a:gd name="connsiteX0" fmla="*/ 0 w 66675"/>
                <a:gd name="connsiteY0" fmla="*/ 381000 h 419100"/>
                <a:gd name="connsiteX1" fmla="*/ 66675 w 66675"/>
                <a:gd name="connsiteY1" fmla="*/ 381000 h 419100"/>
                <a:gd name="connsiteX2" fmla="*/ 66675 w 66675"/>
                <a:gd name="connsiteY2" fmla="*/ 419100 h 419100"/>
                <a:gd name="connsiteX3" fmla="*/ 0 w 66675"/>
                <a:gd name="connsiteY3" fmla="*/ 419100 h 419100"/>
                <a:gd name="connsiteX4" fmla="*/ 0 w 66675"/>
                <a:gd name="connsiteY4" fmla="*/ 304800 h 419100"/>
                <a:gd name="connsiteX5" fmla="*/ 66675 w 66675"/>
                <a:gd name="connsiteY5" fmla="*/ 304800 h 419100"/>
                <a:gd name="connsiteX6" fmla="*/ 66675 w 66675"/>
                <a:gd name="connsiteY6" fmla="*/ 342900 h 419100"/>
                <a:gd name="connsiteX7" fmla="*/ 0 w 66675"/>
                <a:gd name="connsiteY7" fmla="*/ 342900 h 419100"/>
                <a:gd name="connsiteX8" fmla="*/ 0 w 66675"/>
                <a:gd name="connsiteY8" fmla="*/ 228600 h 419100"/>
                <a:gd name="connsiteX9" fmla="*/ 66675 w 66675"/>
                <a:gd name="connsiteY9" fmla="*/ 228600 h 419100"/>
                <a:gd name="connsiteX10" fmla="*/ 66675 w 66675"/>
                <a:gd name="connsiteY10" fmla="*/ 266700 h 419100"/>
                <a:gd name="connsiteX11" fmla="*/ 0 w 66675"/>
                <a:gd name="connsiteY11" fmla="*/ 266700 h 419100"/>
                <a:gd name="connsiteX12" fmla="*/ 0 w 66675"/>
                <a:gd name="connsiteY12" fmla="*/ 152400 h 419100"/>
                <a:gd name="connsiteX13" fmla="*/ 66675 w 66675"/>
                <a:gd name="connsiteY13" fmla="*/ 152400 h 419100"/>
                <a:gd name="connsiteX14" fmla="*/ 66675 w 66675"/>
                <a:gd name="connsiteY14" fmla="*/ 190500 h 419100"/>
                <a:gd name="connsiteX15" fmla="*/ 0 w 66675"/>
                <a:gd name="connsiteY15" fmla="*/ 190500 h 419100"/>
                <a:gd name="connsiteX16" fmla="*/ 0 w 66675"/>
                <a:gd name="connsiteY16" fmla="*/ 76200 h 419100"/>
                <a:gd name="connsiteX17" fmla="*/ 66675 w 66675"/>
                <a:gd name="connsiteY17" fmla="*/ 76200 h 419100"/>
                <a:gd name="connsiteX18" fmla="*/ 66675 w 66675"/>
                <a:gd name="connsiteY18" fmla="*/ 114300 h 419100"/>
                <a:gd name="connsiteX19" fmla="*/ 0 w 66675"/>
                <a:gd name="connsiteY19" fmla="*/ 114300 h 419100"/>
                <a:gd name="connsiteX20" fmla="*/ 0 w 66675"/>
                <a:gd name="connsiteY20" fmla="*/ 0 h 419100"/>
                <a:gd name="connsiteX21" fmla="*/ 66675 w 66675"/>
                <a:gd name="connsiteY21" fmla="*/ 0 h 419100"/>
                <a:gd name="connsiteX22" fmla="*/ 66675 w 66675"/>
                <a:gd name="connsiteY22" fmla="*/ 38100 h 419100"/>
                <a:gd name="connsiteX23" fmla="*/ 0 w 66675"/>
                <a:gd name="connsiteY23" fmla="*/ 3810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675" h="419100">
                  <a:moveTo>
                    <a:pt x="0" y="381000"/>
                  </a:moveTo>
                  <a:lnTo>
                    <a:pt x="66675" y="381000"/>
                  </a:lnTo>
                  <a:lnTo>
                    <a:pt x="66675" y="419100"/>
                  </a:lnTo>
                  <a:lnTo>
                    <a:pt x="0" y="419100"/>
                  </a:lnTo>
                  <a:close/>
                  <a:moveTo>
                    <a:pt x="0" y="304800"/>
                  </a:moveTo>
                  <a:lnTo>
                    <a:pt x="66675" y="304800"/>
                  </a:lnTo>
                  <a:lnTo>
                    <a:pt x="66675" y="342900"/>
                  </a:lnTo>
                  <a:lnTo>
                    <a:pt x="0" y="342900"/>
                  </a:lnTo>
                  <a:close/>
                  <a:moveTo>
                    <a:pt x="0" y="228600"/>
                  </a:moveTo>
                  <a:lnTo>
                    <a:pt x="66675" y="228600"/>
                  </a:lnTo>
                  <a:lnTo>
                    <a:pt x="66675" y="266700"/>
                  </a:lnTo>
                  <a:lnTo>
                    <a:pt x="0" y="266700"/>
                  </a:lnTo>
                  <a:close/>
                  <a:moveTo>
                    <a:pt x="0" y="152400"/>
                  </a:moveTo>
                  <a:lnTo>
                    <a:pt x="66675" y="152400"/>
                  </a:lnTo>
                  <a:lnTo>
                    <a:pt x="66675" y="190500"/>
                  </a:lnTo>
                  <a:lnTo>
                    <a:pt x="0" y="190500"/>
                  </a:lnTo>
                  <a:close/>
                  <a:moveTo>
                    <a:pt x="0" y="76200"/>
                  </a:moveTo>
                  <a:lnTo>
                    <a:pt x="66675" y="76200"/>
                  </a:lnTo>
                  <a:lnTo>
                    <a:pt x="66675" y="114300"/>
                  </a:lnTo>
                  <a:lnTo>
                    <a:pt x="0" y="114300"/>
                  </a:lnTo>
                  <a:close/>
                  <a:moveTo>
                    <a:pt x="0" y="0"/>
                  </a:moveTo>
                  <a:lnTo>
                    <a:pt x="66675" y="0"/>
                  </a:lnTo>
                  <a:lnTo>
                    <a:pt x="66675" y="38100"/>
                  </a:lnTo>
                  <a:lnTo>
                    <a:pt x="0" y="38100"/>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57" name="Freeform: Shape 156">
              <a:extLst>
                <a:ext uri="{FF2B5EF4-FFF2-40B4-BE49-F238E27FC236}">
                  <a16:creationId xmlns:a16="http://schemas.microsoft.com/office/drawing/2014/main" id="{477FC580-AED2-40B1-ABFC-0839D0A25D04}"/>
                </a:ext>
              </a:extLst>
            </p:cNvPr>
            <p:cNvSpPr/>
            <p:nvPr/>
          </p:nvSpPr>
          <p:spPr>
            <a:xfrm>
              <a:off x="4899018" y="5121552"/>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58" name="Freeform: Shape 157">
              <a:extLst>
                <a:ext uri="{FF2B5EF4-FFF2-40B4-BE49-F238E27FC236}">
                  <a16:creationId xmlns:a16="http://schemas.microsoft.com/office/drawing/2014/main" id="{07E12959-09C5-4888-8C53-3EB83E4EBAF9}"/>
                </a:ext>
              </a:extLst>
            </p:cNvPr>
            <p:cNvSpPr/>
            <p:nvPr/>
          </p:nvSpPr>
          <p:spPr>
            <a:xfrm>
              <a:off x="4899018" y="5702577"/>
              <a:ext cx="419100" cy="66675"/>
            </a:xfrm>
            <a:custGeom>
              <a:avLst/>
              <a:gdLst>
                <a:gd name="connsiteX0" fmla="*/ 381000 w 419100"/>
                <a:gd name="connsiteY0" fmla="*/ 0 h 66675"/>
                <a:gd name="connsiteX1" fmla="*/ 419100 w 419100"/>
                <a:gd name="connsiteY1" fmla="*/ 0 h 66675"/>
                <a:gd name="connsiteX2" fmla="*/ 419100 w 419100"/>
                <a:gd name="connsiteY2" fmla="*/ 66675 h 66675"/>
                <a:gd name="connsiteX3" fmla="*/ 381000 w 419100"/>
                <a:gd name="connsiteY3" fmla="*/ 66675 h 66675"/>
                <a:gd name="connsiteX4" fmla="*/ 304800 w 419100"/>
                <a:gd name="connsiteY4" fmla="*/ 0 h 66675"/>
                <a:gd name="connsiteX5" fmla="*/ 342900 w 419100"/>
                <a:gd name="connsiteY5" fmla="*/ 0 h 66675"/>
                <a:gd name="connsiteX6" fmla="*/ 342900 w 419100"/>
                <a:gd name="connsiteY6" fmla="*/ 66675 h 66675"/>
                <a:gd name="connsiteX7" fmla="*/ 304800 w 419100"/>
                <a:gd name="connsiteY7" fmla="*/ 66675 h 66675"/>
                <a:gd name="connsiteX8" fmla="*/ 228600 w 419100"/>
                <a:gd name="connsiteY8" fmla="*/ 0 h 66675"/>
                <a:gd name="connsiteX9" fmla="*/ 266700 w 419100"/>
                <a:gd name="connsiteY9" fmla="*/ 0 h 66675"/>
                <a:gd name="connsiteX10" fmla="*/ 266700 w 419100"/>
                <a:gd name="connsiteY10" fmla="*/ 66675 h 66675"/>
                <a:gd name="connsiteX11" fmla="*/ 228600 w 419100"/>
                <a:gd name="connsiteY11" fmla="*/ 66675 h 66675"/>
                <a:gd name="connsiteX12" fmla="*/ 152400 w 419100"/>
                <a:gd name="connsiteY12" fmla="*/ 0 h 66675"/>
                <a:gd name="connsiteX13" fmla="*/ 190500 w 419100"/>
                <a:gd name="connsiteY13" fmla="*/ 0 h 66675"/>
                <a:gd name="connsiteX14" fmla="*/ 190500 w 419100"/>
                <a:gd name="connsiteY14" fmla="*/ 66675 h 66675"/>
                <a:gd name="connsiteX15" fmla="*/ 152400 w 419100"/>
                <a:gd name="connsiteY15" fmla="*/ 66675 h 66675"/>
                <a:gd name="connsiteX16" fmla="*/ 76200 w 419100"/>
                <a:gd name="connsiteY16" fmla="*/ 0 h 66675"/>
                <a:gd name="connsiteX17" fmla="*/ 114300 w 419100"/>
                <a:gd name="connsiteY17" fmla="*/ 0 h 66675"/>
                <a:gd name="connsiteX18" fmla="*/ 114300 w 419100"/>
                <a:gd name="connsiteY18" fmla="*/ 66675 h 66675"/>
                <a:gd name="connsiteX19" fmla="*/ 76200 w 419100"/>
                <a:gd name="connsiteY19" fmla="*/ 66675 h 66675"/>
                <a:gd name="connsiteX20" fmla="*/ 0 w 419100"/>
                <a:gd name="connsiteY20" fmla="*/ 0 h 66675"/>
                <a:gd name="connsiteX21" fmla="*/ 38100 w 419100"/>
                <a:gd name="connsiteY21" fmla="*/ 0 h 66675"/>
                <a:gd name="connsiteX22" fmla="*/ 38100 w 419100"/>
                <a:gd name="connsiteY22" fmla="*/ 66675 h 66675"/>
                <a:gd name="connsiteX23" fmla="*/ 0 w 419100"/>
                <a:gd name="connsiteY23" fmla="*/ 6667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9100" h="66675">
                  <a:moveTo>
                    <a:pt x="381000" y="0"/>
                  </a:moveTo>
                  <a:lnTo>
                    <a:pt x="419100" y="0"/>
                  </a:lnTo>
                  <a:lnTo>
                    <a:pt x="419100" y="66675"/>
                  </a:lnTo>
                  <a:lnTo>
                    <a:pt x="381000" y="66675"/>
                  </a:lnTo>
                  <a:close/>
                  <a:moveTo>
                    <a:pt x="304800" y="0"/>
                  </a:moveTo>
                  <a:lnTo>
                    <a:pt x="342900" y="0"/>
                  </a:lnTo>
                  <a:lnTo>
                    <a:pt x="342900" y="66675"/>
                  </a:lnTo>
                  <a:lnTo>
                    <a:pt x="304800" y="66675"/>
                  </a:lnTo>
                  <a:close/>
                  <a:moveTo>
                    <a:pt x="228600" y="0"/>
                  </a:moveTo>
                  <a:lnTo>
                    <a:pt x="266700" y="0"/>
                  </a:lnTo>
                  <a:lnTo>
                    <a:pt x="266700" y="66675"/>
                  </a:lnTo>
                  <a:lnTo>
                    <a:pt x="228600" y="66675"/>
                  </a:lnTo>
                  <a:close/>
                  <a:moveTo>
                    <a:pt x="152400" y="0"/>
                  </a:moveTo>
                  <a:lnTo>
                    <a:pt x="190500" y="0"/>
                  </a:lnTo>
                  <a:lnTo>
                    <a:pt x="190500" y="66675"/>
                  </a:lnTo>
                  <a:lnTo>
                    <a:pt x="152400" y="66675"/>
                  </a:lnTo>
                  <a:close/>
                  <a:moveTo>
                    <a:pt x="76200" y="0"/>
                  </a:moveTo>
                  <a:lnTo>
                    <a:pt x="114300" y="0"/>
                  </a:lnTo>
                  <a:lnTo>
                    <a:pt x="114300" y="66675"/>
                  </a:lnTo>
                  <a:lnTo>
                    <a:pt x="76200" y="66675"/>
                  </a:lnTo>
                  <a:close/>
                  <a:moveTo>
                    <a:pt x="0" y="0"/>
                  </a:moveTo>
                  <a:lnTo>
                    <a:pt x="38100" y="0"/>
                  </a:lnTo>
                  <a:lnTo>
                    <a:pt x="38100" y="66675"/>
                  </a:lnTo>
                  <a:lnTo>
                    <a:pt x="0" y="66675"/>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sp>
          <p:nvSpPr>
            <p:cNvPr id="159" name="Freeform: Shape 158">
              <a:extLst>
                <a:ext uri="{FF2B5EF4-FFF2-40B4-BE49-F238E27FC236}">
                  <a16:creationId xmlns:a16="http://schemas.microsoft.com/office/drawing/2014/main" id="{2D865FFD-69C5-41EC-BBA1-B2C045071158}"/>
                </a:ext>
              </a:extLst>
            </p:cNvPr>
            <p:cNvSpPr/>
            <p:nvPr/>
          </p:nvSpPr>
          <p:spPr>
            <a:xfrm>
              <a:off x="4851393" y="5188227"/>
              <a:ext cx="514350" cy="514350"/>
            </a:xfrm>
            <a:custGeom>
              <a:avLst/>
              <a:gdLst>
                <a:gd name="connsiteX0" fmla="*/ 38100 w 514350"/>
                <a:gd name="connsiteY0" fmla="*/ 0 h 514350"/>
                <a:gd name="connsiteX1" fmla="*/ 476250 w 514350"/>
                <a:gd name="connsiteY1" fmla="*/ 0 h 514350"/>
                <a:gd name="connsiteX2" fmla="*/ 514350 w 514350"/>
                <a:gd name="connsiteY2" fmla="*/ 38100 h 514350"/>
                <a:gd name="connsiteX3" fmla="*/ 514350 w 514350"/>
                <a:gd name="connsiteY3" fmla="*/ 476250 h 514350"/>
                <a:gd name="connsiteX4" fmla="*/ 476250 w 514350"/>
                <a:gd name="connsiteY4" fmla="*/ 514350 h 514350"/>
                <a:gd name="connsiteX5" fmla="*/ 38100 w 514350"/>
                <a:gd name="connsiteY5" fmla="*/ 514350 h 514350"/>
                <a:gd name="connsiteX6" fmla="*/ 0 w 514350"/>
                <a:gd name="connsiteY6" fmla="*/ 476250 h 514350"/>
                <a:gd name="connsiteX7" fmla="*/ 0 w 514350"/>
                <a:gd name="connsiteY7" fmla="*/ 38100 h 514350"/>
                <a:gd name="connsiteX8" fmla="*/ 38100 w 514350"/>
                <a:gd name="connsiteY8" fmla="*/ 0 h 514350"/>
                <a:gd name="connsiteX9" fmla="*/ 95250 w 514350"/>
                <a:gd name="connsiteY9" fmla="*/ 95250 h 514350"/>
                <a:gd name="connsiteX10" fmla="*/ 95250 w 514350"/>
                <a:gd name="connsiteY10" fmla="*/ 419100 h 514350"/>
                <a:gd name="connsiteX11" fmla="*/ 419100 w 514350"/>
                <a:gd name="connsiteY11" fmla="*/ 419100 h 514350"/>
                <a:gd name="connsiteX12" fmla="*/ 419100 w 514350"/>
                <a:gd name="connsiteY12" fmla="*/ 95250 h 514350"/>
                <a:gd name="connsiteX13" fmla="*/ 95250 w 514350"/>
                <a:gd name="connsiteY13" fmla="*/ 952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350" h="514350">
                  <a:moveTo>
                    <a:pt x="38100" y="0"/>
                  </a:moveTo>
                  <a:lnTo>
                    <a:pt x="476250" y="0"/>
                  </a:lnTo>
                  <a:cubicBezTo>
                    <a:pt x="497291" y="0"/>
                    <a:pt x="514350" y="17058"/>
                    <a:pt x="514350" y="38100"/>
                  </a:cubicBezTo>
                  <a:lnTo>
                    <a:pt x="514350" y="476250"/>
                  </a:lnTo>
                  <a:cubicBezTo>
                    <a:pt x="514350" y="497291"/>
                    <a:pt x="497291" y="514350"/>
                    <a:pt x="476250" y="514350"/>
                  </a:cubicBezTo>
                  <a:lnTo>
                    <a:pt x="38100" y="514350"/>
                  </a:lnTo>
                  <a:cubicBezTo>
                    <a:pt x="17058" y="514350"/>
                    <a:pt x="0" y="497291"/>
                    <a:pt x="0" y="476250"/>
                  </a:cubicBezTo>
                  <a:lnTo>
                    <a:pt x="0" y="38100"/>
                  </a:lnTo>
                  <a:cubicBezTo>
                    <a:pt x="0" y="17058"/>
                    <a:pt x="17058" y="0"/>
                    <a:pt x="38100" y="0"/>
                  </a:cubicBezTo>
                  <a:close/>
                  <a:moveTo>
                    <a:pt x="95250" y="95250"/>
                  </a:moveTo>
                  <a:lnTo>
                    <a:pt x="95250" y="419100"/>
                  </a:lnTo>
                  <a:lnTo>
                    <a:pt x="419100" y="419100"/>
                  </a:lnTo>
                  <a:lnTo>
                    <a:pt x="419100" y="95250"/>
                  </a:lnTo>
                  <a:lnTo>
                    <a:pt x="95250" y="95250"/>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60" name="Freeform: Shape 159">
              <a:extLst>
                <a:ext uri="{FF2B5EF4-FFF2-40B4-BE49-F238E27FC236}">
                  <a16:creationId xmlns:a16="http://schemas.microsoft.com/office/drawing/2014/main" id="{FEA6332D-82C0-433A-95F5-1691C941E8E3}"/>
                </a:ext>
              </a:extLst>
            </p:cNvPr>
            <p:cNvSpPr/>
            <p:nvPr/>
          </p:nvSpPr>
          <p:spPr>
            <a:xfrm>
              <a:off x="4984744" y="5321578"/>
              <a:ext cx="247650" cy="247650"/>
            </a:xfrm>
            <a:custGeom>
              <a:avLst/>
              <a:gdLst>
                <a:gd name="connsiteX0" fmla="*/ 0 w 247650"/>
                <a:gd name="connsiteY0" fmla="*/ 0 h 247650"/>
                <a:gd name="connsiteX1" fmla="*/ 247650 w 247650"/>
                <a:gd name="connsiteY1" fmla="*/ 0 h 247650"/>
                <a:gd name="connsiteX2" fmla="*/ 247650 w 247650"/>
                <a:gd name="connsiteY2" fmla="*/ 247650 h 247650"/>
                <a:gd name="connsiteX3" fmla="*/ 0 w 247650"/>
                <a:gd name="connsiteY3" fmla="*/ 247650 h 247650"/>
                <a:gd name="connsiteX4" fmla="*/ 0 w 247650"/>
                <a:gd name="connsiteY4" fmla="*/ 0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0" y="0"/>
                  </a:moveTo>
                  <a:lnTo>
                    <a:pt x="247650" y="0"/>
                  </a:lnTo>
                  <a:lnTo>
                    <a:pt x="247650" y="247650"/>
                  </a:lnTo>
                  <a:lnTo>
                    <a:pt x="0" y="247650"/>
                  </a:lnTo>
                  <a:lnTo>
                    <a:pt x="0" y="0"/>
                  </a:lnTo>
                  <a:close/>
                </a:path>
              </a:pathLst>
            </a:custGeom>
            <a:grpFill/>
            <a:ln w="9525" cap="flat">
              <a:noFill/>
              <a:prstDash val="solid"/>
              <a:miter/>
            </a:ln>
          </p:spPr>
          <p:txBody>
            <a:bodyPr rtlCol="0" anchor="ctr"/>
            <a:lstStyle/>
            <a:p>
              <a:pPr defTabSz="932597"/>
              <a:endParaRPr lang="en-US" sz="1836">
                <a:solidFill>
                  <a:prstClr val="black"/>
                </a:solidFill>
                <a:latin typeface="Segoe UI"/>
              </a:endParaRPr>
            </a:p>
          </p:txBody>
        </p:sp>
      </p:grpSp>
    </p:spTree>
    <p:extLst>
      <p:ext uri="{BB962C8B-B14F-4D97-AF65-F5344CB8AC3E}">
        <p14:creationId xmlns:p14="http://schemas.microsoft.com/office/powerpoint/2010/main" val="137807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182">
            <a:extLst>
              <a:ext uri="{FF2B5EF4-FFF2-40B4-BE49-F238E27FC236}">
                <a16:creationId xmlns:a16="http://schemas.microsoft.com/office/drawing/2014/main" id="{C9B702CB-CB48-4ABC-9FB2-8C5A31DED094}"/>
              </a:ext>
            </a:extLst>
          </p:cNvPr>
          <p:cNvSpPr/>
          <p:nvPr/>
        </p:nvSpPr>
        <p:spPr bwMode="auto">
          <a:xfrm>
            <a:off x="9934689" y="2468254"/>
            <a:ext cx="1516575" cy="194508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 name="connsiteX0" fmla="*/ 808941 w 1536641"/>
              <a:gd name="connsiteY0" fmla="*/ 107085 h 1866625"/>
              <a:gd name="connsiteX1" fmla="*/ 306651 w 1536641"/>
              <a:gd name="connsiteY1" fmla="*/ 254506 h 1866625"/>
              <a:gd name="connsiteX2" fmla="*/ 808941 w 1536641"/>
              <a:gd name="connsiteY2" fmla="*/ 401926 h 1866625"/>
              <a:gd name="connsiteX3" fmla="*/ 1311231 w 1536641"/>
              <a:gd name="connsiteY3" fmla="*/ 254506 h 1866625"/>
              <a:gd name="connsiteX4" fmla="*/ 808941 w 1536641"/>
              <a:gd name="connsiteY4" fmla="*/ 107085 h 1866625"/>
              <a:gd name="connsiteX5" fmla="*/ 808940 w 1536641"/>
              <a:gd name="connsiteY5" fmla="*/ 0 h 1866625"/>
              <a:gd name="connsiteX6" fmla="*/ 1532884 w 1536641"/>
              <a:gd name="connsiteY6" fmla="*/ 266488 h 1866625"/>
              <a:gd name="connsiteX7" fmla="*/ 1535529 w 1536641"/>
              <a:gd name="connsiteY7" fmla="*/ 287858 h 1866625"/>
              <a:gd name="connsiteX8" fmla="*/ 1536640 w 1536641"/>
              <a:gd name="connsiteY8" fmla="*/ 287858 h 1866625"/>
              <a:gd name="connsiteX9" fmla="*/ 1536640 w 1536641"/>
              <a:gd name="connsiteY9" fmla="*/ 296838 h 1866625"/>
              <a:gd name="connsiteX10" fmla="*/ 1536641 w 1536641"/>
              <a:gd name="connsiteY10" fmla="*/ 1569784 h 1866625"/>
              <a:gd name="connsiteX11" fmla="*/ 1536641 w 1536641"/>
              <a:gd name="connsiteY11" fmla="*/ 1569787 h 1866625"/>
              <a:gd name="connsiteX12" fmla="*/ 1536641 w 1536641"/>
              <a:gd name="connsiteY12" fmla="*/ 1569790 h 1866625"/>
              <a:gd name="connsiteX13" fmla="*/ 1536641 w 1536641"/>
              <a:gd name="connsiteY13" fmla="*/ 1578767 h 1866625"/>
              <a:gd name="connsiteX14" fmla="*/ 1535529 w 1536641"/>
              <a:gd name="connsiteY14" fmla="*/ 1578767 h 1866625"/>
              <a:gd name="connsiteX15" fmla="*/ 1532884 w 1536641"/>
              <a:gd name="connsiteY15" fmla="*/ 1600137 h 1866625"/>
              <a:gd name="connsiteX16" fmla="*/ 808941 w 1536641"/>
              <a:gd name="connsiteY16" fmla="*/ 1866625 h 1866625"/>
              <a:gd name="connsiteX17" fmla="*/ 84998 w 1536641"/>
              <a:gd name="connsiteY17" fmla="*/ 1600137 h 1866625"/>
              <a:gd name="connsiteX18" fmla="*/ 82353 w 1536641"/>
              <a:gd name="connsiteY18" fmla="*/ 1578767 h 1866625"/>
              <a:gd name="connsiteX19" fmla="*/ 81241 w 1536641"/>
              <a:gd name="connsiteY19" fmla="*/ 1578767 h 1866625"/>
              <a:gd name="connsiteX20" fmla="*/ 81241 w 1536641"/>
              <a:gd name="connsiteY20" fmla="*/ 1569787 h 1866625"/>
              <a:gd name="connsiteX21" fmla="*/ 81241 w 1536641"/>
              <a:gd name="connsiteY21" fmla="*/ 296841 h 1866625"/>
              <a:gd name="connsiteX22" fmla="*/ 81240 w 1536641"/>
              <a:gd name="connsiteY22" fmla="*/ 296838 h 1866625"/>
              <a:gd name="connsiteX23" fmla="*/ 0 w 1536641"/>
              <a:gd name="connsiteY23" fmla="*/ 404712 h 1866625"/>
              <a:gd name="connsiteX24" fmla="*/ 84998 w 1536641"/>
              <a:gd name="connsiteY24" fmla="*/ 266488 h 1866625"/>
              <a:gd name="connsiteX25" fmla="*/ 808940 w 1536641"/>
              <a:gd name="connsiteY2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3758 w 1455401"/>
              <a:gd name="connsiteY23" fmla="*/ 266488 h 1866625"/>
              <a:gd name="connsiteX24" fmla="*/ 727700 w 1455401"/>
              <a:gd name="connsiteY24" fmla="*/ 0 h 1866625"/>
              <a:gd name="connsiteX0" fmla="*/ 778694 w 1506394"/>
              <a:gd name="connsiteY0" fmla="*/ 107085 h 1866625"/>
              <a:gd name="connsiteX1" fmla="*/ 276404 w 1506394"/>
              <a:gd name="connsiteY1" fmla="*/ 254506 h 1866625"/>
              <a:gd name="connsiteX2" fmla="*/ 778694 w 1506394"/>
              <a:gd name="connsiteY2" fmla="*/ 401926 h 1866625"/>
              <a:gd name="connsiteX3" fmla="*/ 1280984 w 1506394"/>
              <a:gd name="connsiteY3" fmla="*/ 254506 h 1866625"/>
              <a:gd name="connsiteX4" fmla="*/ 778694 w 1506394"/>
              <a:gd name="connsiteY4" fmla="*/ 107085 h 1866625"/>
              <a:gd name="connsiteX5" fmla="*/ 778693 w 1506394"/>
              <a:gd name="connsiteY5" fmla="*/ 0 h 1866625"/>
              <a:gd name="connsiteX6" fmla="*/ 1502637 w 1506394"/>
              <a:gd name="connsiteY6" fmla="*/ 266488 h 1866625"/>
              <a:gd name="connsiteX7" fmla="*/ 1505282 w 1506394"/>
              <a:gd name="connsiteY7" fmla="*/ 287858 h 1866625"/>
              <a:gd name="connsiteX8" fmla="*/ 1506393 w 1506394"/>
              <a:gd name="connsiteY8" fmla="*/ 287858 h 1866625"/>
              <a:gd name="connsiteX9" fmla="*/ 1506393 w 1506394"/>
              <a:gd name="connsiteY9" fmla="*/ 296838 h 1866625"/>
              <a:gd name="connsiteX10" fmla="*/ 1506394 w 1506394"/>
              <a:gd name="connsiteY10" fmla="*/ 1569784 h 1866625"/>
              <a:gd name="connsiteX11" fmla="*/ 1506394 w 1506394"/>
              <a:gd name="connsiteY11" fmla="*/ 1569787 h 1866625"/>
              <a:gd name="connsiteX12" fmla="*/ 1506394 w 1506394"/>
              <a:gd name="connsiteY12" fmla="*/ 1569790 h 1866625"/>
              <a:gd name="connsiteX13" fmla="*/ 1506394 w 1506394"/>
              <a:gd name="connsiteY13" fmla="*/ 1578767 h 1866625"/>
              <a:gd name="connsiteX14" fmla="*/ 1505282 w 1506394"/>
              <a:gd name="connsiteY14" fmla="*/ 1578767 h 1866625"/>
              <a:gd name="connsiteX15" fmla="*/ 1502637 w 1506394"/>
              <a:gd name="connsiteY15" fmla="*/ 1600137 h 1866625"/>
              <a:gd name="connsiteX16" fmla="*/ 778694 w 1506394"/>
              <a:gd name="connsiteY16" fmla="*/ 1866625 h 1866625"/>
              <a:gd name="connsiteX17" fmla="*/ 54751 w 1506394"/>
              <a:gd name="connsiteY17" fmla="*/ 1600137 h 1866625"/>
              <a:gd name="connsiteX18" fmla="*/ 52106 w 1506394"/>
              <a:gd name="connsiteY18" fmla="*/ 1578767 h 1866625"/>
              <a:gd name="connsiteX19" fmla="*/ 50994 w 1506394"/>
              <a:gd name="connsiteY19" fmla="*/ 1578767 h 1866625"/>
              <a:gd name="connsiteX20" fmla="*/ 50994 w 1506394"/>
              <a:gd name="connsiteY20" fmla="*/ 1569787 h 1866625"/>
              <a:gd name="connsiteX21" fmla="*/ 50994 w 1506394"/>
              <a:gd name="connsiteY21" fmla="*/ 296841 h 1866625"/>
              <a:gd name="connsiteX22" fmla="*/ 54751 w 1506394"/>
              <a:gd name="connsiteY22" fmla="*/ 266488 h 1866625"/>
              <a:gd name="connsiteX23" fmla="*/ 778693 w 1506394"/>
              <a:gd name="connsiteY23" fmla="*/ 0 h 1866625"/>
              <a:gd name="connsiteX0" fmla="*/ 727700 w 1455400"/>
              <a:gd name="connsiteY0" fmla="*/ 107085 h 1866625"/>
              <a:gd name="connsiteX1" fmla="*/ 225410 w 1455400"/>
              <a:gd name="connsiteY1" fmla="*/ 254506 h 1866625"/>
              <a:gd name="connsiteX2" fmla="*/ 727700 w 1455400"/>
              <a:gd name="connsiteY2" fmla="*/ 401926 h 1866625"/>
              <a:gd name="connsiteX3" fmla="*/ 1229990 w 1455400"/>
              <a:gd name="connsiteY3" fmla="*/ 254506 h 1866625"/>
              <a:gd name="connsiteX4" fmla="*/ 727700 w 1455400"/>
              <a:gd name="connsiteY4" fmla="*/ 107085 h 1866625"/>
              <a:gd name="connsiteX5" fmla="*/ 727699 w 1455400"/>
              <a:gd name="connsiteY5" fmla="*/ 0 h 1866625"/>
              <a:gd name="connsiteX6" fmla="*/ 1451643 w 1455400"/>
              <a:gd name="connsiteY6" fmla="*/ 266488 h 1866625"/>
              <a:gd name="connsiteX7" fmla="*/ 1454288 w 1455400"/>
              <a:gd name="connsiteY7" fmla="*/ 287858 h 1866625"/>
              <a:gd name="connsiteX8" fmla="*/ 1455399 w 1455400"/>
              <a:gd name="connsiteY8" fmla="*/ 287858 h 1866625"/>
              <a:gd name="connsiteX9" fmla="*/ 1455399 w 1455400"/>
              <a:gd name="connsiteY9" fmla="*/ 296838 h 1866625"/>
              <a:gd name="connsiteX10" fmla="*/ 1455400 w 1455400"/>
              <a:gd name="connsiteY10" fmla="*/ 1569784 h 1866625"/>
              <a:gd name="connsiteX11" fmla="*/ 1455400 w 1455400"/>
              <a:gd name="connsiteY11" fmla="*/ 1569787 h 1866625"/>
              <a:gd name="connsiteX12" fmla="*/ 1455400 w 1455400"/>
              <a:gd name="connsiteY12" fmla="*/ 1569790 h 1866625"/>
              <a:gd name="connsiteX13" fmla="*/ 1455400 w 1455400"/>
              <a:gd name="connsiteY13" fmla="*/ 1578767 h 1866625"/>
              <a:gd name="connsiteX14" fmla="*/ 1454288 w 1455400"/>
              <a:gd name="connsiteY14" fmla="*/ 1578767 h 1866625"/>
              <a:gd name="connsiteX15" fmla="*/ 1451643 w 1455400"/>
              <a:gd name="connsiteY15" fmla="*/ 1600137 h 1866625"/>
              <a:gd name="connsiteX16" fmla="*/ 727700 w 1455400"/>
              <a:gd name="connsiteY16" fmla="*/ 1866625 h 1866625"/>
              <a:gd name="connsiteX17" fmla="*/ 3757 w 1455400"/>
              <a:gd name="connsiteY17" fmla="*/ 1600137 h 1866625"/>
              <a:gd name="connsiteX18" fmla="*/ 1112 w 1455400"/>
              <a:gd name="connsiteY18" fmla="*/ 1578767 h 1866625"/>
              <a:gd name="connsiteX19" fmla="*/ 0 w 1455400"/>
              <a:gd name="connsiteY19" fmla="*/ 1578767 h 1866625"/>
              <a:gd name="connsiteX20" fmla="*/ 0 w 1455400"/>
              <a:gd name="connsiteY20" fmla="*/ 1569787 h 1866625"/>
              <a:gd name="connsiteX21" fmla="*/ 3757 w 1455400"/>
              <a:gd name="connsiteY21" fmla="*/ 266488 h 1866625"/>
              <a:gd name="connsiteX22" fmla="*/ 727699 w 1455400"/>
              <a:gd name="connsiteY22" fmla="*/ 0 h 1866625"/>
              <a:gd name="connsiteX0" fmla="*/ 727700 w 1455400"/>
              <a:gd name="connsiteY0" fmla="*/ 107085 h 1866625"/>
              <a:gd name="connsiteX1" fmla="*/ 225410 w 1455400"/>
              <a:gd name="connsiteY1" fmla="*/ 254506 h 1866625"/>
              <a:gd name="connsiteX2" fmla="*/ 727700 w 1455400"/>
              <a:gd name="connsiteY2" fmla="*/ 401926 h 1866625"/>
              <a:gd name="connsiteX3" fmla="*/ 1229990 w 1455400"/>
              <a:gd name="connsiteY3" fmla="*/ 254506 h 1866625"/>
              <a:gd name="connsiteX4" fmla="*/ 727700 w 1455400"/>
              <a:gd name="connsiteY4" fmla="*/ 107085 h 1866625"/>
              <a:gd name="connsiteX5" fmla="*/ 727699 w 1455400"/>
              <a:gd name="connsiteY5" fmla="*/ 0 h 1866625"/>
              <a:gd name="connsiteX6" fmla="*/ 1451643 w 1455400"/>
              <a:gd name="connsiteY6" fmla="*/ 266488 h 1866625"/>
              <a:gd name="connsiteX7" fmla="*/ 1454288 w 1455400"/>
              <a:gd name="connsiteY7" fmla="*/ 287858 h 1866625"/>
              <a:gd name="connsiteX8" fmla="*/ 1455399 w 1455400"/>
              <a:gd name="connsiteY8" fmla="*/ 287858 h 1866625"/>
              <a:gd name="connsiteX9" fmla="*/ 1455399 w 1455400"/>
              <a:gd name="connsiteY9" fmla="*/ 296838 h 1866625"/>
              <a:gd name="connsiteX10" fmla="*/ 1455400 w 1455400"/>
              <a:gd name="connsiteY10" fmla="*/ 1569784 h 1866625"/>
              <a:gd name="connsiteX11" fmla="*/ 1455400 w 1455400"/>
              <a:gd name="connsiteY11" fmla="*/ 1569787 h 1866625"/>
              <a:gd name="connsiteX12" fmla="*/ 1455400 w 1455400"/>
              <a:gd name="connsiteY12" fmla="*/ 1569790 h 1866625"/>
              <a:gd name="connsiteX13" fmla="*/ 1455400 w 1455400"/>
              <a:gd name="connsiteY13" fmla="*/ 1578767 h 1866625"/>
              <a:gd name="connsiteX14" fmla="*/ 1454288 w 1455400"/>
              <a:gd name="connsiteY14" fmla="*/ 1578767 h 1866625"/>
              <a:gd name="connsiteX15" fmla="*/ 1451643 w 1455400"/>
              <a:gd name="connsiteY15" fmla="*/ 1600137 h 1866625"/>
              <a:gd name="connsiteX16" fmla="*/ 727700 w 1455400"/>
              <a:gd name="connsiteY16" fmla="*/ 1866625 h 1866625"/>
              <a:gd name="connsiteX17" fmla="*/ 3757 w 1455400"/>
              <a:gd name="connsiteY17" fmla="*/ 1600137 h 1866625"/>
              <a:gd name="connsiteX18" fmla="*/ 1112 w 1455400"/>
              <a:gd name="connsiteY18" fmla="*/ 1578767 h 1866625"/>
              <a:gd name="connsiteX19" fmla="*/ 0 w 1455400"/>
              <a:gd name="connsiteY19" fmla="*/ 1578767 h 1866625"/>
              <a:gd name="connsiteX20" fmla="*/ 0 w 1455400"/>
              <a:gd name="connsiteY20" fmla="*/ 1569787 h 1866625"/>
              <a:gd name="connsiteX21" fmla="*/ 3757 w 1455400"/>
              <a:gd name="connsiteY21" fmla="*/ 266488 h 1866625"/>
              <a:gd name="connsiteX22" fmla="*/ 727699 w 1455400"/>
              <a:gd name="connsiteY22"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5400" h="1866625">
                <a:moveTo>
                  <a:pt x="727700" y="107085"/>
                </a:moveTo>
                <a:cubicBezTo>
                  <a:pt x="450293" y="107085"/>
                  <a:pt x="225410" y="173087"/>
                  <a:pt x="225410" y="254506"/>
                </a:cubicBezTo>
                <a:cubicBezTo>
                  <a:pt x="225410" y="335924"/>
                  <a:pt x="450293" y="401926"/>
                  <a:pt x="727700" y="401926"/>
                </a:cubicBezTo>
                <a:cubicBezTo>
                  <a:pt x="1005107" y="401926"/>
                  <a:pt x="1229990" y="335924"/>
                  <a:pt x="1229990" y="254506"/>
                </a:cubicBezTo>
                <a:cubicBezTo>
                  <a:pt x="1229990" y="173087"/>
                  <a:pt x="1005107" y="107085"/>
                  <a:pt x="727700" y="107085"/>
                </a:cubicBezTo>
                <a:close/>
                <a:moveTo>
                  <a:pt x="727699" y="0"/>
                </a:moveTo>
                <a:cubicBezTo>
                  <a:pt x="1104478" y="0"/>
                  <a:pt x="1414377" y="116806"/>
                  <a:pt x="1451643" y="266488"/>
                </a:cubicBezTo>
                <a:lnTo>
                  <a:pt x="1454288" y="287858"/>
                </a:lnTo>
                <a:lnTo>
                  <a:pt x="1455399" y="287858"/>
                </a:lnTo>
                <a:lnTo>
                  <a:pt x="1455399" y="296838"/>
                </a:lnTo>
                <a:cubicBezTo>
                  <a:pt x="1455399" y="510492"/>
                  <a:pt x="1455400" y="1357626"/>
                  <a:pt x="1455400" y="1569784"/>
                </a:cubicBezTo>
                <a:lnTo>
                  <a:pt x="1455400" y="1569787"/>
                </a:lnTo>
                <a:lnTo>
                  <a:pt x="1455400" y="1569790"/>
                </a:lnTo>
                <a:lnTo>
                  <a:pt x="1455400" y="1578767"/>
                </a:lnTo>
                <a:lnTo>
                  <a:pt x="1454288" y="1578767"/>
                </a:lnTo>
                <a:lnTo>
                  <a:pt x="1451643" y="1600137"/>
                </a:lnTo>
                <a:cubicBezTo>
                  <a:pt x="1414378" y="1749819"/>
                  <a:pt x="1104479" y="1866625"/>
                  <a:pt x="727700" y="1866625"/>
                </a:cubicBezTo>
                <a:cubicBezTo>
                  <a:pt x="350921" y="1866625"/>
                  <a:pt x="41023" y="1749819"/>
                  <a:pt x="3757" y="1600137"/>
                </a:cubicBezTo>
                <a:lnTo>
                  <a:pt x="1112" y="1578767"/>
                </a:lnTo>
                <a:lnTo>
                  <a:pt x="0" y="1578767"/>
                </a:lnTo>
                <a:lnTo>
                  <a:pt x="0" y="1569787"/>
                </a:lnTo>
                <a:cubicBezTo>
                  <a:pt x="1252" y="1135354"/>
                  <a:pt x="2505" y="700921"/>
                  <a:pt x="3757" y="266488"/>
                </a:cubicBezTo>
                <a:cubicBezTo>
                  <a:pt x="7840" y="138438"/>
                  <a:pt x="350920" y="0"/>
                  <a:pt x="727699" y="0"/>
                </a:cubicBezTo>
                <a:close/>
              </a:path>
            </a:pathLst>
          </a:custGeom>
          <a:noFill/>
          <a:ln w="19050" cap="flat">
            <a:solidFill>
              <a:srgbClr val="505050">
                <a:lumMod val="20000"/>
                <a:lumOff val="80000"/>
              </a:srgbClr>
            </a:solidFill>
            <a:prstDash val="solid"/>
            <a:round/>
          </a:ln>
        </p:spPr>
        <p:txBody>
          <a:bodyPr rtlCol="0" anchor="ctr"/>
          <a:lstStyle/>
          <a:p>
            <a:pPr defTabSz="932658">
              <a:defRPr/>
            </a:pPr>
            <a:endParaRPr lang="en-US" kern="0" err="1">
              <a:solidFill>
                <a:srgbClr val="002050"/>
              </a:solidFill>
              <a:latin typeface="Segoe UI"/>
            </a:endParaRPr>
          </a:p>
        </p:txBody>
      </p:sp>
      <p:sp>
        <p:nvSpPr>
          <p:cNvPr id="60" name="Freeform 182">
            <a:extLst>
              <a:ext uri="{FF2B5EF4-FFF2-40B4-BE49-F238E27FC236}">
                <a16:creationId xmlns:a16="http://schemas.microsoft.com/office/drawing/2014/main" id="{4525A456-F82E-4680-85EE-7DD57D65FA92}"/>
              </a:ext>
            </a:extLst>
          </p:cNvPr>
          <p:cNvSpPr/>
          <p:nvPr/>
        </p:nvSpPr>
        <p:spPr bwMode="auto">
          <a:xfrm>
            <a:off x="8192326" y="2468254"/>
            <a:ext cx="1516575" cy="194508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 name="connsiteX0" fmla="*/ 808941 w 1536641"/>
              <a:gd name="connsiteY0" fmla="*/ 107085 h 1866625"/>
              <a:gd name="connsiteX1" fmla="*/ 306651 w 1536641"/>
              <a:gd name="connsiteY1" fmla="*/ 254506 h 1866625"/>
              <a:gd name="connsiteX2" fmla="*/ 808941 w 1536641"/>
              <a:gd name="connsiteY2" fmla="*/ 401926 h 1866625"/>
              <a:gd name="connsiteX3" fmla="*/ 1311231 w 1536641"/>
              <a:gd name="connsiteY3" fmla="*/ 254506 h 1866625"/>
              <a:gd name="connsiteX4" fmla="*/ 808941 w 1536641"/>
              <a:gd name="connsiteY4" fmla="*/ 107085 h 1866625"/>
              <a:gd name="connsiteX5" fmla="*/ 808940 w 1536641"/>
              <a:gd name="connsiteY5" fmla="*/ 0 h 1866625"/>
              <a:gd name="connsiteX6" fmla="*/ 1532884 w 1536641"/>
              <a:gd name="connsiteY6" fmla="*/ 266488 h 1866625"/>
              <a:gd name="connsiteX7" fmla="*/ 1535529 w 1536641"/>
              <a:gd name="connsiteY7" fmla="*/ 287858 h 1866625"/>
              <a:gd name="connsiteX8" fmla="*/ 1536640 w 1536641"/>
              <a:gd name="connsiteY8" fmla="*/ 287858 h 1866625"/>
              <a:gd name="connsiteX9" fmla="*/ 1536640 w 1536641"/>
              <a:gd name="connsiteY9" fmla="*/ 296838 h 1866625"/>
              <a:gd name="connsiteX10" fmla="*/ 1536641 w 1536641"/>
              <a:gd name="connsiteY10" fmla="*/ 1569784 h 1866625"/>
              <a:gd name="connsiteX11" fmla="*/ 1536641 w 1536641"/>
              <a:gd name="connsiteY11" fmla="*/ 1569787 h 1866625"/>
              <a:gd name="connsiteX12" fmla="*/ 1536641 w 1536641"/>
              <a:gd name="connsiteY12" fmla="*/ 1569790 h 1866625"/>
              <a:gd name="connsiteX13" fmla="*/ 1536641 w 1536641"/>
              <a:gd name="connsiteY13" fmla="*/ 1578767 h 1866625"/>
              <a:gd name="connsiteX14" fmla="*/ 1535529 w 1536641"/>
              <a:gd name="connsiteY14" fmla="*/ 1578767 h 1866625"/>
              <a:gd name="connsiteX15" fmla="*/ 1532884 w 1536641"/>
              <a:gd name="connsiteY15" fmla="*/ 1600137 h 1866625"/>
              <a:gd name="connsiteX16" fmla="*/ 808941 w 1536641"/>
              <a:gd name="connsiteY16" fmla="*/ 1866625 h 1866625"/>
              <a:gd name="connsiteX17" fmla="*/ 84998 w 1536641"/>
              <a:gd name="connsiteY17" fmla="*/ 1600137 h 1866625"/>
              <a:gd name="connsiteX18" fmla="*/ 82353 w 1536641"/>
              <a:gd name="connsiteY18" fmla="*/ 1578767 h 1866625"/>
              <a:gd name="connsiteX19" fmla="*/ 81241 w 1536641"/>
              <a:gd name="connsiteY19" fmla="*/ 1578767 h 1866625"/>
              <a:gd name="connsiteX20" fmla="*/ 81241 w 1536641"/>
              <a:gd name="connsiteY20" fmla="*/ 1569787 h 1866625"/>
              <a:gd name="connsiteX21" fmla="*/ 81241 w 1536641"/>
              <a:gd name="connsiteY21" fmla="*/ 296841 h 1866625"/>
              <a:gd name="connsiteX22" fmla="*/ 81240 w 1536641"/>
              <a:gd name="connsiteY22" fmla="*/ 296838 h 1866625"/>
              <a:gd name="connsiteX23" fmla="*/ 0 w 1536641"/>
              <a:gd name="connsiteY23" fmla="*/ 404712 h 1866625"/>
              <a:gd name="connsiteX24" fmla="*/ 84998 w 1536641"/>
              <a:gd name="connsiteY24" fmla="*/ 266488 h 1866625"/>
              <a:gd name="connsiteX25" fmla="*/ 808940 w 1536641"/>
              <a:gd name="connsiteY2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3758 w 1455401"/>
              <a:gd name="connsiteY23" fmla="*/ 266488 h 1866625"/>
              <a:gd name="connsiteX24" fmla="*/ 727700 w 1455401"/>
              <a:gd name="connsiteY24" fmla="*/ 0 h 1866625"/>
              <a:gd name="connsiteX0" fmla="*/ 778694 w 1506394"/>
              <a:gd name="connsiteY0" fmla="*/ 107085 h 1866625"/>
              <a:gd name="connsiteX1" fmla="*/ 276404 w 1506394"/>
              <a:gd name="connsiteY1" fmla="*/ 254506 h 1866625"/>
              <a:gd name="connsiteX2" fmla="*/ 778694 w 1506394"/>
              <a:gd name="connsiteY2" fmla="*/ 401926 h 1866625"/>
              <a:gd name="connsiteX3" fmla="*/ 1280984 w 1506394"/>
              <a:gd name="connsiteY3" fmla="*/ 254506 h 1866625"/>
              <a:gd name="connsiteX4" fmla="*/ 778694 w 1506394"/>
              <a:gd name="connsiteY4" fmla="*/ 107085 h 1866625"/>
              <a:gd name="connsiteX5" fmla="*/ 778693 w 1506394"/>
              <a:gd name="connsiteY5" fmla="*/ 0 h 1866625"/>
              <a:gd name="connsiteX6" fmla="*/ 1502637 w 1506394"/>
              <a:gd name="connsiteY6" fmla="*/ 266488 h 1866625"/>
              <a:gd name="connsiteX7" fmla="*/ 1505282 w 1506394"/>
              <a:gd name="connsiteY7" fmla="*/ 287858 h 1866625"/>
              <a:gd name="connsiteX8" fmla="*/ 1506393 w 1506394"/>
              <a:gd name="connsiteY8" fmla="*/ 287858 h 1866625"/>
              <a:gd name="connsiteX9" fmla="*/ 1506393 w 1506394"/>
              <a:gd name="connsiteY9" fmla="*/ 296838 h 1866625"/>
              <a:gd name="connsiteX10" fmla="*/ 1506394 w 1506394"/>
              <a:gd name="connsiteY10" fmla="*/ 1569784 h 1866625"/>
              <a:gd name="connsiteX11" fmla="*/ 1506394 w 1506394"/>
              <a:gd name="connsiteY11" fmla="*/ 1569787 h 1866625"/>
              <a:gd name="connsiteX12" fmla="*/ 1506394 w 1506394"/>
              <a:gd name="connsiteY12" fmla="*/ 1569790 h 1866625"/>
              <a:gd name="connsiteX13" fmla="*/ 1506394 w 1506394"/>
              <a:gd name="connsiteY13" fmla="*/ 1578767 h 1866625"/>
              <a:gd name="connsiteX14" fmla="*/ 1505282 w 1506394"/>
              <a:gd name="connsiteY14" fmla="*/ 1578767 h 1866625"/>
              <a:gd name="connsiteX15" fmla="*/ 1502637 w 1506394"/>
              <a:gd name="connsiteY15" fmla="*/ 1600137 h 1866625"/>
              <a:gd name="connsiteX16" fmla="*/ 778694 w 1506394"/>
              <a:gd name="connsiteY16" fmla="*/ 1866625 h 1866625"/>
              <a:gd name="connsiteX17" fmla="*/ 54751 w 1506394"/>
              <a:gd name="connsiteY17" fmla="*/ 1600137 h 1866625"/>
              <a:gd name="connsiteX18" fmla="*/ 52106 w 1506394"/>
              <a:gd name="connsiteY18" fmla="*/ 1578767 h 1866625"/>
              <a:gd name="connsiteX19" fmla="*/ 50994 w 1506394"/>
              <a:gd name="connsiteY19" fmla="*/ 1578767 h 1866625"/>
              <a:gd name="connsiteX20" fmla="*/ 50994 w 1506394"/>
              <a:gd name="connsiteY20" fmla="*/ 1569787 h 1866625"/>
              <a:gd name="connsiteX21" fmla="*/ 50994 w 1506394"/>
              <a:gd name="connsiteY21" fmla="*/ 296841 h 1866625"/>
              <a:gd name="connsiteX22" fmla="*/ 54751 w 1506394"/>
              <a:gd name="connsiteY22" fmla="*/ 266488 h 1866625"/>
              <a:gd name="connsiteX23" fmla="*/ 778693 w 1506394"/>
              <a:gd name="connsiteY23" fmla="*/ 0 h 1866625"/>
              <a:gd name="connsiteX0" fmla="*/ 727700 w 1455400"/>
              <a:gd name="connsiteY0" fmla="*/ 107085 h 1866625"/>
              <a:gd name="connsiteX1" fmla="*/ 225410 w 1455400"/>
              <a:gd name="connsiteY1" fmla="*/ 254506 h 1866625"/>
              <a:gd name="connsiteX2" fmla="*/ 727700 w 1455400"/>
              <a:gd name="connsiteY2" fmla="*/ 401926 h 1866625"/>
              <a:gd name="connsiteX3" fmla="*/ 1229990 w 1455400"/>
              <a:gd name="connsiteY3" fmla="*/ 254506 h 1866625"/>
              <a:gd name="connsiteX4" fmla="*/ 727700 w 1455400"/>
              <a:gd name="connsiteY4" fmla="*/ 107085 h 1866625"/>
              <a:gd name="connsiteX5" fmla="*/ 727699 w 1455400"/>
              <a:gd name="connsiteY5" fmla="*/ 0 h 1866625"/>
              <a:gd name="connsiteX6" fmla="*/ 1451643 w 1455400"/>
              <a:gd name="connsiteY6" fmla="*/ 266488 h 1866625"/>
              <a:gd name="connsiteX7" fmla="*/ 1454288 w 1455400"/>
              <a:gd name="connsiteY7" fmla="*/ 287858 h 1866625"/>
              <a:gd name="connsiteX8" fmla="*/ 1455399 w 1455400"/>
              <a:gd name="connsiteY8" fmla="*/ 287858 h 1866625"/>
              <a:gd name="connsiteX9" fmla="*/ 1455399 w 1455400"/>
              <a:gd name="connsiteY9" fmla="*/ 296838 h 1866625"/>
              <a:gd name="connsiteX10" fmla="*/ 1455400 w 1455400"/>
              <a:gd name="connsiteY10" fmla="*/ 1569784 h 1866625"/>
              <a:gd name="connsiteX11" fmla="*/ 1455400 w 1455400"/>
              <a:gd name="connsiteY11" fmla="*/ 1569787 h 1866625"/>
              <a:gd name="connsiteX12" fmla="*/ 1455400 w 1455400"/>
              <a:gd name="connsiteY12" fmla="*/ 1569790 h 1866625"/>
              <a:gd name="connsiteX13" fmla="*/ 1455400 w 1455400"/>
              <a:gd name="connsiteY13" fmla="*/ 1578767 h 1866625"/>
              <a:gd name="connsiteX14" fmla="*/ 1454288 w 1455400"/>
              <a:gd name="connsiteY14" fmla="*/ 1578767 h 1866625"/>
              <a:gd name="connsiteX15" fmla="*/ 1451643 w 1455400"/>
              <a:gd name="connsiteY15" fmla="*/ 1600137 h 1866625"/>
              <a:gd name="connsiteX16" fmla="*/ 727700 w 1455400"/>
              <a:gd name="connsiteY16" fmla="*/ 1866625 h 1866625"/>
              <a:gd name="connsiteX17" fmla="*/ 3757 w 1455400"/>
              <a:gd name="connsiteY17" fmla="*/ 1600137 h 1866625"/>
              <a:gd name="connsiteX18" fmla="*/ 1112 w 1455400"/>
              <a:gd name="connsiteY18" fmla="*/ 1578767 h 1866625"/>
              <a:gd name="connsiteX19" fmla="*/ 0 w 1455400"/>
              <a:gd name="connsiteY19" fmla="*/ 1578767 h 1866625"/>
              <a:gd name="connsiteX20" fmla="*/ 0 w 1455400"/>
              <a:gd name="connsiteY20" fmla="*/ 1569787 h 1866625"/>
              <a:gd name="connsiteX21" fmla="*/ 3757 w 1455400"/>
              <a:gd name="connsiteY21" fmla="*/ 266488 h 1866625"/>
              <a:gd name="connsiteX22" fmla="*/ 727699 w 1455400"/>
              <a:gd name="connsiteY22" fmla="*/ 0 h 1866625"/>
              <a:gd name="connsiteX0" fmla="*/ 727700 w 1455400"/>
              <a:gd name="connsiteY0" fmla="*/ 107085 h 1866625"/>
              <a:gd name="connsiteX1" fmla="*/ 225410 w 1455400"/>
              <a:gd name="connsiteY1" fmla="*/ 254506 h 1866625"/>
              <a:gd name="connsiteX2" fmla="*/ 727700 w 1455400"/>
              <a:gd name="connsiteY2" fmla="*/ 401926 h 1866625"/>
              <a:gd name="connsiteX3" fmla="*/ 1229990 w 1455400"/>
              <a:gd name="connsiteY3" fmla="*/ 254506 h 1866625"/>
              <a:gd name="connsiteX4" fmla="*/ 727700 w 1455400"/>
              <a:gd name="connsiteY4" fmla="*/ 107085 h 1866625"/>
              <a:gd name="connsiteX5" fmla="*/ 727699 w 1455400"/>
              <a:gd name="connsiteY5" fmla="*/ 0 h 1866625"/>
              <a:gd name="connsiteX6" fmla="*/ 1451643 w 1455400"/>
              <a:gd name="connsiteY6" fmla="*/ 266488 h 1866625"/>
              <a:gd name="connsiteX7" fmla="*/ 1454288 w 1455400"/>
              <a:gd name="connsiteY7" fmla="*/ 287858 h 1866625"/>
              <a:gd name="connsiteX8" fmla="*/ 1455399 w 1455400"/>
              <a:gd name="connsiteY8" fmla="*/ 287858 h 1866625"/>
              <a:gd name="connsiteX9" fmla="*/ 1455399 w 1455400"/>
              <a:gd name="connsiteY9" fmla="*/ 296838 h 1866625"/>
              <a:gd name="connsiteX10" fmla="*/ 1455400 w 1455400"/>
              <a:gd name="connsiteY10" fmla="*/ 1569784 h 1866625"/>
              <a:gd name="connsiteX11" fmla="*/ 1455400 w 1455400"/>
              <a:gd name="connsiteY11" fmla="*/ 1569787 h 1866625"/>
              <a:gd name="connsiteX12" fmla="*/ 1455400 w 1455400"/>
              <a:gd name="connsiteY12" fmla="*/ 1569790 h 1866625"/>
              <a:gd name="connsiteX13" fmla="*/ 1455400 w 1455400"/>
              <a:gd name="connsiteY13" fmla="*/ 1578767 h 1866625"/>
              <a:gd name="connsiteX14" fmla="*/ 1454288 w 1455400"/>
              <a:gd name="connsiteY14" fmla="*/ 1578767 h 1866625"/>
              <a:gd name="connsiteX15" fmla="*/ 1451643 w 1455400"/>
              <a:gd name="connsiteY15" fmla="*/ 1600137 h 1866625"/>
              <a:gd name="connsiteX16" fmla="*/ 727700 w 1455400"/>
              <a:gd name="connsiteY16" fmla="*/ 1866625 h 1866625"/>
              <a:gd name="connsiteX17" fmla="*/ 3757 w 1455400"/>
              <a:gd name="connsiteY17" fmla="*/ 1600137 h 1866625"/>
              <a:gd name="connsiteX18" fmla="*/ 1112 w 1455400"/>
              <a:gd name="connsiteY18" fmla="*/ 1578767 h 1866625"/>
              <a:gd name="connsiteX19" fmla="*/ 0 w 1455400"/>
              <a:gd name="connsiteY19" fmla="*/ 1578767 h 1866625"/>
              <a:gd name="connsiteX20" fmla="*/ 0 w 1455400"/>
              <a:gd name="connsiteY20" fmla="*/ 1569787 h 1866625"/>
              <a:gd name="connsiteX21" fmla="*/ 3757 w 1455400"/>
              <a:gd name="connsiteY21" fmla="*/ 266488 h 1866625"/>
              <a:gd name="connsiteX22" fmla="*/ 727699 w 1455400"/>
              <a:gd name="connsiteY22"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5400" h="1866625">
                <a:moveTo>
                  <a:pt x="727700" y="107085"/>
                </a:moveTo>
                <a:cubicBezTo>
                  <a:pt x="450293" y="107085"/>
                  <a:pt x="225410" y="173087"/>
                  <a:pt x="225410" y="254506"/>
                </a:cubicBezTo>
                <a:cubicBezTo>
                  <a:pt x="225410" y="335924"/>
                  <a:pt x="450293" y="401926"/>
                  <a:pt x="727700" y="401926"/>
                </a:cubicBezTo>
                <a:cubicBezTo>
                  <a:pt x="1005107" y="401926"/>
                  <a:pt x="1229990" y="335924"/>
                  <a:pt x="1229990" y="254506"/>
                </a:cubicBezTo>
                <a:cubicBezTo>
                  <a:pt x="1229990" y="173087"/>
                  <a:pt x="1005107" y="107085"/>
                  <a:pt x="727700" y="107085"/>
                </a:cubicBezTo>
                <a:close/>
                <a:moveTo>
                  <a:pt x="727699" y="0"/>
                </a:moveTo>
                <a:cubicBezTo>
                  <a:pt x="1104478" y="0"/>
                  <a:pt x="1414377" y="116806"/>
                  <a:pt x="1451643" y="266488"/>
                </a:cubicBezTo>
                <a:lnTo>
                  <a:pt x="1454288" y="287858"/>
                </a:lnTo>
                <a:lnTo>
                  <a:pt x="1455399" y="287858"/>
                </a:lnTo>
                <a:lnTo>
                  <a:pt x="1455399" y="296838"/>
                </a:lnTo>
                <a:cubicBezTo>
                  <a:pt x="1455399" y="510492"/>
                  <a:pt x="1455400" y="1357626"/>
                  <a:pt x="1455400" y="1569784"/>
                </a:cubicBezTo>
                <a:lnTo>
                  <a:pt x="1455400" y="1569787"/>
                </a:lnTo>
                <a:lnTo>
                  <a:pt x="1455400" y="1569790"/>
                </a:lnTo>
                <a:lnTo>
                  <a:pt x="1455400" y="1578767"/>
                </a:lnTo>
                <a:lnTo>
                  <a:pt x="1454288" y="1578767"/>
                </a:lnTo>
                <a:lnTo>
                  <a:pt x="1451643" y="1600137"/>
                </a:lnTo>
                <a:cubicBezTo>
                  <a:pt x="1414378" y="1749819"/>
                  <a:pt x="1104479" y="1866625"/>
                  <a:pt x="727700" y="1866625"/>
                </a:cubicBezTo>
                <a:cubicBezTo>
                  <a:pt x="350921" y="1866625"/>
                  <a:pt x="41023" y="1749819"/>
                  <a:pt x="3757" y="1600137"/>
                </a:cubicBezTo>
                <a:lnTo>
                  <a:pt x="1112" y="1578767"/>
                </a:lnTo>
                <a:lnTo>
                  <a:pt x="0" y="1578767"/>
                </a:lnTo>
                <a:lnTo>
                  <a:pt x="0" y="1569787"/>
                </a:lnTo>
                <a:cubicBezTo>
                  <a:pt x="1252" y="1135354"/>
                  <a:pt x="2505" y="700921"/>
                  <a:pt x="3757" y="266488"/>
                </a:cubicBezTo>
                <a:cubicBezTo>
                  <a:pt x="7840" y="138438"/>
                  <a:pt x="350920" y="0"/>
                  <a:pt x="727699" y="0"/>
                </a:cubicBezTo>
                <a:close/>
              </a:path>
            </a:pathLst>
          </a:custGeom>
          <a:noFill/>
          <a:ln w="19050" cap="flat">
            <a:solidFill>
              <a:srgbClr val="505050">
                <a:lumMod val="20000"/>
                <a:lumOff val="80000"/>
              </a:srgbClr>
            </a:solidFill>
            <a:prstDash val="solid"/>
            <a:round/>
          </a:ln>
        </p:spPr>
        <p:txBody>
          <a:bodyPr rtlCol="0" anchor="ctr"/>
          <a:lstStyle/>
          <a:p>
            <a:pPr defTabSz="932658">
              <a:defRPr/>
            </a:pPr>
            <a:endParaRPr lang="en-US" kern="0" err="1">
              <a:solidFill>
                <a:srgbClr val="002050"/>
              </a:solidFill>
              <a:latin typeface="Segoe UI"/>
            </a:endParaRPr>
          </a:p>
        </p:txBody>
      </p:sp>
      <p:grpSp>
        <p:nvGrpSpPr>
          <p:cNvPr id="4" name="Group 3">
            <a:extLst>
              <a:ext uri="{FF2B5EF4-FFF2-40B4-BE49-F238E27FC236}">
                <a16:creationId xmlns:a16="http://schemas.microsoft.com/office/drawing/2014/main" id="{E359C4C3-ED21-4DAA-B83A-BA5FF27FD305}"/>
              </a:ext>
            </a:extLst>
          </p:cNvPr>
          <p:cNvGrpSpPr/>
          <p:nvPr/>
        </p:nvGrpSpPr>
        <p:grpSpPr>
          <a:xfrm>
            <a:off x="8191736" y="3114334"/>
            <a:ext cx="1517758" cy="1299007"/>
            <a:chOff x="8030978" y="3053546"/>
            <a:chExt cx="1488133" cy="1273652"/>
          </a:xfrm>
        </p:grpSpPr>
        <p:sp>
          <p:nvSpPr>
            <p:cNvPr id="41" name="Freeform: Shape 40">
              <a:extLst>
                <a:ext uri="{FF2B5EF4-FFF2-40B4-BE49-F238E27FC236}">
                  <a16:creationId xmlns:a16="http://schemas.microsoft.com/office/drawing/2014/main" id="{507DCD4A-27D6-4500-A836-426EB92B3820}"/>
                </a:ext>
              </a:extLst>
            </p:cNvPr>
            <p:cNvSpPr/>
            <p:nvPr/>
          </p:nvSpPr>
          <p:spPr bwMode="auto">
            <a:xfrm>
              <a:off x="8030978" y="3522858"/>
              <a:ext cx="1488133" cy="510169"/>
            </a:xfrm>
            <a:custGeom>
              <a:avLst/>
              <a:gdLst>
                <a:gd name="connsiteX0" fmla="*/ 0 w 463635"/>
                <a:gd name="connsiteY0" fmla="*/ 0 h 350129"/>
                <a:gd name="connsiteX1" fmla="*/ 463635 w 463635"/>
                <a:gd name="connsiteY1" fmla="*/ 0 h 350129"/>
                <a:gd name="connsiteX2" fmla="*/ 463635 w 463635"/>
                <a:gd name="connsiteY2" fmla="*/ 24275 h 350129"/>
                <a:gd name="connsiteX3" fmla="*/ 463635 w 463635"/>
                <a:gd name="connsiteY3" fmla="*/ 347217 h 350129"/>
                <a:gd name="connsiteX4" fmla="*/ 463635 w 463635"/>
                <a:gd name="connsiteY4" fmla="*/ 347218 h 350129"/>
                <a:gd name="connsiteX5" fmla="*/ 463635 w 463635"/>
                <a:gd name="connsiteY5" fmla="*/ 347219 h 350129"/>
                <a:gd name="connsiteX6" fmla="*/ 463635 w 463635"/>
                <a:gd name="connsiteY6" fmla="*/ 350078 h 350129"/>
                <a:gd name="connsiteX7" fmla="*/ 463281 w 463635"/>
                <a:gd name="connsiteY7" fmla="*/ 350078 h 350129"/>
                <a:gd name="connsiteX8" fmla="*/ 463275 w 463635"/>
                <a:gd name="connsiteY8" fmla="*/ 350129 h 350129"/>
                <a:gd name="connsiteX9" fmla="*/ 361 w 463635"/>
                <a:gd name="connsiteY9" fmla="*/ 350129 h 350129"/>
                <a:gd name="connsiteX10" fmla="*/ 355 w 463635"/>
                <a:gd name="connsiteY10" fmla="*/ 350078 h 350129"/>
                <a:gd name="connsiteX11" fmla="*/ 0 w 463635"/>
                <a:gd name="connsiteY11" fmla="*/ 350078 h 350129"/>
                <a:gd name="connsiteX12" fmla="*/ 0 w 463635"/>
                <a:gd name="connsiteY12" fmla="*/ 347218 h 350129"/>
                <a:gd name="connsiteX13" fmla="*/ 0 w 463635"/>
                <a:gd name="connsiteY13" fmla="*/ 0 h 350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635" h="350129">
                  <a:moveTo>
                    <a:pt x="0" y="0"/>
                  </a:moveTo>
                  <a:lnTo>
                    <a:pt x="463635" y="0"/>
                  </a:lnTo>
                  <a:lnTo>
                    <a:pt x="463635" y="24275"/>
                  </a:lnTo>
                  <a:cubicBezTo>
                    <a:pt x="463635" y="132056"/>
                    <a:pt x="463635" y="296528"/>
                    <a:pt x="463635" y="347217"/>
                  </a:cubicBezTo>
                  <a:lnTo>
                    <a:pt x="463635" y="347218"/>
                  </a:lnTo>
                  <a:lnTo>
                    <a:pt x="463635" y="347219"/>
                  </a:lnTo>
                  <a:lnTo>
                    <a:pt x="463635" y="350078"/>
                  </a:lnTo>
                  <a:lnTo>
                    <a:pt x="463281" y="350078"/>
                  </a:lnTo>
                  <a:lnTo>
                    <a:pt x="463275" y="350129"/>
                  </a:lnTo>
                  <a:lnTo>
                    <a:pt x="361" y="350129"/>
                  </a:lnTo>
                  <a:lnTo>
                    <a:pt x="355" y="350078"/>
                  </a:lnTo>
                  <a:lnTo>
                    <a:pt x="0" y="350078"/>
                  </a:lnTo>
                  <a:lnTo>
                    <a:pt x="0" y="347218"/>
                  </a:lnTo>
                  <a:lnTo>
                    <a:pt x="0" y="0"/>
                  </a:ln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42" name="Freeform: Shape 41">
              <a:extLst>
                <a:ext uri="{FF2B5EF4-FFF2-40B4-BE49-F238E27FC236}">
                  <a16:creationId xmlns:a16="http://schemas.microsoft.com/office/drawing/2014/main" id="{AC2CCA22-6C3D-42EB-9829-776D72FF1940}"/>
                </a:ext>
              </a:extLst>
            </p:cNvPr>
            <p:cNvSpPr/>
            <p:nvPr/>
          </p:nvSpPr>
          <p:spPr bwMode="auto">
            <a:xfrm>
              <a:off x="8030978" y="3053546"/>
              <a:ext cx="1488133" cy="490626"/>
            </a:xfrm>
            <a:custGeom>
              <a:avLst/>
              <a:gdLst>
                <a:gd name="connsiteX0" fmla="*/ 231817 w 463635"/>
                <a:gd name="connsiteY0" fmla="*/ 0 h 152857"/>
                <a:gd name="connsiteX1" fmla="*/ 462438 w 463635"/>
                <a:gd name="connsiteY1" fmla="*/ 84893 h 152857"/>
                <a:gd name="connsiteX2" fmla="*/ 463281 w 463635"/>
                <a:gd name="connsiteY2" fmla="*/ 91701 h 152857"/>
                <a:gd name="connsiteX3" fmla="*/ 463635 w 463635"/>
                <a:gd name="connsiteY3" fmla="*/ 91701 h 152857"/>
                <a:gd name="connsiteX4" fmla="*/ 463635 w 463635"/>
                <a:gd name="connsiteY4" fmla="*/ 94561 h 152857"/>
                <a:gd name="connsiteX5" fmla="*/ 463635 w 463635"/>
                <a:gd name="connsiteY5" fmla="*/ 128755 h 152857"/>
                <a:gd name="connsiteX6" fmla="*/ 463635 w 463635"/>
                <a:gd name="connsiteY6" fmla="*/ 152857 h 152857"/>
                <a:gd name="connsiteX7" fmla="*/ 0 w 463635"/>
                <a:gd name="connsiteY7" fmla="*/ 152857 h 152857"/>
                <a:gd name="connsiteX8" fmla="*/ 0 w 463635"/>
                <a:gd name="connsiteY8" fmla="*/ 94562 h 152857"/>
                <a:gd name="connsiteX9" fmla="*/ 0 w 463635"/>
                <a:gd name="connsiteY9" fmla="*/ 94561 h 152857"/>
                <a:gd name="connsiteX10" fmla="*/ 0 w 463635"/>
                <a:gd name="connsiteY10" fmla="*/ 94560 h 152857"/>
                <a:gd name="connsiteX11" fmla="*/ 1197 w 463635"/>
                <a:gd name="connsiteY11" fmla="*/ 84893 h 152857"/>
                <a:gd name="connsiteX12" fmla="*/ 231817 w 463635"/>
                <a:gd name="connsiteY12" fmla="*/ 0 h 152857"/>
                <a:gd name="connsiteX13" fmla="*/ 231818 w 463635"/>
                <a:gd name="connsiteY13" fmla="*/ 34113 h 152857"/>
                <a:gd name="connsiteX14" fmla="*/ 71807 w 463635"/>
                <a:gd name="connsiteY14" fmla="*/ 81076 h 152857"/>
                <a:gd name="connsiteX15" fmla="*/ 231818 w 463635"/>
                <a:gd name="connsiteY15" fmla="*/ 128038 h 152857"/>
                <a:gd name="connsiteX16" fmla="*/ 391828 w 463635"/>
                <a:gd name="connsiteY16" fmla="*/ 81076 h 152857"/>
                <a:gd name="connsiteX17" fmla="*/ 231818 w 463635"/>
                <a:gd name="connsiteY17" fmla="*/ 34113 h 15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3635" h="152857">
                  <a:moveTo>
                    <a:pt x="231817" y="0"/>
                  </a:moveTo>
                  <a:cubicBezTo>
                    <a:pt x="351845" y="0"/>
                    <a:pt x="450567" y="37210"/>
                    <a:pt x="462438" y="84893"/>
                  </a:cubicBezTo>
                  <a:lnTo>
                    <a:pt x="463281" y="91701"/>
                  </a:lnTo>
                  <a:lnTo>
                    <a:pt x="463635" y="91701"/>
                  </a:lnTo>
                  <a:lnTo>
                    <a:pt x="463635" y="94561"/>
                  </a:lnTo>
                  <a:cubicBezTo>
                    <a:pt x="463635" y="103069"/>
                    <a:pt x="463635" y="114730"/>
                    <a:pt x="463635" y="128755"/>
                  </a:cubicBezTo>
                  <a:lnTo>
                    <a:pt x="463635" y="152857"/>
                  </a:lnTo>
                  <a:lnTo>
                    <a:pt x="0" y="152857"/>
                  </a:lnTo>
                  <a:lnTo>
                    <a:pt x="0" y="94562"/>
                  </a:lnTo>
                  <a:lnTo>
                    <a:pt x="0" y="94561"/>
                  </a:lnTo>
                  <a:cubicBezTo>
                    <a:pt x="0" y="94561"/>
                    <a:pt x="0" y="94561"/>
                    <a:pt x="0" y="94560"/>
                  </a:cubicBezTo>
                  <a:lnTo>
                    <a:pt x="1197" y="84893"/>
                  </a:lnTo>
                  <a:cubicBezTo>
                    <a:pt x="13068" y="37210"/>
                    <a:pt x="111790" y="0"/>
                    <a:pt x="231817" y="0"/>
                  </a:cubicBezTo>
                  <a:close/>
                  <a:moveTo>
                    <a:pt x="231818" y="34113"/>
                  </a:moveTo>
                  <a:cubicBezTo>
                    <a:pt x="143446" y="34113"/>
                    <a:pt x="71807" y="55139"/>
                    <a:pt x="71807" y="81076"/>
                  </a:cubicBezTo>
                  <a:cubicBezTo>
                    <a:pt x="71807" y="107013"/>
                    <a:pt x="143446" y="128038"/>
                    <a:pt x="231818" y="128038"/>
                  </a:cubicBezTo>
                  <a:cubicBezTo>
                    <a:pt x="320189" y="128038"/>
                    <a:pt x="391828" y="107013"/>
                    <a:pt x="391828" y="81076"/>
                  </a:cubicBezTo>
                  <a:cubicBezTo>
                    <a:pt x="391828" y="55139"/>
                    <a:pt x="320189" y="34113"/>
                    <a:pt x="231818" y="34113"/>
                  </a:cubicBez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43" name="Freeform: Shape 42">
              <a:extLst>
                <a:ext uri="{FF2B5EF4-FFF2-40B4-BE49-F238E27FC236}">
                  <a16:creationId xmlns:a16="http://schemas.microsoft.com/office/drawing/2014/main" id="{062D7F0F-F857-4B98-91EF-8F1A48583DFF}"/>
                </a:ext>
              </a:extLst>
            </p:cNvPr>
            <p:cNvSpPr/>
            <p:nvPr/>
          </p:nvSpPr>
          <p:spPr bwMode="auto">
            <a:xfrm>
              <a:off x="8032135" y="4033028"/>
              <a:ext cx="1485819" cy="294170"/>
            </a:xfrm>
            <a:custGeom>
              <a:avLst/>
              <a:gdLst>
                <a:gd name="connsiteX0" fmla="*/ 0 w 462914"/>
                <a:gd name="connsiteY0" fmla="*/ 0 h 91650"/>
                <a:gd name="connsiteX1" fmla="*/ 462914 w 462914"/>
                <a:gd name="connsiteY1" fmla="*/ 0 h 91650"/>
                <a:gd name="connsiteX2" fmla="*/ 462077 w 462914"/>
                <a:gd name="connsiteY2" fmla="*/ 6757 h 91650"/>
                <a:gd name="connsiteX3" fmla="*/ 231457 w 462914"/>
                <a:gd name="connsiteY3" fmla="*/ 91650 h 91650"/>
                <a:gd name="connsiteX4" fmla="*/ 836 w 462914"/>
                <a:gd name="connsiteY4" fmla="*/ 6757 h 91650"/>
                <a:gd name="connsiteX5" fmla="*/ 0 w 462914"/>
                <a:gd name="connsiteY5" fmla="*/ 0 h 9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914" h="91650">
                  <a:moveTo>
                    <a:pt x="0" y="0"/>
                  </a:moveTo>
                  <a:lnTo>
                    <a:pt x="462914" y="0"/>
                  </a:lnTo>
                  <a:lnTo>
                    <a:pt x="462077" y="6757"/>
                  </a:lnTo>
                  <a:cubicBezTo>
                    <a:pt x="450206" y="54440"/>
                    <a:pt x="351484" y="91650"/>
                    <a:pt x="231457" y="91650"/>
                  </a:cubicBezTo>
                  <a:cubicBezTo>
                    <a:pt x="111429" y="91650"/>
                    <a:pt x="12708" y="54440"/>
                    <a:pt x="836" y="6757"/>
                  </a:cubicBezTo>
                  <a:lnTo>
                    <a:pt x="0" y="0"/>
                  </a:ln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grpSp>
      <p:grpSp>
        <p:nvGrpSpPr>
          <p:cNvPr id="44" name="Group 43">
            <a:extLst>
              <a:ext uri="{FF2B5EF4-FFF2-40B4-BE49-F238E27FC236}">
                <a16:creationId xmlns:a16="http://schemas.microsoft.com/office/drawing/2014/main" id="{F8A963F4-009C-485B-BBCD-31790AAE51B2}"/>
              </a:ext>
            </a:extLst>
          </p:cNvPr>
          <p:cNvGrpSpPr/>
          <p:nvPr/>
        </p:nvGrpSpPr>
        <p:grpSpPr>
          <a:xfrm>
            <a:off x="9934101" y="3616705"/>
            <a:ext cx="1517758" cy="796631"/>
            <a:chOff x="11275459" y="2103429"/>
            <a:chExt cx="463635" cy="243350"/>
          </a:xfrm>
        </p:grpSpPr>
        <p:sp>
          <p:nvSpPr>
            <p:cNvPr id="46" name="Freeform: Shape 45">
              <a:extLst>
                <a:ext uri="{FF2B5EF4-FFF2-40B4-BE49-F238E27FC236}">
                  <a16:creationId xmlns:a16="http://schemas.microsoft.com/office/drawing/2014/main" id="{48ACC460-C63F-48F8-AC1E-83C64062465E}"/>
                </a:ext>
              </a:extLst>
            </p:cNvPr>
            <p:cNvSpPr/>
            <p:nvPr/>
          </p:nvSpPr>
          <p:spPr bwMode="auto">
            <a:xfrm>
              <a:off x="11275459" y="2103429"/>
              <a:ext cx="463635" cy="152857"/>
            </a:xfrm>
            <a:custGeom>
              <a:avLst/>
              <a:gdLst>
                <a:gd name="connsiteX0" fmla="*/ 231817 w 463635"/>
                <a:gd name="connsiteY0" fmla="*/ 0 h 152857"/>
                <a:gd name="connsiteX1" fmla="*/ 462438 w 463635"/>
                <a:gd name="connsiteY1" fmla="*/ 84893 h 152857"/>
                <a:gd name="connsiteX2" fmla="*/ 463281 w 463635"/>
                <a:gd name="connsiteY2" fmla="*/ 91701 h 152857"/>
                <a:gd name="connsiteX3" fmla="*/ 463635 w 463635"/>
                <a:gd name="connsiteY3" fmla="*/ 91701 h 152857"/>
                <a:gd name="connsiteX4" fmla="*/ 463635 w 463635"/>
                <a:gd name="connsiteY4" fmla="*/ 94561 h 152857"/>
                <a:gd name="connsiteX5" fmla="*/ 463635 w 463635"/>
                <a:gd name="connsiteY5" fmla="*/ 128755 h 152857"/>
                <a:gd name="connsiteX6" fmla="*/ 463635 w 463635"/>
                <a:gd name="connsiteY6" fmla="*/ 152857 h 152857"/>
                <a:gd name="connsiteX7" fmla="*/ 0 w 463635"/>
                <a:gd name="connsiteY7" fmla="*/ 152857 h 152857"/>
                <a:gd name="connsiteX8" fmla="*/ 0 w 463635"/>
                <a:gd name="connsiteY8" fmla="*/ 94562 h 152857"/>
                <a:gd name="connsiteX9" fmla="*/ 0 w 463635"/>
                <a:gd name="connsiteY9" fmla="*/ 94561 h 152857"/>
                <a:gd name="connsiteX10" fmla="*/ 0 w 463635"/>
                <a:gd name="connsiteY10" fmla="*/ 94560 h 152857"/>
                <a:gd name="connsiteX11" fmla="*/ 1197 w 463635"/>
                <a:gd name="connsiteY11" fmla="*/ 84893 h 152857"/>
                <a:gd name="connsiteX12" fmla="*/ 231817 w 463635"/>
                <a:gd name="connsiteY12" fmla="*/ 0 h 152857"/>
                <a:gd name="connsiteX13" fmla="*/ 231818 w 463635"/>
                <a:gd name="connsiteY13" fmla="*/ 34113 h 152857"/>
                <a:gd name="connsiteX14" fmla="*/ 71807 w 463635"/>
                <a:gd name="connsiteY14" fmla="*/ 81076 h 152857"/>
                <a:gd name="connsiteX15" fmla="*/ 231818 w 463635"/>
                <a:gd name="connsiteY15" fmla="*/ 128038 h 152857"/>
                <a:gd name="connsiteX16" fmla="*/ 391828 w 463635"/>
                <a:gd name="connsiteY16" fmla="*/ 81076 h 152857"/>
                <a:gd name="connsiteX17" fmla="*/ 231818 w 463635"/>
                <a:gd name="connsiteY17" fmla="*/ 34113 h 15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3635" h="152857">
                  <a:moveTo>
                    <a:pt x="231817" y="0"/>
                  </a:moveTo>
                  <a:cubicBezTo>
                    <a:pt x="351845" y="0"/>
                    <a:pt x="450567" y="37210"/>
                    <a:pt x="462438" y="84893"/>
                  </a:cubicBezTo>
                  <a:lnTo>
                    <a:pt x="463281" y="91701"/>
                  </a:lnTo>
                  <a:lnTo>
                    <a:pt x="463635" y="91701"/>
                  </a:lnTo>
                  <a:lnTo>
                    <a:pt x="463635" y="94561"/>
                  </a:lnTo>
                  <a:cubicBezTo>
                    <a:pt x="463635" y="103069"/>
                    <a:pt x="463635" y="114730"/>
                    <a:pt x="463635" y="128755"/>
                  </a:cubicBezTo>
                  <a:lnTo>
                    <a:pt x="463635" y="152857"/>
                  </a:lnTo>
                  <a:lnTo>
                    <a:pt x="0" y="152857"/>
                  </a:lnTo>
                  <a:lnTo>
                    <a:pt x="0" y="94562"/>
                  </a:lnTo>
                  <a:lnTo>
                    <a:pt x="0" y="94561"/>
                  </a:lnTo>
                  <a:cubicBezTo>
                    <a:pt x="0" y="94561"/>
                    <a:pt x="0" y="94561"/>
                    <a:pt x="0" y="94560"/>
                  </a:cubicBezTo>
                  <a:lnTo>
                    <a:pt x="1197" y="84893"/>
                  </a:lnTo>
                  <a:cubicBezTo>
                    <a:pt x="13068" y="37210"/>
                    <a:pt x="111790" y="0"/>
                    <a:pt x="231817" y="0"/>
                  </a:cubicBezTo>
                  <a:close/>
                  <a:moveTo>
                    <a:pt x="231818" y="34113"/>
                  </a:moveTo>
                  <a:cubicBezTo>
                    <a:pt x="143446" y="34113"/>
                    <a:pt x="71807" y="55139"/>
                    <a:pt x="71807" y="81076"/>
                  </a:cubicBezTo>
                  <a:cubicBezTo>
                    <a:pt x="71807" y="107013"/>
                    <a:pt x="143446" y="128038"/>
                    <a:pt x="231818" y="128038"/>
                  </a:cubicBezTo>
                  <a:cubicBezTo>
                    <a:pt x="320189" y="128038"/>
                    <a:pt x="391828" y="107013"/>
                    <a:pt x="391828" y="81076"/>
                  </a:cubicBezTo>
                  <a:cubicBezTo>
                    <a:pt x="391828" y="55139"/>
                    <a:pt x="320189" y="34113"/>
                    <a:pt x="231818" y="34113"/>
                  </a:cubicBez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47" name="Freeform: Shape 46">
              <a:extLst>
                <a:ext uri="{FF2B5EF4-FFF2-40B4-BE49-F238E27FC236}">
                  <a16:creationId xmlns:a16="http://schemas.microsoft.com/office/drawing/2014/main" id="{A7E3EAA5-8023-4BF7-81D9-267276C365A0}"/>
                </a:ext>
              </a:extLst>
            </p:cNvPr>
            <p:cNvSpPr/>
            <p:nvPr/>
          </p:nvSpPr>
          <p:spPr bwMode="auto">
            <a:xfrm>
              <a:off x="11275819" y="2255129"/>
              <a:ext cx="462914" cy="91650"/>
            </a:xfrm>
            <a:custGeom>
              <a:avLst/>
              <a:gdLst>
                <a:gd name="connsiteX0" fmla="*/ 0 w 462914"/>
                <a:gd name="connsiteY0" fmla="*/ 0 h 91650"/>
                <a:gd name="connsiteX1" fmla="*/ 462914 w 462914"/>
                <a:gd name="connsiteY1" fmla="*/ 0 h 91650"/>
                <a:gd name="connsiteX2" fmla="*/ 462077 w 462914"/>
                <a:gd name="connsiteY2" fmla="*/ 6757 h 91650"/>
                <a:gd name="connsiteX3" fmla="*/ 231457 w 462914"/>
                <a:gd name="connsiteY3" fmla="*/ 91650 h 91650"/>
                <a:gd name="connsiteX4" fmla="*/ 836 w 462914"/>
                <a:gd name="connsiteY4" fmla="*/ 6757 h 91650"/>
                <a:gd name="connsiteX5" fmla="*/ 0 w 462914"/>
                <a:gd name="connsiteY5" fmla="*/ 0 h 9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914" h="91650">
                  <a:moveTo>
                    <a:pt x="0" y="0"/>
                  </a:moveTo>
                  <a:lnTo>
                    <a:pt x="462914" y="0"/>
                  </a:lnTo>
                  <a:lnTo>
                    <a:pt x="462077" y="6757"/>
                  </a:lnTo>
                  <a:cubicBezTo>
                    <a:pt x="450206" y="54440"/>
                    <a:pt x="351484" y="91650"/>
                    <a:pt x="231457" y="91650"/>
                  </a:cubicBezTo>
                  <a:cubicBezTo>
                    <a:pt x="111429" y="91650"/>
                    <a:pt x="12708" y="54440"/>
                    <a:pt x="836" y="6757"/>
                  </a:cubicBezTo>
                  <a:lnTo>
                    <a:pt x="0" y="0"/>
                  </a:ln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grpSp>
      <p:sp>
        <p:nvSpPr>
          <p:cNvPr id="3" name="Text Placeholder 2"/>
          <p:cNvSpPr>
            <a:spLocks noGrp="1"/>
          </p:cNvSpPr>
          <p:nvPr>
            <p:ph type="body" sz="quarter" idx="10"/>
          </p:nvPr>
        </p:nvSpPr>
        <p:spPr>
          <a:xfrm>
            <a:off x="598149" y="1591712"/>
            <a:ext cx="4996355" cy="3133037"/>
          </a:xfrm>
        </p:spPr>
        <p:txBody>
          <a:bodyPr/>
          <a:lstStyle/>
          <a:p>
            <a:r>
              <a:rPr lang="en-US"/>
              <a:t>Reserve Azure SQL Database resources in advance and save up to 33%</a:t>
            </a:r>
            <a:r>
              <a:rPr lang="en-US" baseline="30000"/>
              <a:t>1</a:t>
            </a:r>
          </a:p>
          <a:p>
            <a:pPr lvl="1"/>
            <a:r>
              <a:rPr lang="en-US"/>
              <a:t>Budget and forecast better with upfront payment for one-year or three-year terms </a:t>
            </a:r>
          </a:p>
          <a:p>
            <a:pPr lvl="1"/>
            <a:r>
              <a:rPr lang="en-US"/>
              <a:t>Get prioritized compute capacity in Azure regions </a:t>
            </a:r>
          </a:p>
          <a:p>
            <a:pPr lvl="1"/>
            <a:r>
              <a:rPr lang="en-US"/>
              <a:t>Exchange or cancel reservations as your needs evolve</a:t>
            </a:r>
          </a:p>
          <a:p>
            <a:pPr lvl="1"/>
            <a:r>
              <a:rPr lang="en-US"/>
              <a:t>Scale up or down within a performance tier and region with auto-fit</a:t>
            </a:r>
          </a:p>
          <a:p>
            <a:pPr lvl="1"/>
            <a:r>
              <a:rPr lang="en-US"/>
              <a:t>Move SaaS apps between elastic pools and single databases and keep your reserved instance benefit</a:t>
            </a:r>
          </a:p>
        </p:txBody>
      </p:sp>
      <p:sp>
        <p:nvSpPr>
          <p:cNvPr id="2" name="Title 1"/>
          <p:cNvSpPr>
            <a:spLocks noGrp="1"/>
          </p:cNvSpPr>
          <p:nvPr>
            <p:ph type="title"/>
          </p:nvPr>
        </p:nvSpPr>
        <p:spPr/>
        <p:txBody>
          <a:bodyPr/>
          <a:lstStyle/>
          <a:p>
            <a:r>
              <a:rPr lang="en-US"/>
              <a:t>Reserved Capacity for Azure SQL Database</a:t>
            </a:r>
          </a:p>
        </p:txBody>
      </p:sp>
      <p:sp>
        <p:nvSpPr>
          <p:cNvPr id="80" name="TextBox 79">
            <a:extLst>
              <a:ext uri="{FF2B5EF4-FFF2-40B4-BE49-F238E27FC236}">
                <a16:creationId xmlns:a16="http://schemas.microsoft.com/office/drawing/2014/main" id="{7D39FA19-01D0-4D4F-938D-83BF07ED0377}"/>
              </a:ext>
            </a:extLst>
          </p:cNvPr>
          <p:cNvSpPr txBox="1"/>
          <p:nvPr/>
        </p:nvSpPr>
        <p:spPr>
          <a:xfrm>
            <a:off x="6690808" y="4547930"/>
            <a:ext cx="997731" cy="160091"/>
          </a:xfrm>
          <a:prstGeom prst="rect">
            <a:avLst/>
          </a:prstGeom>
          <a:noFill/>
        </p:spPr>
        <p:txBody>
          <a:bodyPr wrap="square" lIns="0" tIns="0" rIns="0" bIns="0" rtlCol="0">
            <a:spAutoFit/>
          </a:bodyPr>
          <a:lstStyle/>
          <a:p>
            <a:pPr algn="ctr" defTabSz="932597">
              <a:defRPr/>
            </a:pPr>
            <a:r>
              <a:rPr lang="en-US" sz="1020" b="1">
                <a:solidFill>
                  <a:srgbClr val="0078D7"/>
                </a:solidFill>
                <a:latin typeface="Segoe UI Semibold" charset="0"/>
                <a:ea typeface="Segoe UI Semibold" charset="0"/>
                <a:cs typeface="Segoe UI Semibold" charset="0"/>
              </a:rPr>
              <a:t>License included</a:t>
            </a:r>
          </a:p>
        </p:txBody>
      </p:sp>
      <p:sp>
        <p:nvSpPr>
          <p:cNvPr id="81" name="TextBox 80">
            <a:extLst>
              <a:ext uri="{FF2B5EF4-FFF2-40B4-BE49-F238E27FC236}">
                <a16:creationId xmlns:a16="http://schemas.microsoft.com/office/drawing/2014/main" id="{0DC7C238-892E-4006-B2BF-E1BCF153FB02}"/>
              </a:ext>
            </a:extLst>
          </p:cNvPr>
          <p:cNvSpPr txBox="1"/>
          <p:nvPr/>
        </p:nvSpPr>
        <p:spPr>
          <a:xfrm>
            <a:off x="8167851" y="4541371"/>
            <a:ext cx="1565525" cy="156966"/>
          </a:xfrm>
          <a:prstGeom prst="rect">
            <a:avLst/>
          </a:prstGeom>
          <a:noFill/>
        </p:spPr>
        <p:txBody>
          <a:bodyPr wrap="square" lIns="0" tIns="0" rIns="0" bIns="0" rtlCol="0">
            <a:spAutoFit/>
          </a:bodyPr>
          <a:lstStyle/>
          <a:p>
            <a:pPr algn="ctr" defTabSz="932597">
              <a:defRPr/>
            </a:pPr>
            <a:r>
              <a:rPr lang="en-US" sz="1020" b="1">
                <a:solidFill>
                  <a:srgbClr val="0078D7"/>
                </a:solidFill>
                <a:latin typeface="Segoe UI Semibold" charset="0"/>
                <a:ea typeface="Segoe UI Semibold" charset="0"/>
                <a:cs typeface="Segoe UI Semibold" charset="0"/>
              </a:rPr>
              <a:t>With Azure Hybrid Benefit</a:t>
            </a:r>
          </a:p>
        </p:txBody>
      </p:sp>
      <p:sp>
        <p:nvSpPr>
          <p:cNvPr id="82" name="TextBox 81">
            <a:extLst>
              <a:ext uri="{FF2B5EF4-FFF2-40B4-BE49-F238E27FC236}">
                <a16:creationId xmlns:a16="http://schemas.microsoft.com/office/drawing/2014/main" id="{1B6F5F85-C638-4865-A87D-9188298383BF}"/>
              </a:ext>
            </a:extLst>
          </p:cNvPr>
          <p:cNvSpPr txBox="1"/>
          <p:nvPr/>
        </p:nvSpPr>
        <p:spPr>
          <a:xfrm>
            <a:off x="8468190" y="2014222"/>
            <a:ext cx="964847" cy="384271"/>
          </a:xfrm>
          <a:prstGeom prst="rect">
            <a:avLst/>
          </a:prstGeom>
          <a:noFill/>
        </p:spPr>
        <p:txBody>
          <a:bodyPr wrap="square" lIns="0" tIns="0" rIns="0" bIns="0" rtlCol="0">
            <a:spAutoFit/>
          </a:bodyPr>
          <a:lstStyle/>
          <a:p>
            <a:pPr algn="ctr" defTabSz="932597">
              <a:defRPr/>
            </a:pPr>
            <a:r>
              <a:rPr lang="en-US" sz="1224" b="1">
                <a:solidFill>
                  <a:srgbClr val="0078D7"/>
                </a:solidFill>
                <a:latin typeface="Segoe UI Semibold" charset="0"/>
                <a:ea typeface="Segoe UI Semibold" charset="0"/>
                <a:cs typeface="Segoe UI Semibold" charset="0"/>
              </a:rPr>
              <a:t>Up to 55% savings</a:t>
            </a:r>
            <a:r>
              <a:rPr lang="en-US" sz="1224" b="1" baseline="30000">
                <a:solidFill>
                  <a:srgbClr val="0078D7"/>
                </a:solidFill>
                <a:latin typeface="Segoe UI Semibold" charset="0"/>
                <a:ea typeface="Segoe UI Semibold" charset="0"/>
                <a:cs typeface="Segoe UI Semibold" charset="0"/>
              </a:rPr>
              <a:t>2</a:t>
            </a:r>
          </a:p>
        </p:txBody>
      </p:sp>
      <p:sp>
        <p:nvSpPr>
          <p:cNvPr id="95" name="TextBox 94">
            <a:extLst>
              <a:ext uri="{FF2B5EF4-FFF2-40B4-BE49-F238E27FC236}">
                <a16:creationId xmlns:a16="http://schemas.microsoft.com/office/drawing/2014/main" id="{E88A8D4D-1EF5-4BE6-B7ED-55E118BDFC6C}"/>
              </a:ext>
            </a:extLst>
          </p:cNvPr>
          <p:cNvSpPr txBox="1"/>
          <p:nvPr/>
        </p:nvSpPr>
        <p:spPr>
          <a:xfrm>
            <a:off x="9910216" y="4541371"/>
            <a:ext cx="1565525" cy="320182"/>
          </a:xfrm>
          <a:prstGeom prst="rect">
            <a:avLst/>
          </a:prstGeom>
          <a:noFill/>
        </p:spPr>
        <p:txBody>
          <a:bodyPr wrap="square" lIns="0" tIns="0" rIns="0" bIns="0" rtlCol="0">
            <a:spAutoFit/>
          </a:bodyPr>
          <a:lstStyle/>
          <a:p>
            <a:pPr algn="ctr" defTabSz="932597">
              <a:defRPr/>
            </a:pPr>
            <a:r>
              <a:rPr lang="en-US" sz="1020" b="1">
                <a:solidFill>
                  <a:srgbClr val="0078D7"/>
                </a:solidFill>
                <a:latin typeface="Segoe UI Semibold" charset="0"/>
                <a:ea typeface="Segoe UI Semibold" charset="0"/>
                <a:cs typeface="Segoe UI Semibold" charset="0"/>
              </a:rPr>
              <a:t>Reserved Instances with Azure Hybrid Benefit</a:t>
            </a:r>
          </a:p>
        </p:txBody>
      </p:sp>
      <p:sp>
        <p:nvSpPr>
          <p:cNvPr id="103" name="TextBox 102">
            <a:extLst>
              <a:ext uri="{FF2B5EF4-FFF2-40B4-BE49-F238E27FC236}">
                <a16:creationId xmlns:a16="http://schemas.microsoft.com/office/drawing/2014/main" id="{366A06B3-6154-43A9-8AD7-BCFAB9D87D25}"/>
              </a:ext>
            </a:extLst>
          </p:cNvPr>
          <p:cNvSpPr txBox="1"/>
          <p:nvPr/>
        </p:nvSpPr>
        <p:spPr>
          <a:xfrm>
            <a:off x="10210555" y="2014325"/>
            <a:ext cx="964847" cy="384271"/>
          </a:xfrm>
          <a:prstGeom prst="rect">
            <a:avLst/>
          </a:prstGeom>
          <a:noFill/>
        </p:spPr>
        <p:txBody>
          <a:bodyPr wrap="square" lIns="0" tIns="0" rIns="0" bIns="0" rtlCol="0">
            <a:spAutoFit/>
          </a:bodyPr>
          <a:lstStyle/>
          <a:p>
            <a:pPr algn="ctr" defTabSz="932597">
              <a:defRPr/>
            </a:pPr>
            <a:r>
              <a:rPr lang="en-US" sz="1224" b="1">
                <a:solidFill>
                  <a:srgbClr val="0078D7"/>
                </a:solidFill>
                <a:latin typeface="Segoe UI Semibold" charset="0"/>
                <a:ea typeface="Segoe UI Semibold" charset="0"/>
                <a:cs typeface="Segoe UI Semibold" charset="0"/>
              </a:rPr>
              <a:t>Up to 80% savings</a:t>
            </a:r>
            <a:r>
              <a:rPr lang="en-US" sz="1224" b="1" baseline="30000">
                <a:solidFill>
                  <a:srgbClr val="0078D7"/>
                </a:solidFill>
                <a:latin typeface="Segoe UI Semibold" charset="0"/>
                <a:ea typeface="Segoe UI Semibold" charset="0"/>
                <a:cs typeface="Segoe UI Semibold" charset="0"/>
              </a:rPr>
              <a:t>3</a:t>
            </a:r>
          </a:p>
        </p:txBody>
      </p:sp>
      <p:sp>
        <p:nvSpPr>
          <p:cNvPr id="58" name="TextBox 57">
            <a:extLst>
              <a:ext uri="{FF2B5EF4-FFF2-40B4-BE49-F238E27FC236}">
                <a16:creationId xmlns:a16="http://schemas.microsoft.com/office/drawing/2014/main" id="{AD508251-2722-4DE5-92C5-32B712D41063}"/>
              </a:ext>
            </a:extLst>
          </p:cNvPr>
          <p:cNvSpPr txBox="1"/>
          <p:nvPr/>
        </p:nvSpPr>
        <p:spPr>
          <a:xfrm>
            <a:off x="275482" y="6109510"/>
            <a:ext cx="11887878" cy="812879"/>
          </a:xfrm>
          <a:prstGeom prst="rect">
            <a:avLst/>
          </a:prstGeom>
          <a:noFill/>
        </p:spPr>
        <p:txBody>
          <a:bodyPr wrap="square" rtlCol="0">
            <a:spAutoFit/>
          </a:bodyPr>
          <a:lstStyle/>
          <a:p>
            <a:pPr defTabSz="932597">
              <a:spcBef>
                <a:spcPts val="612"/>
              </a:spcBef>
              <a:defRPr/>
            </a:pPr>
            <a:r>
              <a:rPr lang="en-US" sz="816" baseline="30000">
                <a:solidFill>
                  <a:srgbClr val="505050"/>
                </a:solidFill>
                <a:latin typeface="Segoe UI" panose="020B0502040204020203" pitchFamily="34" charset="0"/>
              </a:rPr>
              <a:t>1 </a:t>
            </a:r>
            <a:r>
              <a:rPr lang="en-US" sz="816">
                <a:solidFill>
                  <a:srgbClr val="505050"/>
                </a:solidFill>
                <a:latin typeface="Segoe UI" panose="020B0502040204020203" pitchFamily="34" charset="0"/>
              </a:rPr>
              <a:t>Savings based on eight </a:t>
            </a:r>
            <a:r>
              <a:rPr lang="en-US" sz="816" err="1">
                <a:solidFill>
                  <a:srgbClr val="505050"/>
                </a:solidFill>
                <a:latin typeface="Segoe UI" panose="020B0502040204020203" pitchFamily="34" charset="0"/>
              </a:rPr>
              <a:t>vCore</a:t>
            </a:r>
            <a:r>
              <a:rPr lang="en-US" sz="816">
                <a:solidFill>
                  <a:srgbClr val="505050"/>
                </a:solidFill>
                <a:latin typeface="Segoe UI" panose="020B0502040204020203" pitchFamily="34" charset="0"/>
              </a:rPr>
              <a:t> Managed Instance Business Critical in East US Region, running 730 hours per month. Savings are calculated from full price (license included) against base rate (applying Azure Hybrid Benefit for SQL Server), which excludes Software Assurance cost for SQL Server Enterprise edition, which may vary based on EA agreement. Actual savings may vary based on region, instance size and performance tier. Prices as of May 2018, subject to change.</a:t>
            </a:r>
          </a:p>
          <a:p>
            <a:pPr defTabSz="932597">
              <a:spcBef>
                <a:spcPts val="612"/>
              </a:spcBef>
              <a:defRPr/>
            </a:pPr>
            <a:r>
              <a:rPr lang="en-US" sz="816" baseline="30000">
                <a:solidFill>
                  <a:srgbClr val="505050"/>
                </a:solidFill>
                <a:latin typeface="Segoe UI" panose="020B0502040204020203" pitchFamily="34" charset="0"/>
              </a:rPr>
              <a:t>2 </a:t>
            </a:r>
            <a:r>
              <a:rPr lang="en-US" sz="816">
                <a:solidFill>
                  <a:srgbClr val="505050"/>
                </a:solidFill>
                <a:latin typeface="Segoe UI" panose="020B0502040204020203" pitchFamily="34" charset="0"/>
              </a:rPr>
              <a:t>Savings based on eight </a:t>
            </a:r>
            <a:r>
              <a:rPr lang="en-US" sz="816" err="1">
                <a:solidFill>
                  <a:srgbClr val="505050"/>
                </a:solidFill>
                <a:latin typeface="Segoe UI" panose="020B0502040204020203" pitchFamily="34" charset="0"/>
              </a:rPr>
              <a:t>vCore</a:t>
            </a:r>
            <a:r>
              <a:rPr lang="en-US" sz="816">
                <a:solidFill>
                  <a:srgbClr val="505050"/>
                </a:solidFill>
                <a:latin typeface="Segoe UI" panose="020B0502040204020203" pitchFamily="34" charset="0"/>
              </a:rPr>
              <a:t> SQL Database Managed Instance Business Critical in West 2 US Region, running 730 hours per month. Savings are calculated from on demand full price (license included) against base rate with Azure Hybrid Benefit plus 3-year reserved capacity commitment.  Savings excludes Software Assurance cost for SQL Server Enterprise edition, which may vary based on EA agreement. Actual savings may vary based on region, instance size and performance tier. Prices as of May 2018, subject to change.</a:t>
            </a:r>
            <a:endParaRPr lang="en-US" sz="816">
              <a:solidFill>
                <a:srgbClr val="000000"/>
              </a:solidFill>
              <a:latin typeface="Segoe UI"/>
            </a:endParaRPr>
          </a:p>
        </p:txBody>
      </p:sp>
      <p:grpSp>
        <p:nvGrpSpPr>
          <p:cNvPr id="7" name="Group 6">
            <a:extLst>
              <a:ext uri="{FF2B5EF4-FFF2-40B4-BE49-F238E27FC236}">
                <a16:creationId xmlns:a16="http://schemas.microsoft.com/office/drawing/2014/main" id="{9B560CF5-11F8-4FDA-9892-7CDD14B5BBBF}"/>
              </a:ext>
            </a:extLst>
          </p:cNvPr>
          <p:cNvGrpSpPr/>
          <p:nvPr/>
        </p:nvGrpSpPr>
        <p:grpSpPr>
          <a:xfrm>
            <a:off x="6447241" y="2466738"/>
            <a:ext cx="1517758" cy="1946603"/>
            <a:chOff x="11275459" y="1752143"/>
            <a:chExt cx="463635" cy="594636"/>
          </a:xfrm>
        </p:grpSpPr>
        <p:sp>
          <p:nvSpPr>
            <p:cNvPr id="37" name="Freeform: Shape 36">
              <a:extLst>
                <a:ext uri="{FF2B5EF4-FFF2-40B4-BE49-F238E27FC236}">
                  <a16:creationId xmlns:a16="http://schemas.microsoft.com/office/drawing/2014/main" id="{CDADDAA4-B3AE-4E30-8BA3-DC90C5EB1AA4}"/>
                </a:ext>
              </a:extLst>
            </p:cNvPr>
            <p:cNvSpPr/>
            <p:nvPr/>
          </p:nvSpPr>
          <p:spPr bwMode="auto">
            <a:xfrm>
              <a:off x="11275459" y="1905000"/>
              <a:ext cx="463635" cy="350129"/>
            </a:xfrm>
            <a:custGeom>
              <a:avLst/>
              <a:gdLst>
                <a:gd name="connsiteX0" fmla="*/ 0 w 463635"/>
                <a:gd name="connsiteY0" fmla="*/ 0 h 350129"/>
                <a:gd name="connsiteX1" fmla="*/ 463635 w 463635"/>
                <a:gd name="connsiteY1" fmla="*/ 0 h 350129"/>
                <a:gd name="connsiteX2" fmla="*/ 463635 w 463635"/>
                <a:gd name="connsiteY2" fmla="*/ 24275 h 350129"/>
                <a:gd name="connsiteX3" fmla="*/ 463635 w 463635"/>
                <a:gd name="connsiteY3" fmla="*/ 347217 h 350129"/>
                <a:gd name="connsiteX4" fmla="*/ 463635 w 463635"/>
                <a:gd name="connsiteY4" fmla="*/ 347218 h 350129"/>
                <a:gd name="connsiteX5" fmla="*/ 463635 w 463635"/>
                <a:gd name="connsiteY5" fmla="*/ 347219 h 350129"/>
                <a:gd name="connsiteX6" fmla="*/ 463635 w 463635"/>
                <a:gd name="connsiteY6" fmla="*/ 350078 h 350129"/>
                <a:gd name="connsiteX7" fmla="*/ 463281 w 463635"/>
                <a:gd name="connsiteY7" fmla="*/ 350078 h 350129"/>
                <a:gd name="connsiteX8" fmla="*/ 463275 w 463635"/>
                <a:gd name="connsiteY8" fmla="*/ 350129 h 350129"/>
                <a:gd name="connsiteX9" fmla="*/ 361 w 463635"/>
                <a:gd name="connsiteY9" fmla="*/ 350129 h 350129"/>
                <a:gd name="connsiteX10" fmla="*/ 355 w 463635"/>
                <a:gd name="connsiteY10" fmla="*/ 350078 h 350129"/>
                <a:gd name="connsiteX11" fmla="*/ 0 w 463635"/>
                <a:gd name="connsiteY11" fmla="*/ 350078 h 350129"/>
                <a:gd name="connsiteX12" fmla="*/ 0 w 463635"/>
                <a:gd name="connsiteY12" fmla="*/ 347218 h 350129"/>
                <a:gd name="connsiteX13" fmla="*/ 0 w 463635"/>
                <a:gd name="connsiteY13" fmla="*/ 0 h 350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635" h="350129">
                  <a:moveTo>
                    <a:pt x="0" y="0"/>
                  </a:moveTo>
                  <a:lnTo>
                    <a:pt x="463635" y="0"/>
                  </a:lnTo>
                  <a:lnTo>
                    <a:pt x="463635" y="24275"/>
                  </a:lnTo>
                  <a:cubicBezTo>
                    <a:pt x="463635" y="132056"/>
                    <a:pt x="463635" y="296528"/>
                    <a:pt x="463635" y="347217"/>
                  </a:cubicBezTo>
                  <a:lnTo>
                    <a:pt x="463635" y="347218"/>
                  </a:lnTo>
                  <a:lnTo>
                    <a:pt x="463635" y="347219"/>
                  </a:lnTo>
                  <a:lnTo>
                    <a:pt x="463635" y="350078"/>
                  </a:lnTo>
                  <a:lnTo>
                    <a:pt x="463281" y="350078"/>
                  </a:lnTo>
                  <a:lnTo>
                    <a:pt x="463275" y="350129"/>
                  </a:lnTo>
                  <a:lnTo>
                    <a:pt x="361" y="350129"/>
                  </a:lnTo>
                  <a:lnTo>
                    <a:pt x="355" y="350078"/>
                  </a:lnTo>
                  <a:lnTo>
                    <a:pt x="0" y="350078"/>
                  </a:lnTo>
                  <a:lnTo>
                    <a:pt x="0" y="347218"/>
                  </a:lnTo>
                  <a:lnTo>
                    <a:pt x="0" y="0"/>
                  </a:ln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36" name="Freeform: Shape 35">
              <a:extLst>
                <a:ext uri="{FF2B5EF4-FFF2-40B4-BE49-F238E27FC236}">
                  <a16:creationId xmlns:a16="http://schemas.microsoft.com/office/drawing/2014/main" id="{58AD8906-255E-46A9-A5AA-2236A80F82E9}"/>
                </a:ext>
              </a:extLst>
            </p:cNvPr>
            <p:cNvSpPr/>
            <p:nvPr/>
          </p:nvSpPr>
          <p:spPr bwMode="auto">
            <a:xfrm>
              <a:off x="11275459" y="1752143"/>
              <a:ext cx="463635" cy="152857"/>
            </a:xfrm>
            <a:custGeom>
              <a:avLst/>
              <a:gdLst>
                <a:gd name="connsiteX0" fmla="*/ 231817 w 463635"/>
                <a:gd name="connsiteY0" fmla="*/ 0 h 152857"/>
                <a:gd name="connsiteX1" fmla="*/ 462438 w 463635"/>
                <a:gd name="connsiteY1" fmla="*/ 84893 h 152857"/>
                <a:gd name="connsiteX2" fmla="*/ 463281 w 463635"/>
                <a:gd name="connsiteY2" fmla="*/ 91701 h 152857"/>
                <a:gd name="connsiteX3" fmla="*/ 463635 w 463635"/>
                <a:gd name="connsiteY3" fmla="*/ 91701 h 152857"/>
                <a:gd name="connsiteX4" fmla="*/ 463635 w 463635"/>
                <a:gd name="connsiteY4" fmla="*/ 94561 h 152857"/>
                <a:gd name="connsiteX5" fmla="*/ 463635 w 463635"/>
                <a:gd name="connsiteY5" fmla="*/ 128755 h 152857"/>
                <a:gd name="connsiteX6" fmla="*/ 463635 w 463635"/>
                <a:gd name="connsiteY6" fmla="*/ 152857 h 152857"/>
                <a:gd name="connsiteX7" fmla="*/ 0 w 463635"/>
                <a:gd name="connsiteY7" fmla="*/ 152857 h 152857"/>
                <a:gd name="connsiteX8" fmla="*/ 0 w 463635"/>
                <a:gd name="connsiteY8" fmla="*/ 94562 h 152857"/>
                <a:gd name="connsiteX9" fmla="*/ 0 w 463635"/>
                <a:gd name="connsiteY9" fmla="*/ 94561 h 152857"/>
                <a:gd name="connsiteX10" fmla="*/ 0 w 463635"/>
                <a:gd name="connsiteY10" fmla="*/ 94560 h 152857"/>
                <a:gd name="connsiteX11" fmla="*/ 1197 w 463635"/>
                <a:gd name="connsiteY11" fmla="*/ 84893 h 152857"/>
                <a:gd name="connsiteX12" fmla="*/ 231817 w 463635"/>
                <a:gd name="connsiteY12" fmla="*/ 0 h 152857"/>
                <a:gd name="connsiteX13" fmla="*/ 231818 w 463635"/>
                <a:gd name="connsiteY13" fmla="*/ 34113 h 152857"/>
                <a:gd name="connsiteX14" fmla="*/ 71807 w 463635"/>
                <a:gd name="connsiteY14" fmla="*/ 81076 h 152857"/>
                <a:gd name="connsiteX15" fmla="*/ 231818 w 463635"/>
                <a:gd name="connsiteY15" fmla="*/ 128038 h 152857"/>
                <a:gd name="connsiteX16" fmla="*/ 391828 w 463635"/>
                <a:gd name="connsiteY16" fmla="*/ 81076 h 152857"/>
                <a:gd name="connsiteX17" fmla="*/ 231818 w 463635"/>
                <a:gd name="connsiteY17" fmla="*/ 34113 h 15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3635" h="152857">
                  <a:moveTo>
                    <a:pt x="231817" y="0"/>
                  </a:moveTo>
                  <a:cubicBezTo>
                    <a:pt x="351845" y="0"/>
                    <a:pt x="450567" y="37210"/>
                    <a:pt x="462438" y="84893"/>
                  </a:cubicBezTo>
                  <a:lnTo>
                    <a:pt x="463281" y="91701"/>
                  </a:lnTo>
                  <a:lnTo>
                    <a:pt x="463635" y="91701"/>
                  </a:lnTo>
                  <a:lnTo>
                    <a:pt x="463635" y="94561"/>
                  </a:lnTo>
                  <a:cubicBezTo>
                    <a:pt x="463635" y="103069"/>
                    <a:pt x="463635" y="114730"/>
                    <a:pt x="463635" y="128755"/>
                  </a:cubicBezTo>
                  <a:lnTo>
                    <a:pt x="463635" y="152857"/>
                  </a:lnTo>
                  <a:lnTo>
                    <a:pt x="0" y="152857"/>
                  </a:lnTo>
                  <a:lnTo>
                    <a:pt x="0" y="94562"/>
                  </a:lnTo>
                  <a:lnTo>
                    <a:pt x="0" y="94561"/>
                  </a:lnTo>
                  <a:cubicBezTo>
                    <a:pt x="0" y="94561"/>
                    <a:pt x="0" y="94561"/>
                    <a:pt x="0" y="94560"/>
                  </a:cubicBezTo>
                  <a:lnTo>
                    <a:pt x="1197" y="84893"/>
                  </a:lnTo>
                  <a:cubicBezTo>
                    <a:pt x="13068" y="37210"/>
                    <a:pt x="111790" y="0"/>
                    <a:pt x="231817" y="0"/>
                  </a:cubicBezTo>
                  <a:close/>
                  <a:moveTo>
                    <a:pt x="231818" y="34113"/>
                  </a:moveTo>
                  <a:cubicBezTo>
                    <a:pt x="143446" y="34113"/>
                    <a:pt x="71807" y="55139"/>
                    <a:pt x="71807" y="81076"/>
                  </a:cubicBezTo>
                  <a:cubicBezTo>
                    <a:pt x="71807" y="107013"/>
                    <a:pt x="143446" y="128038"/>
                    <a:pt x="231818" y="128038"/>
                  </a:cubicBezTo>
                  <a:cubicBezTo>
                    <a:pt x="320189" y="128038"/>
                    <a:pt x="391828" y="107013"/>
                    <a:pt x="391828" y="81076"/>
                  </a:cubicBezTo>
                  <a:cubicBezTo>
                    <a:pt x="391828" y="55139"/>
                    <a:pt x="320189" y="34113"/>
                    <a:pt x="231818" y="34113"/>
                  </a:cubicBez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33" name="Freeform: Shape 32">
              <a:extLst>
                <a:ext uri="{FF2B5EF4-FFF2-40B4-BE49-F238E27FC236}">
                  <a16:creationId xmlns:a16="http://schemas.microsoft.com/office/drawing/2014/main" id="{D4D8CC04-067C-4338-8CB3-1A52E74896F8}"/>
                </a:ext>
              </a:extLst>
            </p:cNvPr>
            <p:cNvSpPr/>
            <p:nvPr/>
          </p:nvSpPr>
          <p:spPr bwMode="auto">
            <a:xfrm>
              <a:off x="11275819" y="2255129"/>
              <a:ext cx="462914" cy="91650"/>
            </a:xfrm>
            <a:custGeom>
              <a:avLst/>
              <a:gdLst>
                <a:gd name="connsiteX0" fmla="*/ 0 w 462914"/>
                <a:gd name="connsiteY0" fmla="*/ 0 h 91650"/>
                <a:gd name="connsiteX1" fmla="*/ 462914 w 462914"/>
                <a:gd name="connsiteY1" fmla="*/ 0 h 91650"/>
                <a:gd name="connsiteX2" fmla="*/ 462077 w 462914"/>
                <a:gd name="connsiteY2" fmla="*/ 6757 h 91650"/>
                <a:gd name="connsiteX3" fmla="*/ 231457 w 462914"/>
                <a:gd name="connsiteY3" fmla="*/ 91650 h 91650"/>
                <a:gd name="connsiteX4" fmla="*/ 836 w 462914"/>
                <a:gd name="connsiteY4" fmla="*/ 6757 h 91650"/>
                <a:gd name="connsiteX5" fmla="*/ 0 w 462914"/>
                <a:gd name="connsiteY5" fmla="*/ 0 h 9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914" h="91650">
                  <a:moveTo>
                    <a:pt x="0" y="0"/>
                  </a:moveTo>
                  <a:lnTo>
                    <a:pt x="462914" y="0"/>
                  </a:lnTo>
                  <a:lnTo>
                    <a:pt x="462077" y="6757"/>
                  </a:lnTo>
                  <a:cubicBezTo>
                    <a:pt x="450206" y="54440"/>
                    <a:pt x="351484" y="91650"/>
                    <a:pt x="231457" y="91650"/>
                  </a:cubicBezTo>
                  <a:cubicBezTo>
                    <a:pt x="111429" y="91650"/>
                    <a:pt x="12708" y="54440"/>
                    <a:pt x="836" y="6757"/>
                  </a:cubicBezTo>
                  <a:lnTo>
                    <a:pt x="0" y="0"/>
                  </a:ln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grpSp>
    </p:spTree>
    <p:extLst>
      <p:ext uri="{BB962C8B-B14F-4D97-AF65-F5344CB8AC3E}">
        <p14:creationId xmlns:p14="http://schemas.microsoft.com/office/powerpoint/2010/main" val="8517871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444B54-5D94-44A5-A270-F47CF3299893}"/>
              </a:ext>
            </a:extLst>
          </p:cNvPr>
          <p:cNvSpPr>
            <a:spLocks noGrp="1"/>
          </p:cNvSpPr>
          <p:nvPr>
            <p:ph type="body" sz="quarter" idx="10"/>
          </p:nvPr>
        </p:nvSpPr>
        <p:spPr>
          <a:xfrm>
            <a:off x="598149" y="1591712"/>
            <a:ext cx="4996355" cy="1837426"/>
          </a:xfrm>
        </p:spPr>
        <p:txBody>
          <a:bodyPr/>
          <a:lstStyle/>
          <a:p>
            <a:r>
              <a:rPr lang="en-US"/>
              <a:t>Discounted rates up to 55% off to support your ongoing development and testing</a:t>
            </a:r>
          </a:p>
          <a:p>
            <a:r>
              <a:rPr lang="en-US"/>
              <a:t>Dev/Test pricing available for </a:t>
            </a:r>
            <a:r>
              <a:rPr lang="en-US" err="1"/>
              <a:t>vCore</a:t>
            </a:r>
            <a:r>
              <a:rPr lang="en-US"/>
              <a:t>-based deployment options</a:t>
            </a:r>
          </a:p>
          <a:p>
            <a:r>
              <a:rPr lang="en-US"/>
              <a:t>Eligible with active Visual Studio subscription</a:t>
            </a:r>
          </a:p>
        </p:txBody>
      </p:sp>
      <p:sp>
        <p:nvSpPr>
          <p:cNvPr id="3" name="Title 2">
            <a:extLst>
              <a:ext uri="{FF2B5EF4-FFF2-40B4-BE49-F238E27FC236}">
                <a16:creationId xmlns:a16="http://schemas.microsoft.com/office/drawing/2014/main" id="{73B28860-13D4-422F-BDE4-626E4550607B}"/>
              </a:ext>
            </a:extLst>
          </p:cNvPr>
          <p:cNvSpPr>
            <a:spLocks noGrp="1"/>
          </p:cNvSpPr>
          <p:nvPr>
            <p:ph type="title"/>
          </p:nvPr>
        </p:nvSpPr>
        <p:spPr/>
        <p:txBody>
          <a:bodyPr/>
          <a:lstStyle/>
          <a:p>
            <a:r>
              <a:rPr lang="en-US"/>
              <a:t>Azure Dev/Test pricing for SQL Database</a:t>
            </a:r>
          </a:p>
        </p:txBody>
      </p:sp>
      <p:cxnSp>
        <p:nvCxnSpPr>
          <p:cNvPr id="12" name="Straight Connector 11">
            <a:extLst>
              <a:ext uri="{FF2B5EF4-FFF2-40B4-BE49-F238E27FC236}">
                <a16:creationId xmlns:a16="http://schemas.microsoft.com/office/drawing/2014/main" id="{30E3A3EC-D283-4CEE-9D6B-6245FDD39077}"/>
              </a:ext>
            </a:extLst>
          </p:cNvPr>
          <p:cNvCxnSpPr>
            <a:cxnSpLocks/>
          </p:cNvCxnSpPr>
          <p:nvPr/>
        </p:nvCxnSpPr>
        <p:spPr>
          <a:xfrm flipV="1">
            <a:off x="8362380" y="3214739"/>
            <a:ext cx="0" cy="184326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BA02844-5ADE-4062-A18D-2446D8B5A5F9}"/>
              </a:ext>
            </a:extLst>
          </p:cNvPr>
          <p:cNvGrpSpPr/>
          <p:nvPr/>
        </p:nvGrpSpPr>
        <p:grpSpPr>
          <a:xfrm>
            <a:off x="7784990" y="1722684"/>
            <a:ext cx="2008220" cy="1914508"/>
            <a:chOff x="3587642" y="3891187"/>
            <a:chExt cx="757004" cy="721679"/>
          </a:xfrm>
        </p:grpSpPr>
        <p:sp>
          <p:nvSpPr>
            <p:cNvPr id="13" name="Freeform: Shape 12">
              <a:extLst>
                <a:ext uri="{FF2B5EF4-FFF2-40B4-BE49-F238E27FC236}">
                  <a16:creationId xmlns:a16="http://schemas.microsoft.com/office/drawing/2014/main" id="{9A83B26E-1F9F-43AD-B634-0536578269E5}"/>
                </a:ext>
              </a:extLst>
            </p:cNvPr>
            <p:cNvSpPr/>
            <p:nvPr/>
          </p:nvSpPr>
          <p:spPr bwMode="auto">
            <a:xfrm flipH="1">
              <a:off x="3587642" y="3891187"/>
              <a:ext cx="463635" cy="60559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a:solidFill>
                  <a:prstClr val="black"/>
                </a:solidFill>
                <a:latin typeface="Segoe UI Light"/>
                <a:ea typeface="Segoe UI" pitchFamily="34" charset="0"/>
                <a:cs typeface="Segoe UI" pitchFamily="34" charset="0"/>
              </a:endParaRPr>
            </a:p>
          </p:txBody>
        </p:sp>
        <p:sp>
          <p:nvSpPr>
            <p:cNvPr id="14" name="Freeform 146">
              <a:extLst>
                <a:ext uri="{FF2B5EF4-FFF2-40B4-BE49-F238E27FC236}">
                  <a16:creationId xmlns:a16="http://schemas.microsoft.com/office/drawing/2014/main" id="{19FC9C6E-99CA-47DB-9B03-5834F7EB8F66}"/>
                </a:ext>
              </a:extLst>
            </p:cNvPr>
            <p:cNvSpPr>
              <a:spLocks noChangeAspect="1"/>
            </p:cNvSpPr>
            <p:nvPr/>
          </p:nvSpPr>
          <p:spPr bwMode="auto">
            <a:xfrm>
              <a:off x="3819459" y="4280261"/>
              <a:ext cx="525187" cy="33260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B190CA8D-B9E1-40F2-BEEA-8440607C770E}"/>
              </a:ext>
            </a:extLst>
          </p:cNvPr>
          <p:cNvGrpSpPr/>
          <p:nvPr/>
        </p:nvGrpSpPr>
        <p:grpSpPr>
          <a:xfrm>
            <a:off x="7196280" y="4349696"/>
            <a:ext cx="1974868" cy="1756639"/>
            <a:chOff x="8583929" y="4220528"/>
            <a:chExt cx="1249570" cy="1111489"/>
          </a:xfrm>
        </p:grpSpPr>
        <p:sp>
          <p:nvSpPr>
            <p:cNvPr id="6" name="Freeform: Shape 5">
              <a:extLst>
                <a:ext uri="{FF2B5EF4-FFF2-40B4-BE49-F238E27FC236}">
                  <a16:creationId xmlns:a16="http://schemas.microsoft.com/office/drawing/2014/main" id="{8BB48376-F51B-4C66-A33F-A7AED457FB6A}"/>
                </a:ext>
              </a:extLst>
            </p:cNvPr>
            <p:cNvSpPr>
              <a:spLocks/>
            </p:cNvSpPr>
            <p:nvPr/>
          </p:nvSpPr>
          <p:spPr bwMode="auto">
            <a:xfrm>
              <a:off x="8583929" y="4220528"/>
              <a:ext cx="744998" cy="927735"/>
            </a:xfrm>
            <a:custGeom>
              <a:avLst/>
              <a:gdLst>
                <a:gd name="connsiteX0" fmla="*/ 126207 w 252413"/>
                <a:gd name="connsiteY0" fmla="*/ 188913 h 314326"/>
                <a:gd name="connsiteX1" fmla="*/ 252413 w 252413"/>
                <a:gd name="connsiteY1" fmla="*/ 314326 h 314326"/>
                <a:gd name="connsiteX2" fmla="*/ 0 w 252413"/>
                <a:gd name="connsiteY2" fmla="*/ 314326 h 314326"/>
                <a:gd name="connsiteX3" fmla="*/ 126207 w 252413"/>
                <a:gd name="connsiteY3" fmla="*/ 188913 h 314326"/>
                <a:gd name="connsiteX4" fmla="*/ 125413 w 252413"/>
                <a:gd name="connsiteY4" fmla="*/ 0 h 314326"/>
                <a:gd name="connsiteX5" fmla="*/ 160057 w 252413"/>
                <a:gd name="connsiteY5" fmla="*/ 6929 h 314326"/>
                <a:gd name="connsiteX6" fmla="*/ 209550 w 252413"/>
                <a:gd name="connsiteY6" fmla="*/ 84138 h 314326"/>
                <a:gd name="connsiteX7" fmla="*/ 125413 w 252413"/>
                <a:gd name="connsiteY7" fmla="*/ 168275 h 314326"/>
                <a:gd name="connsiteX8" fmla="*/ 41275 w 252413"/>
                <a:gd name="connsiteY8" fmla="*/ 84138 h 314326"/>
                <a:gd name="connsiteX9" fmla="*/ 90768 w 252413"/>
                <a:gd name="connsiteY9" fmla="*/ 6929 h 314326"/>
                <a:gd name="connsiteX10" fmla="*/ 125413 w 252413"/>
                <a:gd name="connsiteY10" fmla="*/ 0 h 31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413" h="314326">
                  <a:moveTo>
                    <a:pt x="126207" y="188913"/>
                  </a:moveTo>
                  <a:cubicBezTo>
                    <a:pt x="196212" y="188913"/>
                    <a:pt x="252413" y="244761"/>
                    <a:pt x="252413" y="314326"/>
                  </a:cubicBezTo>
                  <a:lnTo>
                    <a:pt x="0" y="314326"/>
                  </a:lnTo>
                  <a:cubicBezTo>
                    <a:pt x="0" y="244761"/>
                    <a:pt x="56201" y="188913"/>
                    <a:pt x="126207" y="188913"/>
                  </a:cubicBezTo>
                  <a:close/>
                  <a:moveTo>
                    <a:pt x="125413" y="0"/>
                  </a:moveTo>
                  <a:cubicBezTo>
                    <a:pt x="138281" y="0"/>
                    <a:pt x="150159" y="1980"/>
                    <a:pt x="160057" y="6929"/>
                  </a:cubicBezTo>
                  <a:cubicBezTo>
                    <a:pt x="189753" y="20787"/>
                    <a:pt x="209550" y="49493"/>
                    <a:pt x="209550" y="84138"/>
                  </a:cubicBezTo>
                  <a:cubicBezTo>
                    <a:pt x="209550" y="130661"/>
                    <a:pt x="171936" y="168275"/>
                    <a:pt x="125413" y="168275"/>
                  </a:cubicBezTo>
                  <a:cubicBezTo>
                    <a:pt x="78890" y="168275"/>
                    <a:pt x="41275" y="130661"/>
                    <a:pt x="41275" y="84138"/>
                  </a:cubicBezTo>
                  <a:cubicBezTo>
                    <a:pt x="41275" y="49493"/>
                    <a:pt x="61072" y="20787"/>
                    <a:pt x="90768" y="6929"/>
                  </a:cubicBezTo>
                  <a:cubicBezTo>
                    <a:pt x="100666" y="1980"/>
                    <a:pt x="112545" y="0"/>
                    <a:pt x="125413" y="0"/>
                  </a:cubicBezTo>
                  <a:close/>
                </a:path>
              </a:pathLst>
            </a:custGeom>
            <a:solidFill>
              <a:schemeClr val="accent1"/>
            </a:solidFill>
            <a:ln w="0">
              <a:noFill/>
              <a:prstDash val="solid"/>
              <a:round/>
              <a:headEnd/>
              <a:tailEnd/>
            </a:ln>
          </p:spPr>
          <p:txBody>
            <a:bodyPr vert="horz" wrap="square" lIns="93260" tIns="46630" rIns="93260" bIns="46630" numCol="1" anchor="t" anchorCtr="0" compatLnSpc="1">
              <a:prstTxWarp prst="textNoShape">
                <a:avLst/>
              </a:prstTxWarp>
              <a:noAutofit/>
            </a:bodyPr>
            <a:lstStyle/>
            <a:p>
              <a:pPr defTabSz="932597"/>
              <a:endParaRPr lang="en-US" sz="1836">
                <a:solidFill>
                  <a:prstClr val="black"/>
                </a:solidFill>
                <a:latin typeface="Segoe UI"/>
              </a:endParaRPr>
            </a:p>
          </p:txBody>
        </p:sp>
        <p:sp>
          <p:nvSpPr>
            <p:cNvPr id="5" name="Freeform 5">
              <a:extLst>
                <a:ext uri="{FF2B5EF4-FFF2-40B4-BE49-F238E27FC236}">
                  <a16:creationId xmlns:a16="http://schemas.microsoft.com/office/drawing/2014/main" id="{D5F07E1A-CC3B-4315-BD01-0094E66F84DF}"/>
                </a:ext>
              </a:extLst>
            </p:cNvPr>
            <p:cNvSpPr>
              <a:spLocks/>
            </p:cNvSpPr>
            <p:nvPr/>
          </p:nvSpPr>
          <p:spPr bwMode="auto">
            <a:xfrm>
              <a:off x="8956429" y="4644313"/>
              <a:ext cx="877070" cy="687704"/>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2"/>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prstClr val="black"/>
                </a:solidFill>
                <a:latin typeface="Segoe UI"/>
              </a:endParaRPr>
            </a:p>
          </p:txBody>
        </p:sp>
      </p:grpSp>
    </p:spTree>
    <p:extLst>
      <p:ext uri="{BB962C8B-B14F-4D97-AF65-F5344CB8AC3E}">
        <p14:creationId xmlns:p14="http://schemas.microsoft.com/office/powerpoint/2010/main" val="8117816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47D116-F4C0-4552-97BC-327DA7CE4D71}"/>
              </a:ext>
            </a:extLst>
          </p:cNvPr>
          <p:cNvSpPr>
            <a:spLocks noGrp="1"/>
          </p:cNvSpPr>
          <p:nvPr>
            <p:ph type="title"/>
          </p:nvPr>
        </p:nvSpPr>
        <p:spPr>
          <a:xfrm>
            <a:off x="596711" y="2546590"/>
            <a:ext cx="10182400" cy="1057534"/>
          </a:xfrm>
        </p:spPr>
        <p:txBody>
          <a:bodyPr/>
          <a:lstStyle/>
          <a:p>
            <a:r>
              <a:rPr lang="en-US" dirty="0"/>
              <a:t>Azure SQL Database Managed Instance </a:t>
            </a:r>
            <a:br>
              <a:rPr lang="en-US" dirty="0"/>
            </a:br>
            <a:r>
              <a:rPr lang="en-US" sz="3200" i="1" dirty="0"/>
              <a:t>Technical overview</a:t>
            </a:r>
            <a:endParaRPr lang="en-US" i="1" dirty="0"/>
          </a:p>
        </p:txBody>
      </p:sp>
      <p:sp>
        <p:nvSpPr>
          <p:cNvPr id="5" name="Subtitle 4">
            <a:extLst>
              <a:ext uri="{FF2B5EF4-FFF2-40B4-BE49-F238E27FC236}">
                <a16:creationId xmlns:a16="http://schemas.microsoft.com/office/drawing/2014/main" id="{BE35F942-C99F-4051-9519-36ABC267F84B}"/>
              </a:ext>
            </a:extLst>
          </p:cNvPr>
          <p:cNvSpPr>
            <a:spLocks noGrp="1"/>
          </p:cNvSpPr>
          <p:nvPr>
            <p:ph type="body" sz="quarter" idx="12"/>
          </p:nvPr>
        </p:nvSpPr>
        <p:spPr/>
        <p:txBody>
          <a:bodyPr/>
          <a:lstStyle/>
          <a:p>
            <a:r>
              <a:rPr lang="en-US" dirty="0">
                <a:solidFill>
                  <a:schemeClr val="accent2"/>
                </a:solidFill>
                <a:latin typeface="+mj-lt"/>
              </a:rPr>
              <a:t>Speaker</a:t>
            </a:r>
          </a:p>
        </p:txBody>
      </p:sp>
    </p:spTree>
    <p:extLst>
      <p:ext uri="{BB962C8B-B14F-4D97-AF65-F5344CB8AC3E}">
        <p14:creationId xmlns:p14="http://schemas.microsoft.com/office/powerpoint/2010/main" val="316997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5F0574-905C-4624-8ED9-3C7D7F2A588E}"/>
              </a:ext>
            </a:extLst>
          </p:cNvPr>
          <p:cNvSpPr>
            <a:spLocks noGrp="1"/>
          </p:cNvSpPr>
          <p:nvPr>
            <p:ph type="body" sz="quarter" idx="10"/>
          </p:nvPr>
        </p:nvSpPr>
        <p:spPr>
          <a:xfrm>
            <a:off x="598946" y="1591712"/>
            <a:ext cx="4995646" cy="4332589"/>
          </a:xfrm>
        </p:spPr>
        <p:txBody>
          <a:bodyPr/>
          <a:lstStyle/>
          <a:p>
            <a:r>
              <a:rPr lang="en-US"/>
              <a:t>Reduce capital and operational costs with a fully-managed service and achieve up to 406% ROI</a:t>
            </a:r>
            <a:r>
              <a:rPr lang="en-US" baseline="30000"/>
              <a:t>1</a:t>
            </a:r>
          </a:p>
          <a:p>
            <a:r>
              <a:rPr lang="en-US"/>
              <a:t>Financially-backed 99.99% availability SLA</a:t>
            </a:r>
            <a:r>
              <a:rPr lang="en-US" baseline="30000"/>
              <a:t>2</a:t>
            </a:r>
          </a:p>
          <a:p>
            <a:r>
              <a:rPr lang="en-US"/>
              <a:t>Promote business continuity with built-in capabilities</a:t>
            </a:r>
          </a:p>
          <a:p>
            <a:r>
              <a:rPr lang="en-US"/>
              <a:t>Maximize your on-premises investments with Azure Hybrid Benefit for SQL Server and reserved capacity pricing</a:t>
            </a:r>
          </a:p>
          <a:p>
            <a:r>
              <a:rPr lang="en-US"/>
              <a:t>Right-size on-premises workload requirements for the cloud with independent control of storage and compute</a:t>
            </a:r>
          </a:p>
        </p:txBody>
      </p:sp>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p:txBody>
          <a:bodyPr/>
          <a:lstStyle/>
          <a:p>
            <a:r>
              <a:rPr lang="en-US"/>
              <a:t>Competitive total cost of ownership</a:t>
            </a:r>
          </a:p>
        </p:txBody>
      </p:sp>
      <p:sp>
        <p:nvSpPr>
          <p:cNvPr id="8" name="Rectangle 7">
            <a:extLst>
              <a:ext uri="{FF2B5EF4-FFF2-40B4-BE49-F238E27FC236}">
                <a16:creationId xmlns:a16="http://schemas.microsoft.com/office/drawing/2014/main" id="{BA67A377-4149-4DC0-BFD9-31723AA36328}"/>
              </a:ext>
            </a:extLst>
          </p:cNvPr>
          <p:cNvSpPr/>
          <p:nvPr/>
        </p:nvSpPr>
        <p:spPr>
          <a:xfrm>
            <a:off x="5014735" y="6595503"/>
            <a:ext cx="6820885" cy="233590"/>
          </a:xfrm>
          <a:prstGeom prst="rect">
            <a:avLst/>
          </a:prstGeom>
        </p:spPr>
        <p:txBody>
          <a:bodyPr wrap="square">
            <a:spAutoFit/>
          </a:bodyPr>
          <a:lstStyle/>
          <a:p>
            <a:pPr defTabSz="950316">
              <a:defRPr/>
            </a:pPr>
            <a:r>
              <a:rPr lang="en-US" sz="918" kern="0">
                <a:solidFill>
                  <a:prstClr val="black">
                    <a:lumMod val="75000"/>
                  </a:prstClr>
                </a:solidFill>
                <a:latin typeface="Segoe UI" panose="020B0502040204020203" pitchFamily="34" charset="0"/>
                <a:cs typeface="Segoe UI" panose="020B0502040204020203" pitchFamily="34" charset="0"/>
              </a:rPr>
              <a:t>Source: </a:t>
            </a:r>
            <a:r>
              <a:rPr lang="en-US" sz="918" kern="0">
                <a:solidFill>
                  <a:prstClr val="black">
                    <a:lumMod val="75000"/>
                  </a:prstClr>
                </a:solidFill>
                <a:latin typeface="Segoe UI" panose="020B0502040204020203" pitchFamily="34" charset="0"/>
                <a:cs typeface="Segoe UI" panose="020B0502040204020203" pitchFamily="34" charset="0"/>
                <a:hlinkClick r:id="rId3"/>
              </a:rPr>
              <a:t>The Total Economic Impact™ of Microsoft Azure SQL Database Managed Instance</a:t>
            </a:r>
            <a:r>
              <a:rPr lang="en-US" sz="918" kern="0">
                <a:solidFill>
                  <a:prstClr val="black">
                    <a:lumMod val="75000"/>
                  </a:prstClr>
                </a:solidFill>
                <a:latin typeface="Segoe UI" panose="020B0502040204020203" pitchFamily="34" charset="0"/>
                <a:cs typeface="Segoe UI" panose="020B0502040204020203" pitchFamily="34" charset="0"/>
              </a:rPr>
              <a:t>, Forrester Consulting, September 2018</a:t>
            </a:r>
          </a:p>
        </p:txBody>
      </p:sp>
      <p:graphicFrame>
        <p:nvGraphicFramePr>
          <p:cNvPr id="11" name="Chart 10">
            <a:extLst>
              <a:ext uri="{FF2B5EF4-FFF2-40B4-BE49-F238E27FC236}">
                <a16:creationId xmlns:a16="http://schemas.microsoft.com/office/drawing/2014/main" id="{9F6B3F68-780C-45F1-A15A-8C665582D33A}"/>
              </a:ext>
            </a:extLst>
          </p:cNvPr>
          <p:cNvGraphicFramePr>
            <a:graphicFrameLocks/>
          </p:cNvGraphicFramePr>
          <p:nvPr>
            <p:extLst/>
          </p:nvPr>
        </p:nvGraphicFramePr>
        <p:xfrm>
          <a:off x="5916253" y="2273776"/>
          <a:ext cx="5848200" cy="3815094"/>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DD8D0009-CA02-44BF-8AC3-BF5F0886A192}"/>
              </a:ext>
            </a:extLst>
          </p:cNvPr>
          <p:cNvSpPr txBox="1"/>
          <p:nvPr/>
        </p:nvSpPr>
        <p:spPr>
          <a:xfrm>
            <a:off x="5916253" y="1591712"/>
            <a:ext cx="5919367" cy="288137"/>
          </a:xfrm>
          <a:prstGeom prst="rect">
            <a:avLst/>
          </a:prstGeom>
          <a:noFill/>
        </p:spPr>
        <p:txBody>
          <a:bodyPr wrap="square" tIns="0" bIns="0" rtlCol="0">
            <a:spAutoFit/>
          </a:bodyPr>
          <a:lstStyle/>
          <a:p>
            <a:pPr defTabSz="932597">
              <a:defRPr/>
            </a:pPr>
            <a:r>
              <a:rPr lang="en-US" sz="1836">
                <a:solidFill>
                  <a:srgbClr val="0078D4"/>
                </a:solidFill>
                <a:latin typeface="Segoe UI Semibold"/>
              </a:rPr>
              <a:t>Up to 212% ROI with Azure SQL Database</a:t>
            </a:r>
          </a:p>
        </p:txBody>
      </p:sp>
    </p:spTree>
    <p:extLst>
      <p:ext uri="{BB962C8B-B14F-4D97-AF65-F5344CB8AC3E}">
        <p14:creationId xmlns:p14="http://schemas.microsoft.com/office/powerpoint/2010/main" val="1944824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Customers can focus on their business</a:t>
            </a:r>
          </a:p>
        </p:txBody>
      </p:sp>
      <p:sp>
        <p:nvSpPr>
          <p:cNvPr id="5" name="TextBox 4">
            <a:extLst>
              <a:ext uri="{FF2B5EF4-FFF2-40B4-BE49-F238E27FC236}">
                <a16:creationId xmlns:a16="http://schemas.microsoft.com/office/drawing/2014/main" id="{B1720377-6407-4F86-8FAD-52C4BF22B324}"/>
              </a:ext>
            </a:extLst>
          </p:cNvPr>
          <p:cNvSpPr txBox="1"/>
          <p:nvPr/>
        </p:nvSpPr>
        <p:spPr>
          <a:xfrm>
            <a:off x="7811435" y="5845301"/>
            <a:ext cx="4121367" cy="493140"/>
          </a:xfrm>
          <a:prstGeom prst="rect">
            <a:avLst/>
          </a:prstGeom>
          <a:noFill/>
        </p:spPr>
        <p:txBody>
          <a:bodyPr wrap="square" lIns="182828" tIns="146262" rIns="182828" bIns="146262" rtlCol="0">
            <a:spAutoFit/>
          </a:bodyPr>
          <a:lstStyle/>
          <a:p>
            <a:pPr algn="ctr" defTabSz="932563">
              <a:lnSpc>
                <a:spcPct val="90000"/>
              </a:lnSpc>
              <a:spcAft>
                <a:spcPts val="600"/>
              </a:spcAft>
              <a:defRPr/>
            </a:pPr>
            <a:r>
              <a:rPr lang="en-US" sz="1428" kern="0">
                <a:solidFill>
                  <a:srgbClr val="0078D7"/>
                </a:solidFill>
                <a:latin typeface="Segoe UI Semibold"/>
              </a:rPr>
              <a:t>We take care of your database chores</a:t>
            </a:r>
          </a:p>
        </p:txBody>
      </p:sp>
      <p:graphicFrame>
        <p:nvGraphicFramePr>
          <p:cNvPr id="10" name="Table 9">
            <a:extLst>
              <a:ext uri="{FF2B5EF4-FFF2-40B4-BE49-F238E27FC236}">
                <a16:creationId xmlns:a16="http://schemas.microsoft.com/office/drawing/2014/main" id="{DB85980D-A81E-460F-B3B3-8B85766B0F3E}"/>
              </a:ext>
            </a:extLst>
          </p:cNvPr>
          <p:cNvGraphicFramePr>
            <a:graphicFrameLocks noGrp="1"/>
          </p:cNvGraphicFramePr>
          <p:nvPr>
            <p:extLst/>
          </p:nvPr>
        </p:nvGraphicFramePr>
        <p:xfrm>
          <a:off x="600854" y="1749522"/>
          <a:ext cx="11237870" cy="3840421"/>
        </p:xfrm>
        <a:graphic>
          <a:graphicData uri="http://schemas.openxmlformats.org/drawingml/2006/table">
            <a:tbl>
              <a:tblPr firstRow="1" bandRow="1">
                <a:tableStyleId>{5C22544A-7EE6-4342-B048-85BDC9FD1C3A}</a:tableStyleId>
              </a:tblPr>
              <a:tblGrid>
                <a:gridCol w="7192237">
                  <a:extLst>
                    <a:ext uri="{9D8B030D-6E8A-4147-A177-3AD203B41FA5}">
                      <a16:colId xmlns:a16="http://schemas.microsoft.com/office/drawing/2014/main" val="1690209004"/>
                    </a:ext>
                  </a:extLst>
                </a:gridCol>
                <a:gridCol w="4045633">
                  <a:extLst>
                    <a:ext uri="{9D8B030D-6E8A-4147-A177-3AD203B41FA5}">
                      <a16:colId xmlns:a16="http://schemas.microsoft.com/office/drawing/2014/main" val="3441464615"/>
                    </a:ext>
                  </a:extLst>
                </a:gridCol>
              </a:tblGrid>
              <a:tr h="483052">
                <a:tc>
                  <a:txBody>
                    <a:bodyPr/>
                    <a:lstStyle/>
                    <a:p>
                      <a:r>
                        <a:rPr kumimoji="0" lang="en-US" sz="1400" b="0" i="0" u="none" strike="noStrike" kern="0" cap="none" spc="0" normalizeH="0" baseline="0">
                          <a:ln>
                            <a:noFill/>
                          </a:ln>
                          <a:solidFill>
                            <a:schemeClr val="bg1"/>
                          </a:solidFill>
                          <a:effectLst/>
                          <a:uLnTx/>
                          <a:uFillTx/>
                          <a:latin typeface="+mj-lt"/>
                          <a:ea typeface="+mn-ea"/>
                          <a:cs typeface="Segoe UI Semibold" panose="020B0502040204020203" pitchFamily="34" charset="0"/>
                        </a:rPr>
                        <a:t>Your work so far</a:t>
                      </a:r>
                    </a:p>
                  </a:txBody>
                  <a:tcPr marL="139891" marR="139891" marT="46630" marB="4663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tc>
                  <a:txBody>
                    <a:bodyPr/>
                    <a:lstStyle/>
                    <a:p>
                      <a:r>
                        <a:rPr kumimoji="0" lang="en-US" sz="1400" b="0" i="0" u="none" strike="noStrike" kern="0" cap="none" spc="0" normalizeH="0" baseline="0">
                          <a:ln>
                            <a:noFill/>
                          </a:ln>
                          <a:solidFill>
                            <a:schemeClr val="bg1"/>
                          </a:solidFill>
                          <a:effectLst/>
                          <a:uLnTx/>
                          <a:uFillTx/>
                          <a:latin typeface="+mj-lt"/>
                          <a:ea typeface="+mn-ea"/>
                          <a:cs typeface="Segoe UI Semibold" panose="020B0502040204020203" pitchFamily="34" charset="0"/>
                        </a:rPr>
                        <a:t>How SQL Database helps</a:t>
                      </a:r>
                    </a:p>
                  </a:txBody>
                  <a:tcPr marL="139891" marR="139891" marT="46630" marB="4663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270054449"/>
                  </a:ext>
                </a:extLst>
              </a:tr>
              <a:tr h="373041">
                <a:tc>
                  <a:txBody>
                    <a:bodyPr/>
                    <a:lstStyle/>
                    <a:p>
                      <a:pPr marL="0" lvl="0" indent="0">
                        <a:buFont typeface="Arial" panose="020B0604020202020204" pitchFamily="34" charset="0"/>
                        <a:buNone/>
                      </a:pPr>
                      <a:r>
                        <a:rPr kumimoji="0" lang="en-US" sz="1400" b="0" i="0" u="none" strike="noStrike" kern="1200" cap="none" spc="0" normalizeH="0" baseline="0">
                          <a:ln>
                            <a:noFill/>
                          </a:ln>
                          <a:solidFill>
                            <a:schemeClr val="tx1"/>
                          </a:solidFill>
                          <a:effectLst/>
                          <a:uLnTx/>
                          <a:uFillTx/>
                          <a:latin typeface="+mn-lt"/>
                          <a:ea typeface="+mn-ea"/>
                          <a:cs typeface="Segoe UI" panose="020B0502040204020203" pitchFamily="34" charset="0"/>
                        </a:rPr>
                        <a:t>Hardware purchasing and management</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4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4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scale on-demand</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308207974"/>
                  </a:ext>
                </a:extLst>
              </a:tr>
              <a:tr h="373041">
                <a:tc>
                  <a:txBody>
                    <a:bodyPr/>
                    <a:lstStyle/>
                    <a:p>
                      <a:r>
                        <a:rPr kumimoji="0" lang="en-US" sz="1400" b="0" i="0" u="none" strike="noStrike" kern="1200" cap="none" spc="0" normalizeH="0" baseline="0">
                          <a:ln>
                            <a:noFill/>
                          </a:ln>
                          <a:solidFill>
                            <a:schemeClr val="tx1"/>
                          </a:solidFill>
                          <a:effectLst/>
                          <a:uLnTx/>
                          <a:uFillTx/>
                          <a:latin typeface="+mn-lt"/>
                          <a:ea typeface="+mn-ea"/>
                          <a:cs typeface="Segoe UI" panose="020B0502040204020203" pitchFamily="34" charset="0"/>
                        </a:rPr>
                        <a:t>Protect data with backups (with health checks and retention)</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4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4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point-in-time restore</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688854763"/>
                  </a:ext>
                </a:extLst>
              </a:tr>
              <a:tr h="373041">
                <a:tc>
                  <a:txBody>
                    <a:bodyPr/>
                    <a:lstStyle/>
                    <a:p>
                      <a:r>
                        <a:rPr kumimoji="0" lang="en-US" sz="1400" b="0" i="0" u="none" strike="noStrike" kern="1200" cap="none" spc="0" normalizeH="0" baseline="0">
                          <a:ln>
                            <a:noFill/>
                          </a:ln>
                          <a:solidFill>
                            <a:schemeClr val="tx1"/>
                          </a:solidFill>
                          <a:effectLst/>
                          <a:uLnTx/>
                          <a:uFillTx/>
                          <a:latin typeface="+mn-lt"/>
                          <a:ea typeface="+mn-ea"/>
                          <a:cs typeface="Segoe UI" panose="020B0502040204020203" pitchFamily="34" charset="0"/>
                        </a:rPr>
                        <a:t>High availability implementation</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4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4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99.99% SLA and auto-failover</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255915566"/>
                  </a:ext>
                </a:extLst>
              </a:tr>
              <a:tr h="373041">
                <a:tc>
                  <a:txBody>
                    <a:bodyPr/>
                    <a:lstStyle/>
                    <a:p>
                      <a:pPr marL="0" lvl="0" indent="0">
                        <a:buFont typeface="Arial" panose="020B0604020202020204" pitchFamily="34" charset="0"/>
                        <a:buNone/>
                      </a:pPr>
                      <a:r>
                        <a:rPr kumimoji="0" lang="en-US" sz="1400" b="0" i="0" u="none" strike="noStrike" kern="1200" cap="none" spc="0" normalizeH="0" baseline="0">
                          <a:ln>
                            <a:noFill/>
                          </a:ln>
                          <a:solidFill>
                            <a:schemeClr val="tx1"/>
                          </a:solidFill>
                          <a:effectLst/>
                          <a:uLnTx/>
                          <a:uFillTx/>
                          <a:latin typeface="+mn-lt"/>
                          <a:ea typeface="+mn-ea"/>
                          <a:cs typeface="Segoe UI" panose="020B0502040204020203" pitchFamily="34" charset="0"/>
                        </a:rPr>
                        <a:t>Disaster recovery implementation</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4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geo-redundancy and geo-replication</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461877366"/>
                  </a:ext>
                </a:extLst>
              </a:tr>
              <a:tr h="373041">
                <a:tc>
                  <a:txBody>
                    <a:bodyPr/>
                    <a:lstStyle/>
                    <a:p>
                      <a:pPr marL="0" lvl="0" indent="0">
                        <a:buFont typeface="Arial" panose="020B0604020202020204" pitchFamily="34" charset="0"/>
                        <a:buNone/>
                      </a:pPr>
                      <a:r>
                        <a:rPr kumimoji="0" lang="en-US" sz="1400" b="0" i="0" u="none" strike="noStrike" kern="1200" cap="none" spc="0" normalizeH="0" baseline="0">
                          <a:ln>
                            <a:noFill/>
                          </a:ln>
                          <a:solidFill>
                            <a:schemeClr val="tx1"/>
                          </a:solidFill>
                          <a:effectLst/>
                          <a:uLnTx/>
                          <a:uFillTx/>
                          <a:latin typeface="+mn-lt"/>
                          <a:ea typeface="+mn-ea"/>
                          <a:cs typeface="Segoe UI" panose="020B0502040204020203" pitchFamily="34" charset="0"/>
                        </a:rPr>
                        <a:t>Ensure compliance with standards on your own</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4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4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926842925"/>
                  </a:ext>
                </a:extLst>
              </a:tr>
              <a:tr h="373041">
                <a:tc>
                  <a:txBody>
                    <a:bodyPr/>
                    <a:lstStyle/>
                    <a:p>
                      <a:pPr marL="0" lvl="0" indent="0">
                        <a:buFont typeface="Arial" panose="020B0604020202020204" pitchFamily="34" charset="0"/>
                        <a:buNone/>
                      </a:pPr>
                      <a:r>
                        <a:rPr kumimoji="0" lang="en-US" sz="1400" b="0" i="0" u="none" strike="noStrike" kern="1200" cap="none" spc="0" normalizeH="0" baseline="0">
                          <a:ln>
                            <a:noFill/>
                          </a:ln>
                          <a:solidFill>
                            <a:schemeClr val="tx1"/>
                          </a:solidFill>
                          <a:effectLst/>
                          <a:uLnTx/>
                          <a:uFillTx/>
                          <a:latin typeface="+mn-lt"/>
                          <a:ea typeface="+mn-ea"/>
                          <a:cs typeface="Segoe UI" panose="020B0502040204020203" pitchFamily="34" charset="0"/>
                        </a:rPr>
                        <a:t>Secure your data from malicious users and mistakes</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4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424592129"/>
                  </a:ext>
                </a:extLst>
              </a:tr>
              <a:tr h="373041">
                <a:tc>
                  <a:txBody>
                    <a:bodyPr/>
                    <a:lstStyle/>
                    <a:p>
                      <a:pPr marL="0" lvl="0" indent="0">
                        <a:buFont typeface="Arial" panose="020B0604020202020204" pitchFamily="34" charset="0"/>
                        <a:buNone/>
                      </a:pPr>
                      <a:r>
                        <a:rPr kumimoji="0" lang="en-US" sz="1400" b="0" i="0" u="none" strike="noStrike" kern="1200" cap="none" spc="0" normalizeH="0" baseline="0">
                          <a:ln>
                            <a:noFill/>
                          </a:ln>
                          <a:solidFill>
                            <a:schemeClr val="tx1"/>
                          </a:solidFill>
                          <a:effectLst/>
                          <a:uLnTx/>
                          <a:uFillTx/>
                          <a:latin typeface="+mn-lt"/>
                          <a:ea typeface="+mn-ea"/>
                          <a:cs typeface="Segoe UI" panose="020B0502040204020203" pitchFamily="34" charset="0"/>
                        </a:rPr>
                        <a:t>Role out updates and upgrades</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kumimoji="0" lang="en-US" sz="14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4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updates and upgrades</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826892821"/>
                  </a:ext>
                </a:extLst>
              </a:tr>
              <a:tr h="373041">
                <a:tc>
                  <a:txBody>
                    <a:bodyPr/>
                    <a:lstStyle/>
                    <a:p>
                      <a:pPr marL="0" lvl="0" indent="0">
                        <a:buFont typeface="Arial" panose="020B0604020202020204" pitchFamily="34" charset="0"/>
                        <a:buNone/>
                      </a:pPr>
                      <a:r>
                        <a:rPr kumimoji="0" lang="en-US" sz="1400" b="0" i="0" u="none" strike="noStrike" kern="1200" cap="none" spc="0" normalizeH="0" baseline="0">
                          <a:ln>
                            <a:noFill/>
                          </a:ln>
                          <a:solidFill>
                            <a:schemeClr val="tx1"/>
                          </a:solidFill>
                          <a:effectLst/>
                          <a:uLnTx/>
                          <a:uFillTx/>
                          <a:latin typeface="+mn-lt"/>
                          <a:ea typeface="+mn-ea"/>
                          <a:cs typeface="Segoe UI" panose="020B0502040204020203" pitchFamily="34" charset="0"/>
                        </a:rPr>
                        <a:t>Monitor, troubleshoot, and manage at scale</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4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569042410"/>
                  </a:ext>
                </a:extLst>
              </a:tr>
              <a:tr h="373041">
                <a:tc>
                  <a:txBody>
                    <a:bodyPr/>
                    <a:lstStyle/>
                    <a:p>
                      <a:pPr marL="0" lvl="0" indent="0">
                        <a:buFont typeface="Arial" panose="020B0604020202020204" pitchFamily="34" charset="0"/>
                        <a:buNone/>
                      </a:pPr>
                      <a:r>
                        <a:rPr kumimoji="0" lang="en-US" sz="1400" b="0" i="0" u="none" strike="noStrike" kern="1200" cap="none" spc="0" normalizeH="0" baseline="0">
                          <a:ln>
                            <a:noFill/>
                          </a:ln>
                          <a:solidFill>
                            <a:schemeClr val="tx1"/>
                          </a:solidFill>
                          <a:effectLst/>
                          <a:uLnTx/>
                          <a:uFillTx/>
                          <a:latin typeface="+mn-lt"/>
                          <a:ea typeface="+mn-ea"/>
                          <a:cs typeface="Segoe UI" panose="020B0502040204020203" pitchFamily="34" charset="0"/>
                        </a:rPr>
                        <a:t>Tune and maintain for predictable performance</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solidFill>
                            <a:schemeClr val="tx2"/>
                          </a:solidFill>
                          <a:effectLst/>
                          <a:uLnTx/>
                          <a:uFillTx/>
                          <a:latin typeface="Segoe UI Semibold" panose="020B0702040204020203" pitchFamily="34" charset="0"/>
                          <a:ea typeface="+mn-ea"/>
                          <a:cs typeface="Segoe UI Semibold" panose="020B0702040204020203" pitchFamily="34" charset="0"/>
                        </a:rPr>
                        <a:t>Built-in</a:t>
                      </a:r>
                      <a:r>
                        <a:rPr kumimoji="0" lang="en-US" sz="14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rPr>
                        <a:t> easy to use features</a:t>
                      </a:r>
                    </a:p>
                  </a:txBody>
                  <a:tcPr marL="139891" marR="139891" marT="46630" marB="4663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055770248"/>
                  </a:ext>
                </a:extLst>
              </a:tr>
            </a:tbl>
          </a:graphicData>
        </a:graphic>
      </p:graphicFrame>
      <p:sp>
        <p:nvSpPr>
          <p:cNvPr id="3" name="Right Brace 2">
            <a:extLst>
              <a:ext uri="{FF2B5EF4-FFF2-40B4-BE49-F238E27FC236}">
                <a16:creationId xmlns:a16="http://schemas.microsoft.com/office/drawing/2014/main" id="{0BD794D9-5E77-463D-A42F-8DF97708940C}"/>
              </a:ext>
            </a:extLst>
          </p:cNvPr>
          <p:cNvSpPr/>
          <p:nvPr/>
        </p:nvSpPr>
        <p:spPr>
          <a:xfrm rot="5400000">
            <a:off x="9758952" y="3734782"/>
            <a:ext cx="226331" cy="4121366"/>
          </a:xfrm>
          <a:prstGeom prst="rightBrace">
            <a:avLst>
              <a:gd name="adj1" fmla="val 1963"/>
              <a:gd name="adj2" fmla="val 50000"/>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000000"/>
              </a:solidFill>
              <a:latin typeface="Segoe UI"/>
            </a:endParaRPr>
          </a:p>
        </p:txBody>
      </p:sp>
    </p:spTree>
    <p:extLst>
      <p:ext uri="{BB962C8B-B14F-4D97-AF65-F5344CB8AC3E}">
        <p14:creationId xmlns:p14="http://schemas.microsoft.com/office/powerpoint/2010/main" val="83446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a:t>Agenda</a:t>
            </a:r>
          </a:p>
        </p:txBody>
      </p: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3B229DCE-2C84-44BE-B908-D2F96C7A841A}"/>
              </a:ext>
            </a:extLst>
          </p:cNvPr>
          <p:cNvSpPr/>
          <p:nvPr/>
        </p:nvSpPr>
        <p:spPr bwMode="auto">
          <a:xfrm>
            <a:off x="356798" y="1088315"/>
            <a:ext cx="9025666" cy="56836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 name="Content Placeholder 11">
            <a:extLst>
              <a:ext uri="{FF2B5EF4-FFF2-40B4-BE49-F238E27FC236}">
                <a16:creationId xmlns:a16="http://schemas.microsoft.com/office/drawing/2014/main" id="{287F8BFF-CF9F-4A07-B249-3DCCAD3584BF}"/>
              </a:ext>
            </a:extLst>
          </p:cNvPr>
          <p:cNvSpPr txBox="1">
            <a:spLocks/>
          </p:cNvSpPr>
          <p:nvPr/>
        </p:nvSpPr>
        <p:spPr>
          <a:xfrm>
            <a:off x="590379" y="14127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Intro to Azure SQL Database</a:t>
            </a:r>
          </a:p>
        </p:txBody>
      </p:sp>
      <p:sp>
        <p:nvSpPr>
          <p:cNvPr id="76" name="Content Placeholder 11">
            <a:extLst>
              <a:ext uri="{FF2B5EF4-FFF2-40B4-BE49-F238E27FC236}">
                <a16:creationId xmlns:a16="http://schemas.microsoft.com/office/drawing/2014/main" id="{28935587-3C40-43B2-80D1-147D83113815}"/>
              </a:ext>
            </a:extLst>
          </p:cNvPr>
          <p:cNvSpPr txBox="1">
            <a:spLocks/>
          </p:cNvSpPr>
          <p:nvPr/>
        </p:nvSpPr>
        <p:spPr>
          <a:xfrm>
            <a:off x="590379" y="289495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Security &amp; Networking</a:t>
            </a:r>
          </a:p>
        </p:txBody>
      </p:sp>
      <p:sp>
        <p:nvSpPr>
          <p:cNvPr id="77" name="Content Placeholder 11">
            <a:extLst>
              <a:ext uri="{FF2B5EF4-FFF2-40B4-BE49-F238E27FC236}">
                <a16:creationId xmlns:a16="http://schemas.microsoft.com/office/drawing/2014/main" id="{6B1C9BCE-0F22-41AD-B1A5-25AE67B1FE2E}"/>
              </a:ext>
            </a:extLst>
          </p:cNvPr>
          <p:cNvSpPr txBox="1">
            <a:spLocks/>
          </p:cNvSpPr>
          <p:nvPr/>
        </p:nvSpPr>
        <p:spPr>
          <a:xfrm>
            <a:off x="590379" y="36360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MI Features and capabilities</a:t>
            </a:r>
          </a:p>
        </p:txBody>
      </p:sp>
      <p:sp>
        <p:nvSpPr>
          <p:cNvPr id="78" name="Content Placeholder 11">
            <a:extLst>
              <a:ext uri="{FF2B5EF4-FFF2-40B4-BE49-F238E27FC236}">
                <a16:creationId xmlns:a16="http://schemas.microsoft.com/office/drawing/2014/main" id="{9D58A616-FBCD-4F5F-8A02-9C93C68158C9}"/>
              </a:ext>
            </a:extLst>
          </p:cNvPr>
          <p:cNvSpPr txBox="1">
            <a:spLocks/>
          </p:cNvSpPr>
          <p:nvPr/>
        </p:nvSpPr>
        <p:spPr>
          <a:xfrm>
            <a:off x="590379" y="2153832"/>
            <a:ext cx="494279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Managed Instance overview</a:t>
            </a:r>
          </a:p>
        </p:txBody>
      </p:sp>
      <p:sp>
        <p:nvSpPr>
          <p:cNvPr id="79" name="Content Placeholder 11">
            <a:extLst>
              <a:ext uri="{FF2B5EF4-FFF2-40B4-BE49-F238E27FC236}">
                <a16:creationId xmlns:a16="http://schemas.microsoft.com/office/drawing/2014/main" id="{1877DBDF-E302-48A0-A1BF-F3D3D5AA91B1}"/>
              </a:ext>
            </a:extLst>
          </p:cNvPr>
          <p:cNvSpPr txBox="1">
            <a:spLocks/>
          </p:cNvSpPr>
          <p:nvPr/>
        </p:nvSpPr>
        <p:spPr>
          <a:xfrm>
            <a:off x="590379" y="437721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Migration</a:t>
            </a:r>
          </a:p>
        </p:txBody>
      </p:sp>
      <p:sp>
        <p:nvSpPr>
          <p:cNvPr id="80" name="Content Placeholder 11">
            <a:extLst>
              <a:ext uri="{FF2B5EF4-FFF2-40B4-BE49-F238E27FC236}">
                <a16:creationId xmlns:a16="http://schemas.microsoft.com/office/drawing/2014/main" id="{0DECEDF0-639E-4429-AA91-5542653A2B15}"/>
              </a:ext>
            </a:extLst>
          </p:cNvPr>
          <p:cNvSpPr txBox="1">
            <a:spLocks/>
          </p:cNvSpPr>
          <p:nvPr/>
        </p:nvSpPr>
        <p:spPr>
          <a:xfrm>
            <a:off x="590379" y="515733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MI &amp; BI</a:t>
            </a:r>
          </a:p>
        </p:txBody>
      </p:sp>
      <p:sp>
        <p:nvSpPr>
          <p:cNvPr id="81" name="Text Placeholder 5">
            <a:extLst>
              <a:ext uri="{FF2B5EF4-FFF2-40B4-BE49-F238E27FC236}">
                <a16:creationId xmlns:a16="http://schemas.microsoft.com/office/drawing/2014/main" id="{C3B2C6DA-A31A-479E-8E8D-9F4E250CD503}"/>
              </a:ext>
            </a:extLst>
          </p:cNvPr>
          <p:cNvSpPr txBox="1">
            <a:spLocks/>
          </p:cNvSpPr>
          <p:nvPr/>
        </p:nvSpPr>
        <p:spPr>
          <a:xfrm>
            <a:off x="3804348" y="14639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Value prop, Platform benefits, TCO</a:t>
            </a:r>
          </a:p>
        </p:txBody>
      </p:sp>
      <p:sp>
        <p:nvSpPr>
          <p:cNvPr id="82" name="Text Placeholder 5">
            <a:extLst>
              <a:ext uri="{FF2B5EF4-FFF2-40B4-BE49-F238E27FC236}">
                <a16:creationId xmlns:a16="http://schemas.microsoft.com/office/drawing/2014/main" id="{97372995-31EA-4865-BBC5-B5059EF8B349}"/>
              </a:ext>
            </a:extLst>
          </p:cNvPr>
          <p:cNvSpPr txBox="1">
            <a:spLocks/>
          </p:cNvSpPr>
          <p:nvPr/>
        </p:nvSpPr>
        <p:spPr>
          <a:xfrm>
            <a:off x="3804348" y="2209506"/>
            <a:ext cx="5846638"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Managed Instance architecture, Features and management</a:t>
            </a:r>
          </a:p>
        </p:txBody>
      </p:sp>
      <p:cxnSp>
        <p:nvCxnSpPr>
          <p:cNvPr id="83" name="Straight Connector 82">
            <a:extLst>
              <a:ext uri="{FF2B5EF4-FFF2-40B4-BE49-F238E27FC236}">
                <a16:creationId xmlns:a16="http://schemas.microsoft.com/office/drawing/2014/main" id="{3A0691C3-588E-4EE3-ABBB-45E4022964FD}"/>
              </a:ext>
            </a:extLst>
          </p:cNvPr>
          <p:cNvCxnSpPr>
            <a:cxnSpLocks/>
          </p:cNvCxnSpPr>
          <p:nvPr/>
        </p:nvCxnSpPr>
        <p:spPr>
          <a:xfrm>
            <a:off x="633745" y="1990230"/>
            <a:ext cx="8836181" cy="0"/>
          </a:xfrm>
          <a:prstGeom prst="line">
            <a:avLst/>
          </a:prstGeom>
          <a:noFill/>
          <a:ln w="9525" cap="flat" cmpd="sng" algn="ctr">
            <a:solidFill>
              <a:srgbClr val="FFFFFF">
                <a:lumMod val="85000"/>
              </a:srgbClr>
            </a:solidFill>
            <a:prstDash val="solid"/>
            <a:headEnd type="none"/>
            <a:tailEnd type="none"/>
          </a:ln>
          <a:effectLst/>
        </p:spPr>
      </p:cxnSp>
      <p:sp>
        <p:nvSpPr>
          <p:cNvPr id="84" name="Text Placeholder 5">
            <a:extLst>
              <a:ext uri="{FF2B5EF4-FFF2-40B4-BE49-F238E27FC236}">
                <a16:creationId xmlns:a16="http://schemas.microsoft.com/office/drawing/2014/main" id="{6D1D33FF-3F3A-4C3A-9513-02A243AAAE43}"/>
              </a:ext>
            </a:extLst>
          </p:cNvPr>
          <p:cNvSpPr txBox="1">
            <a:spLocks/>
          </p:cNvSpPr>
          <p:nvPr/>
        </p:nvSpPr>
        <p:spPr>
          <a:xfrm>
            <a:off x="3804348" y="2938477"/>
            <a:ext cx="6866561"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Security overview, Networking considerations, </a:t>
            </a:r>
            <a:r>
              <a:rPr kumimoji="0" lang="en-US" sz="1400" b="0" i="0" u="none" strike="noStrike" kern="1200" cap="none" spc="0" normalizeH="0" baseline="0" noProof="0">
                <a:ln>
                  <a:noFill/>
                </a:ln>
                <a:solidFill>
                  <a:srgbClr val="3C3C41"/>
                </a:solidFill>
                <a:effectLst/>
                <a:uLnTx/>
                <a:uFillTx/>
                <a:latin typeface="Segoe UI Semibold"/>
                <a:ea typeface="+mn-ea"/>
                <a:cs typeface="+mn-cs"/>
              </a:rPr>
              <a:t>Hands-on-Lab</a:t>
            </a:r>
          </a:p>
        </p:txBody>
      </p:sp>
      <p:sp>
        <p:nvSpPr>
          <p:cNvPr id="85" name="Text Placeholder 6">
            <a:extLst>
              <a:ext uri="{FF2B5EF4-FFF2-40B4-BE49-F238E27FC236}">
                <a16:creationId xmlns:a16="http://schemas.microsoft.com/office/drawing/2014/main" id="{482CF2CF-F55D-49E5-A9BA-2C3E450B13A6}"/>
              </a:ext>
            </a:extLst>
          </p:cNvPr>
          <p:cNvSpPr txBox="1">
            <a:spLocks/>
          </p:cNvSpPr>
          <p:nvPr/>
        </p:nvSpPr>
        <p:spPr>
          <a:xfrm>
            <a:off x="3804348" y="3674993"/>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Key capabilities, limitations, backup &amp; restore</a:t>
            </a:r>
            <a:endParaRPr kumimoji="0" lang="en-US" sz="2400" b="0"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86" name="Text Placeholder 7">
            <a:extLst>
              <a:ext uri="{FF2B5EF4-FFF2-40B4-BE49-F238E27FC236}">
                <a16:creationId xmlns:a16="http://schemas.microsoft.com/office/drawing/2014/main" id="{AE70EEF9-B073-464E-8473-60ADE629BFA2}"/>
              </a:ext>
            </a:extLst>
          </p:cNvPr>
          <p:cNvSpPr txBox="1">
            <a:spLocks/>
          </p:cNvSpPr>
          <p:nvPr/>
        </p:nvSpPr>
        <p:spPr>
          <a:xfrm>
            <a:off x="3804348" y="4429608"/>
            <a:ext cx="6041085"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Migration overview and options, </a:t>
            </a:r>
            <a:r>
              <a:rPr kumimoji="0" lang="en-US" sz="1400" b="0" i="0" u="none" strike="noStrike" kern="1200" cap="none" spc="0" normalizeH="0" baseline="0" noProof="0">
                <a:ln>
                  <a:noFill/>
                </a:ln>
                <a:solidFill>
                  <a:srgbClr val="3C3C41"/>
                </a:solidFill>
                <a:effectLst/>
                <a:uLnTx/>
                <a:uFillTx/>
                <a:latin typeface="Segoe UI Semibold"/>
                <a:ea typeface="+mn-ea"/>
                <a:cs typeface="+mn-cs"/>
              </a:rPr>
              <a:t>Hands-on-Lab</a:t>
            </a:r>
          </a:p>
        </p:txBody>
      </p:sp>
      <p:sp>
        <p:nvSpPr>
          <p:cNvPr id="87" name="Text Placeholder 8">
            <a:extLst>
              <a:ext uri="{FF2B5EF4-FFF2-40B4-BE49-F238E27FC236}">
                <a16:creationId xmlns:a16="http://schemas.microsoft.com/office/drawing/2014/main" id="{D64F495B-DDBF-4510-A147-74BC559947D2}"/>
              </a:ext>
            </a:extLst>
          </p:cNvPr>
          <p:cNvSpPr txBox="1">
            <a:spLocks/>
          </p:cNvSpPr>
          <p:nvPr/>
        </p:nvSpPr>
        <p:spPr>
          <a:xfrm>
            <a:off x="3804348" y="5198016"/>
            <a:ext cx="5599628"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Business Intelligence services + Managed Instance,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88" name="Straight Connector 87">
            <a:extLst>
              <a:ext uri="{FF2B5EF4-FFF2-40B4-BE49-F238E27FC236}">
                <a16:creationId xmlns:a16="http://schemas.microsoft.com/office/drawing/2014/main" id="{27FF7799-D265-44FE-AC0C-D67A73FCEF92}"/>
              </a:ext>
            </a:extLst>
          </p:cNvPr>
          <p:cNvCxnSpPr>
            <a:cxnSpLocks/>
          </p:cNvCxnSpPr>
          <p:nvPr/>
        </p:nvCxnSpPr>
        <p:spPr>
          <a:xfrm>
            <a:off x="633745" y="2736538"/>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9" name="Straight Connector 88">
            <a:extLst>
              <a:ext uri="{FF2B5EF4-FFF2-40B4-BE49-F238E27FC236}">
                <a16:creationId xmlns:a16="http://schemas.microsoft.com/office/drawing/2014/main" id="{130E159A-44E3-46C6-BF44-806E8A529650}"/>
              </a:ext>
            </a:extLst>
          </p:cNvPr>
          <p:cNvCxnSpPr>
            <a:cxnSpLocks/>
          </p:cNvCxnSpPr>
          <p:nvPr/>
        </p:nvCxnSpPr>
        <p:spPr>
          <a:xfrm>
            <a:off x="633745" y="3482846"/>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90" name="Straight Connector 89">
            <a:extLst>
              <a:ext uri="{FF2B5EF4-FFF2-40B4-BE49-F238E27FC236}">
                <a16:creationId xmlns:a16="http://schemas.microsoft.com/office/drawing/2014/main" id="{89646AC3-7D18-4C29-A655-3E9C7331161F}"/>
              </a:ext>
            </a:extLst>
          </p:cNvPr>
          <p:cNvCxnSpPr>
            <a:cxnSpLocks/>
          </p:cNvCxnSpPr>
          <p:nvPr/>
        </p:nvCxnSpPr>
        <p:spPr>
          <a:xfrm>
            <a:off x="633745" y="4229154"/>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91" name="Straight Connector 90">
            <a:extLst>
              <a:ext uri="{FF2B5EF4-FFF2-40B4-BE49-F238E27FC236}">
                <a16:creationId xmlns:a16="http://schemas.microsoft.com/office/drawing/2014/main" id="{CF1FED8B-F824-495B-BC0C-8F4655B65B1C}"/>
              </a:ext>
            </a:extLst>
          </p:cNvPr>
          <p:cNvCxnSpPr>
            <a:cxnSpLocks/>
          </p:cNvCxnSpPr>
          <p:nvPr/>
        </p:nvCxnSpPr>
        <p:spPr>
          <a:xfrm>
            <a:off x="633745" y="4975462"/>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92" name="Straight Connector 91">
            <a:extLst>
              <a:ext uri="{FF2B5EF4-FFF2-40B4-BE49-F238E27FC236}">
                <a16:creationId xmlns:a16="http://schemas.microsoft.com/office/drawing/2014/main" id="{C442B229-20AC-4BF2-805F-7FECF3C55B72}"/>
              </a:ext>
            </a:extLst>
          </p:cNvPr>
          <p:cNvCxnSpPr>
            <a:cxnSpLocks/>
          </p:cNvCxnSpPr>
          <p:nvPr/>
        </p:nvCxnSpPr>
        <p:spPr>
          <a:xfrm>
            <a:off x="633745" y="5721769"/>
            <a:ext cx="8855796" cy="0"/>
          </a:xfrm>
          <a:prstGeom prst="line">
            <a:avLst/>
          </a:prstGeom>
          <a:noFill/>
          <a:ln w="9525" cap="flat" cmpd="sng" algn="ctr">
            <a:solidFill>
              <a:srgbClr val="FFFFFF">
                <a:lumMod val="85000"/>
              </a:srgbClr>
            </a:solidFill>
            <a:prstDash val="solid"/>
            <a:headEnd type="none"/>
            <a:tailEnd type="none"/>
          </a:ln>
          <a:effectLst/>
        </p:spPr>
      </p:cxnSp>
      <p:sp>
        <p:nvSpPr>
          <p:cNvPr id="93" name="Content Placeholder 11">
            <a:extLst>
              <a:ext uri="{FF2B5EF4-FFF2-40B4-BE49-F238E27FC236}">
                <a16:creationId xmlns:a16="http://schemas.microsoft.com/office/drawing/2014/main" id="{AE5B1C0E-8268-4092-9151-B1DBA9EE964B}"/>
              </a:ext>
            </a:extLst>
          </p:cNvPr>
          <p:cNvSpPr txBox="1">
            <a:spLocks/>
          </p:cNvSpPr>
          <p:nvPr/>
        </p:nvSpPr>
        <p:spPr>
          <a:xfrm>
            <a:off x="581413" y="66035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Closing</a:t>
            </a:r>
          </a:p>
        </p:txBody>
      </p:sp>
      <p:sp>
        <p:nvSpPr>
          <p:cNvPr id="94" name="Text Placeholder 8">
            <a:extLst>
              <a:ext uri="{FF2B5EF4-FFF2-40B4-BE49-F238E27FC236}">
                <a16:creationId xmlns:a16="http://schemas.microsoft.com/office/drawing/2014/main" id="{3326BD2E-728F-44D3-93E2-B7194FAE6E9D}"/>
              </a:ext>
            </a:extLst>
          </p:cNvPr>
          <p:cNvSpPr txBox="1">
            <a:spLocks/>
          </p:cNvSpPr>
          <p:nvPr/>
        </p:nvSpPr>
        <p:spPr>
          <a:xfrm>
            <a:off x="3795382" y="66442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Q&amp;A, technical resources, etc.,</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95" name="Straight Connector 94">
            <a:extLst>
              <a:ext uri="{FF2B5EF4-FFF2-40B4-BE49-F238E27FC236}">
                <a16:creationId xmlns:a16="http://schemas.microsoft.com/office/drawing/2014/main" id="{15C706AA-7CFD-4169-A6A2-779B9B69F2CE}"/>
              </a:ext>
            </a:extLst>
          </p:cNvPr>
          <p:cNvCxnSpPr>
            <a:cxnSpLocks/>
          </p:cNvCxnSpPr>
          <p:nvPr/>
        </p:nvCxnSpPr>
        <p:spPr>
          <a:xfrm>
            <a:off x="624953" y="6466697"/>
            <a:ext cx="8855796" cy="0"/>
          </a:xfrm>
          <a:prstGeom prst="line">
            <a:avLst/>
          </a:prstGeom>
          <a:noFill/>
          <a:ln w="9525" cap="flat" cmpd="sng" algn="ctr">
            <a:solidFill>
              <a:srgbClr val="FFFFFF">
                <a:lumMod val="85000"/>
              </a:srgbClr>
            </a:solidFill>
            <a:prstDash val="solid"/>
            <a:headEnd type="none"/>
            <a:tailEnd type="none"/>
          </a:ln>
          <a:effectLst/>
        </p:spPr>
      </p:cxnSp>
      <p:sp>
        <p:nvSpPr>
          <p:cNvPr id="96" name="Content Placeholder 11">
            <a:extLst>
              <a:ext uri="{FF2B5EF4-FFF2-40B4-BE49-F238E27FC236}">
                <a16:creationId xmlns:a16="http://schemas.microsoft.com/office/drawing/2014/main" id="{07E92075-AEC8-4D7F-9953-9D6FD58BD141}"/>
              </a:ext>
            </a:extLst>
          </p:cNvPr>
          <p:cNvSpPr txBox="1">
            <a:spLocks/>
          </p:cNvSpPr>
          <p:nvPr/>
        </p:nvSpPr>
        <p:spPr>
          <a:xfrm>
            <a:off x="586852" y="589052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Hyperscale</a:t>
            </a:r>
          </a:p>
        </p:txBody>
      </p:sp>
      <p:sp>
        <p:nvSpPr>
          <p:cNvPr id="97" name="Text Placeholder 8">
            <a:extLst>
              <a:ext uri="{FF2B5EF4-FFF2-40B4-BE49-F238E27FC236}">
                <a16:creationId xmlns:a16="http://schemas.microsoft.com/office/drawing/2014/main" id="{573D1902-5817-41FD-AB71-78B63581FE09}"/>
              </a:ext>
            </a:extLst>
          </p:cNvPr>
          <p:cNvSpPr txBox="1">
            <a:spLocks/>
          </p:cNvSpPr>
          <p:nvPr/>
        </p:nvSpPr>
        <p:spPr>
          <a:xfrm>
            <a:off x="3800821" y="5931198"/>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Hyperscale</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98" name="Rectangle 97">
            <a:extLst>
              <a:ext uri="{FF2B5EF4-FFF2-40B4-BE49-F238E27FC236}">
                <a16:creationId xmlns:a16="http://schemas.microsoft.com/office/drawing/2014/main" id="{2D7A4D97-F552-43D5-B503-89F0DD02CFFE}"/>
              </a:ext>
            </a:extLst>
          </p:cNvPr>
          <p:cNvSpPr/>
          <p:nvPr/>
        </p:nvSpPr>
        <p:spPr bwMode="auto">
          <a:xfrm>
            <a:off x="370629" y="2796477"/>
            <a:ext cx="9025666" cy="4141693"/>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28A90C9F-CEE9-458E-AD13-62F1506832B0}"/>
              </a:ext>
            </a:extLst>
          </p:cNvPr>
          <p:cNvSpPr/>
          <p:nvPr/>
        </p:nvSpPr>
        <p:spPr bwMode="auto">
          <a:xfrm>
            <a:off x="365505" y="1240715"/>
            <a:ext cx="9025666" cy="568363"/>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52319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F5EB-DFB4-42CC-A64B-2F50D7F46E47}"/>
              </a:ext>
            </a:extLst>
          </p:cNvPr>
          <p:cNvSpPr>
            <a:spLocks noGrp="1"/>
          </p:cNvSpPr>
          <p:nvPr>
            <p:ph type="title"/>
          </p:nvPr>
        </p:nvSpPr>
        <p:spPr/>
        <p:txBody>
          <a:bodyPr/>
          <a:lstStyle/>
          <a:p>
            <a:r>
              <a:rPr lang="en-US"/>
              <a:t>Azure relational database platform</a:t>
            </a:r>
          </a:p>
        </p:txBody>
      </p:sp>
      <p:cxnSp>
        <p:nvCxnSpPr>
          <p:cNvPr id="4" name="Straight Arrow Connector 3">
            <a:extLst>
              <a:ext uri="{FF2B5EF4-FFF2-40B4-BE49-F238E27FC236}">
                <a16:creationId xmlns:a16="http://schemas.microsoft.com/office/drawing/2014/main" id="{793E6536-792F-4D20-9F26-E0F9F91AA48B}"/>
              </a:ext>
            </a:extLst>
          </p:cNvPr>
          <p:cNvCxnSpPr>
            <a:cxnSpLocks/>
          </p:cNvCxnSpPr>
          <p:nvPr/>
        </p:nvCxnSpPr>
        <p:spPr>
          <a:xfrm>
            <a:off x="3401202" y="5907747"/>
            <a:ext cx="8436792" cy="0"/>
          </a:xfrm>
          <a:prstGeom prst="straightConnector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DECAB9F-E47C-4640-BAF6-A9C702F286F8}"/>
              </a:ext>
            </a:extLst>
          </p:cNvPr>
          <p:cNvSpPr/>
          <p:nvPr/>
        </p:nvSpPr>
        <p:spPr>
          <a:xfrm>
            <a:off x="3401202" y="5046738"/>
            <a:ext cx="8436792" cy="50235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6" name="Rectangle 5">
            <a:extLst>
              <a:ext uri="{FF2B5EF4-FFF2-40B4-BE49-F238E27FC236}">
                <a16:creationId xmlns:a16="http://schemas.microsoft.com/office/drawing/2014/main" id="{6C07E635-5BBA-4C6F-AAC9-77426B4FDDD5}"/>
              </a:ext>
            </a:extLst>
          </p:cNvPr>
          <p:cNvSpPr/>
          <p:nvPr/>
        </p:nvSpPr>
        <p:spPr>
          <a:xfrm>
            <a:off x="3401202" y="4487362"/>
            <a:ext cx="8436792" cy="50235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compute</a:t>
            </a:r>
          </a:p>
        </p:txBody>
      </p:sp>
      <p:sp>
        <p:nvSpPr>
          <p:cNvPr id="7" name="Rectangle 6">
            <a:extLst>
              <a:ext uri="{FF2B5EF4-FFF2-40B4-BE49-F238E27FC236}">
                <a16:creationId xmlns:a16="http://schemas.microsoft.com/office/drawing/2014/main" id="{3F01FE9D-814B-40D5-B715-440950035491}"/>
              </a:ext>
            </a:extLst>
          </p:cNvPr>
          <p:cNvSpPr/>
          <p:nvPr/>
        </p:nvSpPr>
        <p:spPr>
          <a:xfrm>
            <a:off x="3401202" y="2533808"/>
            <a:ext cx="8436792" cy="1896533"/>
          </a:xfrm>
          <a:prstGeom prst="rect">
            <a:avLst/>
          </a:prstGeom>
          <a:solidFill>
            <a:schemeClr val="bg1">
              <a:lumMod val="85000"/>
              <a:alpha val="75000"/>
            </a:schemeClr>
          </a:solidFill>
          <a:ln>
            <a:noFill/>
          </a:ln>
        </p:spPr>
        <p:style>
          <a:lnRef idx="0">
            <a:scrgbClr r="0" g="0" b="0"/>
          </a:lnRef>
          <a:fillRef idx="0">
            <a:scrgbClr r="0" g="0" b="0"/>
          </a:fillRef>
          <a:effectRef idx="0">
            <a:scrgbClr r="0" g="0" b="0"/>
          </a:effectRef>
          <a:fontRef idx="minor">
            <a:schemeClr val="lt1"/>
          </a:fontRef>
        </p:style>
        <p:txBody>
          <a:bodyPr bIns="137160" rtlCol="0" anchor="b"/>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8D7"/>
              </a:solidFill>
              <a:effectLst/>
              <a:uLnTx/>
              <a:uFillTx/>
              <a:latin typeface="Segoe UI"/>
              <a:ea typeface="+mn-ea"/>
              <a:cs typeface="Segoe UI Semibold" panose="020B0702040204020203" pitchFamily="34" charset="0"/>
            </a:endParaRPr>
          </a:p>
        </p:txBody>
      </p:sp>
      <p:sp>
        <p:nvSpPr>
          <p:cNvPr id="8" name="TextBox 7">
            <a:extLst>
              <a:ext uri="{FF2B5EF4-FFF2-40B4-BE49-F238E27FC236}">
                <a16:creationId xmlns:a16="http://schemas.microsoft.com/office/drawing/2014/main" id="{DDF0CF60-E5DD-4050-B615-7F341A49F83F}"/>
              </a:ext>
            </a:extLst>
          </p:cNvPr>
          <p:cNvSpPr txBox="1"/>
          <p:nvPr/>
        </p:nvSpPr>
        <p:spPr>
          <a:xfrm>
            <a:off x="690438" y="1426978"/>
            <a:ext cx="2143476" cy="4265783"/>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Power BI</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App Services</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Data Factory</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Analysis Services</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Machine Learning</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Cognitive Services </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Bot Service</a:t>
            </a:r>
          </a:p>
        </p:txBody>
      </p:sp>
      <p:sp>
        <p:nvSpPr>
          <p:cNvPr id="9" name="Rectangle 8">
            <a:extLst>
              <a:ext uri="{FF2B5EF4-FFF2-40B4-BE49-F238E27FC236}">
                <a16:creationId xmlns:a16="http://schemas.microsoft.com/office/drawing/2014/main" id="{9E930DBB-0000-4D31-B9DC-33FE9DBEF9BB}"/>
              </a:ext>
            </a:extLst>
          </p:cNvPr>
          <p:cNvSpPr/>
          <p:nvPr/>
        </p:nvSpPr>
        <p:spPr>
          <a:xfrm>
            <a:off x="4758863" y="2755216"/>
            <a:ext cx="5721471" cy="307777"/>
          </a:xfrm>
          <a:prstGeom prst="rect">
            <a:avLst/>
          </a:prstGeom>
        </p:spPr>
        <p:txBody>
          <a:bodyPr>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Database Services Platform </a:t>
            </a:r>
          </a:p>
        </p:txBody>
      </p:sp>
      <p:sp>
        <p:nvSpPr>
          <p:cNvPr id="10" name="Rectangle 9">
            <a:extLst>
              <a:ext uri="{FF2B5EF4-FFF2-40B4-BE49-F238E27FC236}">
                <a16:creationId xmlns:a16="http://schemas.microsoft.com/office/drawing/2014/main" id="{EB6CACDC-518D-4FAD-8654-2DD417C21522}"/>
              </a:ext>
            </a:extLst>
          </p:cNvPr>
          <p:cNvSpPr/>
          <p:nvPr/>
        </p:nvSpPr>
        <p:spPr>
          <a:xfrm>
            <a:off x="4462055" y="3423004"/>
            <a:ext cx="2028519" cy="713891"/>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Intelligent</a:t>
            </a:r>
            <a:br>
              <a:rPr kumimoji="0" lang="en-US" sz="1200" b="1" i="0" u="none" strike="noStrike" kern="1200" cap="none" spc="0" normalizeH="0" baseline="0" noProof="0">
                <a:ln>
                  <a:noFill/>
                </a:ln>
                <a:solidFill>
                  <a:srgbClr val="0078D7"/>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a:noFill/>
                </a:ln>
                <a:gradFill>
                  <a:gsLst>
                    <a:gs pos="0">
                      <a:schemeClr val="tx1"/>
                    </a:gs>
                    <a:gs pos="74000">
                      <a:schemeClr val="tx1"/>
                    </a:gs>
                  </a:gsLst>
                  <a:lin ang="5400000" scaled="1"/>
                </a:gradFill>
                <a:effectLst/>
                <a:uLnTx/>
                <a:uFillTx/>
                <a:latin typeface="Segoe UI"/>
                <a:ea typeface="+mn-ea"/>
                <a:cs typeface="Segoe UI Semibold" panose="020B0702040204020203" pitchFamily="34" charset="0"/>
              </a:rPr>
              <a:t>Advisors, tuning, </a:t>
            </a:r>
            <a:br>
              <a:rPr kumimoji="0" lang="en-US" sz="1200" b="0" i="0" u="none" strike="noStrike" kern="1200" cap="none" spc="0" normalizeH="0" baseline="0" noProof="0">
                <a:ln>
                  <a:noFill/>
                </a:ln>
                <a:gradFill>
                  <a:gsLst>
                    <a:gs pos="0">
                      <a:schemeClr val="tx1"/>
                    </a:gs>
                    <a:gs pos="74000">
                      <a:schemeClr val="tx1"/>
                    </a:gs>
                  </a:gsLst>
                  <a:lin ang="5400000" scaled="1"/>
                </a:gra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a:noFill/>
                </a:ln>
                <a:gradFill>
                  <a:gsLst>
                    <a:gs pos="0">
                      <a:schemeClr val="tx1"/>
                    </a:gs>
                    <a:gs pos="74000">
                      <a:schemeClr val="tx1"/>
                    </a:gs>
                  </a:gsLst>
                  <a:lin ang="5400000" scaled="1"/>
                </a:gradFill>
                <a:effectLst/>
                <a:uLnTx/>
                <a:uFillTx/>
                <a:latin typeface="Segoe UI"/>
                <a:ea typeface="+mn-ea"/>
                <a:cs typeface="Segoe UI Semibold" panose="020B0702040204020203" pitchFamily="34" charset="0"/>
              </a:rPr>
              <a:t>monitoring</a:t>
            </a:r>
          </a:p>
        </p:txBody>
      </p:sp>
      <p:sp>
        <p:nvSpPr>
          <p:cNvPr id="11" name="Rectangle 10">
            <a:extLst>
              <a:ext uri="{FF2B5EF4-FFF2-40B4-BE49-F238E27FC236}">
                <a16:creationId xmlns:a16="http://schemas.microsoft.com/office/drawing/2014/main" id="{DEA55B5B-D1D8-4E11-8357-6B59C01C2FFF}"/>
              </a:ext>
            </a:extLst>
          </p:cNvPr>
          <p:cNvSpPr/>
          <p:nvPr/>
        </p:nvSpPr>
        <p:spPr>
          <a:xfrm>
            <a:off x="6605339" y="3423004"/>
            <a:ext cx="2028519" cy="713891"/>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Flexible</a:t>
            </a:r>
            <a:br>
              <a:rPr kumimoji="0" lang="en-US" sz="1200" b="1" i="0" u="none" strike="noStrike" kern="1200" cap="none" spc="0" normalizeH="0" baseline="0" noProof="0">
                <a:ln>
                  <a:noFill/>
                </a:ln>
                <a:solidFill>
                  <a:srgbClr val="0078D7"/>
                </a:solidFill>
                <a:effectLst/>
                <a:uLnTx/>
                <a:uFillTx/>
                <a:latin typeface="Segoe UI"/>
                <a:ea typeface="+mn-ea"/>
                <a:cs typeface="Segoe UI Semibold" panose="020B0702040204020203" pitchFamily="34" charset="0"/>
              </a:rPr>
            </a:br>
            <a:r>
              <a:rPr lang="en-US" sz="1200">
                <a:gradFill>
                  <a:gsLst>
                    <a:gs pos="0">
                      <a:schemeClr val="tx1"/>
                    </a:gs>
                    <a:gs pos="74000">
                      <a:schemeClr val="tx1"/>
                    </a:gs>
                  </a:gsLst>
                  <a:lin ang="5400000" scaled="1"/>
                </a:gradFill>
                <a:latin typeface="Segoe UI"/>
                <a:cs typeface="Segoe UI Semibold" panose="020B0702040204020203" pitchFamily="34" charset="0"/>
              </a:rPr>
              <a:t>On-demand scaling, </a:t>
            </a:r>
            <a:br>
              <a:rPr lang="en-US" sz="1200">
                <a:gradFill>
                  <a:gsLst>
                    <a:gs pos="0">
                      <a:schemeClr val="tx1"/>
                    </a:gs>
                    <a:gs pos="74000">
                      <a:schemeClr val="tx1"/>
                    </a:gs>
                  </a:gsLst>
                  <a:lin ang="5400000" scaled="1"/>
                </a:gradFill>
                <a:latin typeface="Segoe UI"/>
                <a:cs typeface="Segoe UI Semibold" panose="020B0702040204020203" pitchFamily="34" charset="0"/>
              </a:rPr>
            </a:br>
            <a:r>
              <a:rPr lang="en-US" sz="1200">
                <a:gradFill>
                  <a:gsLst>
                    <a:gs pos="0">
                      <a:schemeClr val="tx1"/>
                    </a:gs>
                    <a:gs pos="74000">
                      <a:schemeClr val="tx1"/>
                    </a:gs>
                  </a:gsLst>
                  <a:lin ang="5400000" scaled="1"/>
                </a:gradFill>
                <a:latin typeface="Segoe UI"/>
                <a:cs typeface="Segoe UI Semibold" panose="020B0702040204020203" pitchFamily="34" charset="0"/>
              </a:rPr>
              <a:t>resource governance</a:t>
            </a:r>
          </a:p>
        </p:txBody>
      </p:sp>
      <p:sp>
        <p:nvSpPr>
          <p:cNvPr id="12" name="Rectangle 11">
            <a:extLst>
              <a:ext uri="{FF2B5EF4-FFF2-40B4-BE49-F238E27FC236}">
                <a16:creationId xmlns:a16="http://schemas.microsoft.com/office/drawing/2014/main" id="{73D3D8B5-2722-423C-AEB1-2095BEAA5AA3}"/>
              </a:ext>
            </a:extLst>
          </p:cNvPr>
          <p:cNvSpPr/>
          <p:nvPr/>
        </p:nvSpPr>
        <p:spPr>
          <a:xfrm>
            <a:off x="8791030" y="3423004"/>
            <a:ext cx="2028519" cy="713891"/>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Trusted</a:t>
            </a:r>
            <a:br>
              <a:rPr kumimoji="0" lang="en-US" sz="1200" b="1" i="0" u="none" strike="noStrike" kern="1200" cap="none" spc="0" normalizeH="0" baseline="0" noProof="0">
                <a:ln>
                  <a:noFill/>
                </a:ln>
                <a:solidFill>
                  <a:srgbClr val="0078D7"/>
                </a:solidFill>
                <a:effectLst/>
                <a:uLnTx/>
                <a:uFillTx/>
                <a:latin typeface="Segoe UI"/>
                <a:ea typeface="+mn-ea"/>
                <a:cs typeface="Segoe UI Semibold" panose="020B0702040204020203" pitchFamily="34" charset="0"/>
              </a:rPr>
            </a:br>
            <a:r>
              <a:rPr lang="en-US" sz="1200">
                <a:gradFill>
                  <a:gsLst>
                    <a:gs pos="0">
                      <a:schemeClr val="tx1"/>
                    </a:gs>
                    <a:gs pos="74000">
                      <a:schemeClr val="tx1"/>
                    </a:gs>
                  </a:gsLst>
                  <a:lin ang="5400000" scaled="1"/>
                </a:gradFill>
                <a:latin typeface="Segoe UI"/>
                <a:cs typeface="Segoe UI Semibold" panose="020B0702040204020203" pitchFamily="34" charset="0"/>
              </a:rPr>
              <a:t>HA/DR, backup/restore, security, audit, isolation</a:t>
            </a:r>
          </a:p>
        </p:txBody>
      </p:sp>
      <p:grpSp>
        <p:nvGrpSpPr>
          <p:cNvPr id="13" name="Group 4">
            <a:extLst>
              <a:ext uri="{FF2B5EF4-FFF2-40B4-BE49-F238E27FC236}">
                <a16:creationId xmlns:a16="http://schemas.microsoft.com/office/drawing/2014/main" id="{1E70047C-35CF-433A-B633-5E89A95F2D37}"/>
              </a:ext>
            </a:extLst>
          </p:cNvPr>
          <p:cNvGrpSpPr>
            <a:grpSpLocks noChangeAspect="1"/>
          </p:cNvGrpSpPr>
          <p:nvPr/>
        </p:nvGrpSpPr>
        <p:grpSpPr bwMode="auto">
          <a:xfrm>
            <a:off x="5386378" y="3149746"/>
            <a:ext cx="144640" cy="269970"/>
            <a:chOff x="866" y="3346"/>
            <a:chExt cx="137" cy="240"/>
          </a:xfrm>
        </p:grpSpPr>
        <p:sp>
          <p:nvSpPr>
            <p:cNvPr id="14" name="Freeform 5">
              <a:extLst>
                <a:ext uri="{FF2B5EF4-FFF2-40B4-BE49-F238E27FC236}">
                  <a16:creationId xmlns:a16="http://schemas.microsoft.com/office/drawing/2014/main" id="{C7DB6B4C-668B-4E79-AFE9-EA6CEE7E6362}"/>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6">
              <a:extLst>
                <a:ext uri="{FF2B5EF4-FFF2-40B4-BE49-F238E27FC236}">
                  <a16:creationId xmlns:a16="http://schemas.microsoft.com/office/drawing/2014/main" id="{6FD9B2E7-B7DB-4E95-A33A-01D390DE7E11}"/>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7">
              <a:extLst>
                <a:ext uri="{FF2B5EF4-FFF2-40B4-BE49-F238E27FC236}">
                  <a16:creationId xmlns:a16="http://schemas.microsoft.com/office/drawing/2014/main" id="{D95DFE0D-1918-47E9-BB0E-D45A6FF7E874}"/>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8">
              <a:extLst>
                <a:ext uri="{FF2B5EF4-FFF2-40B4-BE49-F238E27FC236}">
                  <a16:creationId xmlns:a16="http://schemas.microsoft.com/office/drawing/2014/main" id="{997FC66C-71EF-4C91-A9F5-390AC0027A6A}"/>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D7F3D38B-1550-4560-8CCE-6C7C94338459}"/>
              </a:ext>
            </a:extLst>
          </p:cNvPr>
          <p:cNvGrpSpPr/>
          <p:nvPr/>
        </p:nvGrpSpPr>
        <p:grpSpPr>
          <a:xfrm>
            <a:off x="7448250" y="3158061"/>
            <a:ext cx="342696" cy="253340"/>
            <a:chOff x="2128870" y="2598205"/>
            <a:chExt cx="653137" cy="453174"/>
          </a:xfrm>
        </p:grpSpPr>
        <p:sp>
          <p:nvSpPr>
            <p:cNvPr id="19" name="Freeform 5">
              <a:extLst>
                <a:ext uri="{FF2B5EF4-FFF2-40B4-BE49-F238E27FC236}">
                  <a16:creationId xmlns:a16="http://schemas.microsoft.com/office/drawing/2014/main" id="{4B61E893-AE21-4718-AEE3-B79CD87BACE4}"/>
                </a:ext>
              </a:extLst>
            </p:cNvPr>
            <p:cNvSpPr>
              <a:spLocks/>
            </p:cNvSpPr>
            <p:nvPr/>
          </p:nvSpPr>
          <p:spPr bwMode="auto">
            <a:xfrm>
              <a:off x="2461355" y="2824200"/>
              <a:ext cx="320652" cy="190499"/>
            </a:xfrm>
            <a:custGeom>
              <a:avLst/>
              <a:gdLst>
                <a:gd name="T0" fmla="*/ 0 w 179"/>
                <a:gd name="T1" fmla="*/ 0 h 106"/>
                <a:gd name="T2" fmla="*/ 106 w 179"/>
                <a:gd name="T3" fmla="*/ 106 h 106"/>
                <a:gd name="T4" fmla="*/ 179 w 179"/>
                <a:gd name="T5" fmla="*/ 106 h 106"/>
              </a:gdLst>
              <a:ahLst/>
              <a:cxnLst>
                <a:cxn ang="0">
                  <a:pos x="T0" y="T1"/>
                </a:cxn>
                <a:cxn ang="0">
                  <a:pos x="T2" y="T3"/>
                </a:cxn>
                <a:cxn ang="0">
                  <a:pos x="T4" y="T5"/>
                </a:cxn>
              </a:cxnLst>
              <a:rect l="0" t="0" r="r" b="b"/>
              <a:pathLst>
                <a:path w="179" h="106">
                  <a:moveTo>
                    <a:pt x="0" y="0"/>
                  </a:moveTo>
                  <a:cubicBezTo>
                    <a:pt x="0" y="59"/>
                    <a:pt x="47" y="106"/>
                    <a:pt x="106" y="106"/>
                  </a:cubicBezTo>
                  <a:cubicBezTo>
                    <a:pt x="179" y="106"/>
                    <a:pt x="179" y="106"/>
                    <a:pt x="179" y="106"/>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Freeform 27">
              <a:extLst>
                <a:ext uri="{FF2B5EF4-FFF2-40B4-BE49-F238E27FC236}">
                  <a16:creationId xmlns:a16="http://schemas.microsoft.com/office/drawing/2014/main" id="{D3E3450D-2EE6-4B57-87CA-4B224B69CFA7}"/>
                </a:ext>
              </a:extLst>
            </p:cNvPr>
            <p:cNvSpPr>
              <a:spLocks/>
            </p:cNvSpPr>
            <p:nvPr/>
          </p:nvSpPr>
          <p:spPr bwMode="auto">
            <a:xfrm>
              <a:off x="2483836" y="2633702"/>
              <a:ext cx="298171" cy="100574"/>
            </a:xfrm>
            <a:custGeom>
              <a:avLst/>
              <a:gdLst>
                <a:gd name="T0" fmla="*/ 167 w 167"/>
                <a:gd name="T1" fmla="*/ 0 h 56"/>
                <a:gd name="T2" fmla="*/ 94 w 167"/>
                <a:gd name="T3" fmla="*/ 0 h 56"/>
                <a:gd name="T4" fmla="*/ 0 w 167"/>
                <a:gd name="T5" fmla="*/ 56 h 56"/>
              </a:gdLst>
              <a:ahLst/>
              <a:cxnLst>
                <a:cxn ang="0">
                  <a:pos x="T0" y="T1"/>
                </a:cxn>
                <a:cxn ang="0">
                  <a:pos x="T2" y="T3"/>
                </a:cxn>
                <a:cxn ang="0">
                  <a:pos x="T4" y="T5"/>
                </a:cxn>
              </a:cxnLst>
              <a:rect l="0" t="0" r="r" b="b"/>
              <a:pathLst>
                <a:path w="167" h="56">
                  <a:moveTo>
                    <a:pt x="167" y="0"/>
                  </a:moveTo>
                  <a:cubicBezTo>
                    <a:pt x="94" y="0"/>
                    <a:pt x="94" y="0"/>
                    <a:pt x="94" y="0"/>
                  </a:cubicBezTo>
                  <a:cubicBezTo>
                    <a:pt x="53" y="0"/>
                    <a:pt x="18" y="23"/>
                    <a:pt x="0" y="56"/>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Freeform 28">
              <a:extLst>
                <a:ext uri="{FF2B5EF4-FFF2-40B4-BE49-F238E27FC236}">
                  <a16:creationId xmlns:a16="http://schemas.microsoft.com/office/drawing/2014/main" id="{2D91850F-D81D-485C-9F1F-309D9C952005}"/>
                </a:ext>
              </a:extLst>
            </p:cNvPr>
            <p:cNvSpPr>
              <a:spLocks/>
            </p:cNvSpPr>
            <p:nvPr/>
          </p:nvSpPr>
          <p:spPr bwMode="auto">
            <a:xfrm>
              <a:off x="2140702" y="2633702"/>
              <a:ext cx="320652" cy="190499"/>
            </a:xfrm>
            <a:custGeom>
              <a:avLst/>
              <a:gdLst>
                <a:gd name="T0" fmla="*/ 179 w 179"/>
                <a:gd name="T1" fmla="*/ 106 h 106"/>
                <a:gd name="T2" fmla="*/ 73 w 179"/>
                <a:gd name="T3" fmla="*/ 0 h 106"/>
                <a:gd name="T4" fmla="*/ 0 w 179"/>
                <a:gd name="T5" fmla="*/ 0 h 106"/>
              </a:gdLst>
              <a:ahLst/>
              <a:cxnLst>
                <a:cxn ang="0">
                  <a:pos x="T0" y="T1"/>
                </a:cxn>
                <a:cxn ang="0">
                  <a:pos x="T2" y="T3"/>
                </a:cxn>
                <a:cxn ang="0">
                  <a:pos x="T4" y="T5"/>
                </a:cxn>
              </a:cxnLst>
              <a:rect l="0" t="0" r="r" b="b"/>
              <a:pathLst>
                <a:path w="179" h="106">
                  <a:moveTo>
                    <a:pt x="179" y="106"/>
                  </a:moveTo>
                  <a:cubicBezTo>
                    <a:pt x="179" y="48"/>
                    <a:pt x="131" y="0"/>
                    <a:pt x="73" y="0"/>
                  </a:cubicBezTo>
                  <a:cubicBezTo>
                    <a:pt x="0" y="0"/>
                    <a:pt x="0" y="0"/>
                    <a:pt x="0" y="0"/>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Freeform 29">
              <a:extLst>
                <a:ext uri="{FF2B5EF4-FFF2-40B4-BE49-F238E27FC236}">
                  <a16:creationId xmlns:a16="http://schemas.microsoft.com/office/drawing/2014/main" id="{C98B97DD-A583-43EC-95AB-5DC1283AA5C6}"/>
                </a:ext>
              </a:extLst>
            </p:cNvPr>
            <p:cNvSpPr>
              <a:spLocks/>
            </p:cNvSpPr>
            <p:nvPr/>
          </p:nvSpPr>
          <p:spPr bwMode="auto">
            <a:xfrm>
              <a:off x="2140702" y="2914125"/>
              <a:ext cx="299354" cy="100574"/>
            </a:xfrm>
            <a:custGeom>
              <a:avLst/>
              <a:gdLst>
                <a:gd name="T0" fmla="*/ 0 w 167"/>
                <a:gd name="T1" fmla="*/ 56 h 56"/>
                <a:gd name="T2" fmla="*/ 73 w 167"/>
                <a:gd name="T3" fmla="*/ 56 h 56"/>
                <a:gd name="T4" fmla="*/ 167 w 167"/>
                <a:gd name="T5" fmla="*/ 0 h 56"/>
              </a:gdLst>
              <a:ahLst/>
              <a:cxnLst>
                <a:cxn ang="0">
                  <a:pos x="T0" y="T1"/>
                </a:cxn>
                <a:cxn ang="0">
                  <a:pos x="T2" y="T3"/>
                </a:cxn>
                <a:cxn ang="0">
                  <a:pos x="T4" y="T5"/>
                </a:cxn>
              </a:cxnLst>
              <a:rect l="0" t="0" r="r" b="b"/>
              <a:pathLst>
                <a:path w="167" h="56">
                  <a:moveTo>
                    <a:pt x="0" y="56"/>
                  </a:moveTo>
                  <a:cubicBezTo>
                    <a:pt x="73" y="56"/>
                    <a:pt x="73" y="56"/>
                    <a:pt x="73" y="56"/>
                  </a:cubicBezTo>
                  <a:cubicBezTo>
                    <a:pt x="113" y="56"/>
                    <a:pt x="149" y="33"/>
                    <a:pt x="167" y="0"/>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Freeform 30">
              <a:extLst>
                <a:ext uri="{FF2B5EF4-FFF2-40B4-BE49-F238E27FC236}">
                  <a16:creationId xmlns:a16="http://schemas.microsoft.com/office/drawing/2014/main" id="{D61F6658-4CE7-4468-BCA0-031E90CF9951}"/>
                </a:ext>
              </a:extLst>
            </p:cNvPr>
            <p:cNvSpPr>
              <a:spLocks/>
            </p:cNvSpPr>
            <p:nvPr/>
          </p:nvSpPr>
          <p:spPr bwMode="auto">
            <a:xfrm>
              <a:off x="2741778" y="2598205"/>
              <a:ext cx="40229" cy="72177"/>
            </a:xfrm>
            <a:custGeom>
              <a:avLst/>
              <a:gdLst>
                <a:gd name="T0" fmla="*/ 0 w 34"/>
                <a:gd name="T1" fmla="*/ 61 h 61"/>
                <a:gd name="T2" fmla="*/ 34 w 34"/>
                <a:gd name="T3" fmla="*/ 30 h 61"/>
                <a:gd name="T4" fmla="*/ 0 w 34"/>
                <a:gd name="T5" fmla="*/ 0 h 61"/>
              </a:gdLst>
              <a:ahLst/>
              <a:cxnLst>
                <a:cxn ang="0">
                  <a:pos x="T0" y="T1"/>
                </a:cxn>
                <a:cxn ang="0">
                  <a:pos x="T2" y="T3"/>
                </a:cxn>
                <a:cxn ang="0">
                  <a:pos x="T4" y="T5"/>
                </a:cxn>
              </a:cxnLst>
              <a:rect l="0" t="0" r="r" b="b"/>
              <a:pathLst>
                <a:path w="34" h="61">
                  <a:moveTo>
                    <a:pt x="0" y="61"/>
                  </a:moveTo>
                  <a:lnTo>
                    <a:pt x="34" y="30"/>
                  </a:lnTo>
                  <a:lnTo>
                    <a:pt x="0" y="0"/>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 name="Freeform 31">
              <a:extLst>
                <a:ext uri="{FF2B5EF4-FFF2-40B4-BE49-F238E27FC236}">
                  <a16:creationId xmlns:a16="http://schemas.microsoft.com/office/drawing/2014/main" id="{654520A9-19CD-466E-8548-50432FE91902}"/>
                </a:ext>
              </a:extLst>
            </p:cNvPr>
            <p:cNvSpPr>
              <a:spLocks/>
            </p:cNvSpPr>
            <p:nvPr/>
          </p:nvSpPr>
          <p:spPr bwMode="auto">
            <a:xfrm>
              <a:off x="2741778" y="2981569"/>
              <a:ext cx="40229" cy="69810"/>
            </a:xfrm>
            <a:custGeom>
              <a:avLst/>
              <a:gdLst>
                <a:gd name="T0" fmla="*/ 0 w 34"/>
                <a:gd name="T1" fmla="*/ 59 h 59"/>
                <a:gd name="T2" fmla="*/ 34 w 34"/>
                <a:gd name="T3" fmla="*/ 28 h 59"/>
                <a:gd name="T4" fmla="*/ 0 w 34"/>
                <a:gd name="T5" fmla="*/ 0 h 59"/>
              </a:gdLst>
              <a:ahLst/>
              <a:cxnLst>
                <a:cxn ang="0">
                  <a:pos x="T0" y="T1"/>
                </a:cxn>
                <a:cxn ang="0">
                  <a:pos x="T2" y="T3"/>
                </a:cxn>
                <a:cxn ang="0">
                  <a:pos x="T4" y="T5"/>
                </a:cxn>
              </a:cxnLst>
              <a:rect l="0" t="0" r="r" b="b"/>
              <a:pathLst>
                <a:path w="34" h="59">
                  <a:moveTo>
                    <a:pt x="0" y="59"/>
                  </a:moveTo>
                  <a:lnTo>
                    <a:pt x="34" y="28"/>
                  </a:lnTo>
                  <a:lnTo>
                    <a:pt x="0" y="0"/>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32">
              <a:extLst>
                <a:ext uri="{FF2B5EF4-FFF2-40B4-BE49-F238E27FC236}">
                  <a16:creationId xmlns:a16="http://schemas.microsoft.com/office/drawing/2014/main" id="{C003ED13-8547-44DD-B8FA-F97E52BD2D79}"/>
                </a:ext>
              </a:extLst>
            </p:cNvPr>
            <p:cNvSpPr>
              <a:spLocks/>
            </p:cNvSpPr>
            <p:nvPr/>
          </p:nvSpPr>
          <p:spPr bwMode="auto">
            <a:xfrm>
              <a:off x="2128870" y="2981569"/>
              <a:ext cx="40229" cy="69810"/>
            </a:xfrm>
            <a:custGeom>
              <a:avLst/>
              <a:gdLst>
                <a:gd name="T0" fmla="*/ 34 w 34"/>
                <a:gd name="T1" fmla="*/ 0 h 59"/>
                <a:gd name="T2" fmla="*/ 0 w 34"/>
                <a:gd name="T3" fmla="*/ 28 h 59"/>
                <a:gd name="T4" fmla="*/ 34 w 34"/>
                <a:gd name="T5" fmla="*/ 59 h 59"/>
              </a:gdLst>
              <a:ahLst/>
              <a:cxnLst>
                <a:cxn ang="0">
                  <a:pos x="T0" y="T1"/>
                </a:cxn>
                <a:cxn ang="0">
                  <a:pos x="T2" y="T3"/>
                </a:cxn>
                <a:cxn ang="0">
                  <a:pos x="T4" y="T5"/>
                </a:cxn>
              </a:cxnLst>
              <a:rect l="0" t="0" r="r" b="b"/>
              <a:pathLst>
                <a:path w="34" h="59">
                  <a:moveTo>
                    <a:pt x="34" y="0"/>
                  </a:moveTo>
                  <a:lnTo>
                    <a:pt x="0" y="28"/>
                  </a:lnTo>
                  <a:lnTo>
                    <a:pt x="34" y="59"/>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Freeform 37">
              <a:extLst>
                <a:ext uri="{FF2B5EF4-FFF2-40B4-BE49-F238E27FC236}">
                  <a16:creationId xmlns:a16="http://schemas.microsoft.com/office/drawing/2014/main" id="{B6CB266B-706C-4AE4-A02E-0C36365B948E}"/>
                </a:ext>
              </a:extLst>
            </p:cNvPr>
            <p:cNvSpPr>
              <a:spLocks/>
            </p:cNvSpPr>
            <p:nvPr/>
          </p:nvSpPr>
          <p:spPr bwMode="auto">
            <a:xfrm>
              <a:off x="2128870" y="2598205"/>
              <a:ext cx="40229" cy="72177"/>
            </a:xfrm>
            <a:custGeom>
              <a:avLst/>
              <a:gdLst>
                <a:gd name="T0" fmla="*/ 34 w 34"/>
                <a:gd name="T1" fmla="*/ 0 h 61"/>
                <a:gd name="T2" fmla="*/ 0 w 34"/>
                <a:gd name="T3" fmla="*/ 30 h 61"/>
                <a:gd name="T4" fmla="*/ 34 w 34"/>
                <a:gd name="T5" fmla="*/ 61 h 61"/>
              </a:gdLst>
              <a:ahLst/>
              <a:cxnLst>
                <a:cxn ang="0">
                  <a:pos x="T0" y="T1"/>
                </a:cxn>
                <a:cxn ang="0">
                  <a:pos x="T2" y="T3"/>
                </a:cxn>
                <a:cxn ang="0">
                  <a:pos x="T4" y="T5"/>
                </a:cxn>
              </a:cxnLst>
              <a:rect l="0" t="0" r="r" b="b"/>
              <a:pathLst>
                <a:path w="34" h="61">
                  <a:moveTo>
                    <a:pt x="34" y="0"/>
                  </a:moveTo>
                  <a:lnTo>
                    <a:pt x="0" y="30"/>
                  </a:lnTo>
                  <a:lnTo>
                    <a:pt x="34" y="61"/>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7" name="Group 26">
            <a:extLst>
              <a:ext uri="{FF2B5EF4-FFF2-40B4-BE49-F238E27FC236}">
                <a16:creationId xmlns:a16="http://schemas.microsoft.com/office/drawing/2014/main" id="{13E9DFBE-FF92-406C-A9C9-FF626CFD44C4}"/>
              </a:ext>
            </a:extLst>
          </p:cNvPr>
          <p:cNvGrpSpPr/>
          <p:nvPr/>
        </p:nvGrpSpPr>
        <p:grpSpPr>
          <a:xfrm>
            <a:off x="9718012" y="3152843"/>
            <a:ext cx="218935" cy="263777"/>
            <a:chOff x="9005455" y="6149108"/>
            <a:chExt cx="1115925" cy="1261885"/>
          </a:xfrm>
        </p:grpSpPr>
        <p:sp>
          <p:nvSpPr>
            <p:cNvPr id="28" name="Freeform 39">
              <a:extLst>
                <a:ext uri="{FF2B5EF4-FFF2-40B4-BE49-F238E27FC236}">
                  <a16:creationId xmlns:a16="http://schemas.microsoft.com/office/drawing/2014/main" id="{4C778B18-F8AE-4629-BD45-3D15BAE18204}"/>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41">
              <a:extLst>
                <a:ext uri="{FF2B5EF4-FFF2-40B4-BE49-F238E27FC236}">
                  <a16:creationId xmlns:a16="http://schemas.microsoft.com/office/drawing/2014/main" id="{5C69A00E-BE1C-41B3-82ED-37D632454C29}"/>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42">
              <a:extLst>
                <a:ext uri="{FF2B5EF4-FFF2-40B4-BE49-F238E27FC236}">
                  <a16:creationId xmlns:a16="http://schemas.microsoft.com/office/drawing/2014/main" id="{032E969E-0427-4574-BF46-2A453B72C211}"/>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43">
              <a:extLst>
                <a:ext uri="{FF2B5EF4-FFF2-40B4-BE49-F238E27FC236}">
                  <a16:creationId xmlns:a16="http://schemas.microsoft.com/office/drawing/2014/main" id="{BB04BAA3-E161-469D-A946-70B755B7B828}"/>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Oval 31">
              <a:extLst>
                <a:ext uri="{FF2B5EF4-FFF2-40B4-BE49-F238E27FC236}">
                  <a16:creationId xmlns:a16="http://schemas.microsoft.com/office/drawing/2014/main" id="{8A06AC50-288E-499F-A354-1CE205A5C7AD}"/>
                </a:ext>
              </a:extLst>
            </p:cNvPr>
            <p:cNvSpPr/>
            <p:nvPr/>
          </p:nvSpPr>
          <p:spPr bwMode="auto">
            <a:xfrm>
              <a:off x="9555323" y="6844938"/>
              <a:ext cx="566057" cy="566055"/>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E638930A-F58F-4DDD-9849-B744DE4C3385}"/>
              </a:ext>
            </a:extLst>
          </p:cNvPr>
          <p:cNvGrpSpPr/>
          <p:nvPr/>
        </p:nvGrpSpPr>
        <p:grpSpPr>
          <a:xfrm>
            <a:off x="2846615" y="1674183"/>
            <a:ext cx="393390" cy="3872088"/>
            <a:chOff x="2619375" y="1734014"/>
            <a:chExt cx="263215" cy="4432610"/>
          </a:xfrm>
        </p:grpSpPr>
        <p:sp>
          <p:nvSpPr>
            <p:cNvPr id="34" name="Freeform 1">
              <a:extLst>
                <a:ext uri="{FF2B5EF4-FFF2-40B4-BE49-F238E27FC236}">
                  <a16:creationId xmlns:a16="http://schemas.microsoft.com/office/drawing/2014/main" id="{075DC78F-8CEF-4C7A-AB71-402B71488F6A}"/>
                </a:ext>
              </a:extLst>
            </p:cNvPr>
            <p:cNvSpPr/>
            <p:nvPr/>
          </p:nvSpPr>
          <p:spPr bwMode="auto">
            <a:xfrm rot="5400000">
              <a:off x="596590" y="3880624"/>
              <a:ext cx="4432610" cy="139390"/>
            </a:xfrm>
            <a:custGeom>
              <a:avLst/>
              <a:gdLst>
                <a:gd name="connsiteX0" fmla="*/ 0 w 2096430"/>
                <a:gd name="connsiteY0" fmla="*/ 0 h 278780"/>
                <a:gd name="connsiteX1" fmla="*/ 0 w 2096430"/>
                <a:gd name="connsiteY1" fmla="*/ 278780 h 278780"/>
                <a:gd name="connsiteX2" fmla="*/ 2096430 w 2096430"/>
                <a:gd name="connsiteY2" fmla="*/ 278780 h 278780"/>
                <a:gd name="connsiteX3" fmla="*/ 2096430 w 2096430"/>
                <a:gd name="connsiteY3" fmla="*/ 11151 h 278780"/>
              </a:gdLst>
              <a:ahLst/>
              <a:cxnLst>
                <a:cxn ang="0">
                  <a:pos x="connsiteX0" y="connsiteY0"/>
                </a:cxn>
                <a:cxn ang="0">
                  <a:pos x="connsiteX1" y="connsiteY1"/>
                </a:cxn>
                <a:cxn ang="0">
                  <a:pos x="connsiteX2" y="connsiteY2"/>
                </a:cxn>
                <a:cxn ang="0">
                  <a:pos x="connsiteX3" y="connsiteY3"/>
                </a:cxn>
              </a:cxnLst>
              <a:rect l="l" t="t" r="r" b="b"/>
              <a:pathLst>
                <a:path w="2096430" h="278780">
                  <a:moveTo>
                    <a:pt x="0" y="0"/>
                  </a:moveTo>
                  <a:lnTo>
                    <a:pt x="0" y="278780"/>
                  </a:lnTo>
                  <a:lnTo>
                    <a:pt x="2096430" y="278780"/>
                  </a:lnTo>
                  <a:lnTo>
                    <a:pt x="2096430" y="11151"/>
                  </a:lnTo>
                </a:path>
              </a:pathLst>
            </a:custGeom>
            <a:noFill/>
            <a:ln w="12700">
              <a:solidFill>
                <a:srgbClr val="0078D7"/>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5" name="Straight Connector 34">
              <a:extLst>
                <a:ext uri="{FF2B5EF4-FFF2-40B4-BE49-F238E27FC236}">
                  <a16:creationId xmlns:a16="http://schemas.microsoft.com/office/drawing/2014/main" id="{CE699901-E2EE-4A47-9545-34BE3B972278}"/>
                </a:ext>
              </a:extLst>
            </p:cNvPr>
            <p:cNvCxnSpPr>
              <a:cxnSpLocks/>
            </p:cNvCxnSpPr>
            <p:nvPr/>
          </p:nvCxnSpPr>
          <p:spPr>
            <a:xfrm>
              <a:off x="2619375" y="3950318"/>
              <a:ext cx="127000" cy="0"/>
            </a:xfrm>
            <a:prstGeom prst="line">
              <a:avLst/>
            </a:prstGeom>
            <a:ln w="12700">
              <a:solidFill>
                <a:srgbClr val="0078D7"/>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34E8EEA-D63F-4F32-A878-5FC4CC4489AB}"/>
              </a:ext>
            </a:extLst>
          </p:cNvPr>
          <p:cNvGrpSpPr/>
          <p:nvPr/>
        </p:nvGrpSpPr>
        <p:grpSpPr>
          <a:xfrm>
            <a:off x="409462" y="1729216"/>
            <a:ext cx="287902" cy="219170"/>
            <a:chOff x="2502877" y="2643553"/>
            <a:chExt cx="3651737" cy="2779942"/>
          </a:xfrm>
        </p:grpSpPr>
        <p:cxnSp>
          <p:nvCxnSpPr>
            <p:cNvPr id="37" name="Straight Connector 36">
              <a:extLst>
                <a:ext uri="{FF2B5EF4-FFF2-40B4-BE49-F238E27FC236}">
                  <a16:creationId xmlns:a16="http://schemas.microsoft.com/office/drawing/2014/main" id="{34CA94A6-C456-438E-AAEB-004E25A323C8}"/>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6B1136E-6E07-4A28-97D5-D3CF749DE7B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DE498B-060C-4566-97AF-D3CBDB305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8AC32FB-311E-421F-A182-9D9DD09CBFF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Freeform: Shape 581">
              <a:extLst>
                <a:ext uri="{FF2B5EF4-FFF2-40B4-BE49-F238E27FC236}">
                  <a16:creationId xmlns:a16="http://schemas.microsoft.com/office/drawing/2014/main" id="{B3281F63-DF38-4674-9BD4-570BD021091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BEB95AC3-DF74-44A1-ABC4-C558228DAAAF}"/>
              </a:ext>
            </a:extLst>
          </p:cNvPr>
          <p:cNvGrpSpPr/>
          <p:nvPr/>
        </p:nvGrpSpPr>
        <p:grpSpPr>
          <a:xfrm>
            <a:off x="417596" y="2290473"/>
            <a:ext cx="271634" cy="271019"/>
            <a:chOff x="5348504" y="1630136"/>
            <a:chExt cx="867409" cy="865446"/>
          </a:xfrm>
        </p:grpSpPr>
        <p:sp>
          <p:nvSpPr>
            <p:cNvPr id="43" name="Freeform: Shape 158">
              <a:extLst>
                <a:ext uri="{FF2B5EF4-FFF2-40B4-BE49-F238E27FC236}">
                  <a16:creationId xmlns:a16="http://schemas.microsoft.com/office/drawing/2014/main" id="{18533B24-F99D-46FE-84FA-420BB8CAB9E3}"/>
                </a:ext>
              </a:extLst>
            </p:cNvPr>
            <p:cNvSpPr/>
            <p:nvPr/>
          </p:nvSpPr>
          <p:spPr bwMode="auto">
            <a:xfrm>
              <a:off x="5348504" y="1630136"/>
              <a:ext cx="397792" cy="397792"/>
            </a:xfrm>
            <a:custGeom>
              <a:avLst/>
              <a:gdLst>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6659 w 423698"/>
                <a:gd name="connsiteY11" fmla="*/ 406971 h 423698"/>
                <a:gd name="connsiteX12" fmla="*/ 121466 w 423698"/>
                <a:gd name="connsiteY12" fmla="*/ 423698 h 423698"/>
                <a:gd name="connsiteX13" fmla="*/ 0 w 423698"/>
                <a:gd name="connsiteY13" fmla="*/ 423698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1466 w 423698"/>
                <a:gd name="connsiteY11" fmla="*/ 423698 h 423698"/>
                <a:gd name="connsiteX12" fmla="*/ 0 w 423698"/>
                <a:gd name="connsiteY12" fmla="*/ 423698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21466 w 423698"/>
                <a:gd name="connsiteY10" fmla="*/ 423698 h 423698"/>
                <a:gd name="connsiteX11" fmla="*/ 0 w 423698"/>
                <a:gd name="connsiteY11" fmla="*/ 423698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21466 w 423698"/>
                <a:gd name="connsiteY9" fmla="*/ 423698 h 423698"/>
                <a:gd name="connsiteX10" fmla="*/ 0 w 423698"/>
                <a:gd name="connsiteY10" fmla="*/ 423698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201564 h 423698"/>
                <a:gd name="connsiteX3" fmla="*/ 384001 w 423698"/>
                <a:gd name="connsiteY3" fmla="*/ 217835 h 423698"/>
                <a:gd name="connsiteX4" fmla="*/ 360879 w 423698"/>
                <a:gd name="connsiteY4" fmla="*/ 234266 h 423698"/>
                <a:gd name="connsiteX5" fmla="*/ 360879 w 423698"/>
                <a:gd name="connsiteY5" fmla="*/ 62819 h 423698"/>
                <a:gd name="connsiteX6" fmla="*/ 62819 w 423698"/>
                <a:gd name="connsiteY6" fmla="*/ 62819 h 423698"/>
                <a:gd name="connsiteX7" fmla="*/ 62819 w 423698"/>
                <a:gd name="connsiteY7" fmla="*/ 360880 h 423698"/>
                <a:gd name="connsiteX8" fmla="*/ 121466 w 423698"/>
                <a:gd name="connsiteY8" fmla="*/ 423698 h 423698"/>
                <a:gd name="connsiteX9" fmla="*/ 0 w 423698"/>
                <a:gd name="connsiteY9" fmla="*/ 423698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234266 h 423698"/>
                <a:gd name="connsiteX4" fmla="*/ 360879 w 423698"/>
                <a:gd name="connsiteY4" fmla="*/ 62819 h 423698"/>
                <a:gd name="connsiteX5" fmla="*/ 62819 w 423698"/>
                <a:gd name="connsiteY5" fmla="*/ 62819 h 423698"/>
                <a:gd name="connsiteX6" fmla="*/ 62819 w 423698"/>
                <a:gd name="connsiteY6" fmla="*/ 360880 h 423698"/>
                <a:gd name="connsiteX7" fmla="*/ 121466 w 423698"/>
                <a:gd name="connsiteY7" fmla="*/ 423698 h 423698"/>
                <a:gd name="connsiteX8" fmla="*/ 0 w 423698"/>
                <a:gd name="connsiteY8" fmla="*/ 423698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62819 h 423698"/>
                <a:gd name="connsiteX4" fmla="*/ 62819 w 423698"/>
                <a:gd name="connsiteY4" fmla="*/ 62819 h 423698"/>
                <a:gd name="connsiteX5" fmla="*/ 62819 w 423698"/>
                <a:gd name="connsiteY5" fmla="*/ 360880 h 423698"/>
                <a:gd name="connsiteX6" fmla="*/ 121466 w 423698"/>
                <a:gd name="connsiteY6" fmla="*/ 423698 h 423698"/>
                <a:gd name="connsiteX7" fmla="*/ 0 w 423698"/>
                <a:gd name="connsiteY7" fmla="*/ 423698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62819 w 423698"/>
                <a:gd name="connsiteY4" fmla="*/ 360880 h 423698"/>
                <a:gd name="connsiteX5" fmla="*/ 121466 w 423698"/>
                <a:gd name="connsiteY5" fmla="*/ 423698 h 423698"/>
                <a:gd name="connsiteX6" fmla="*/ 0 w 423698"/>
                <a:gd name="connsiteY6" fmla="*/ 423698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121466 w 423698"/>
                <a:gd name="connsiteY4" fmla="*/ 423698 h 423698"/>
                <a:gd name="connsiteX5" fmla="*/ 0 w 423698"/>
                <a:gd name="connsiteY5" fmla="*/ 423698 h 423698"/>
                <a:gd name="connsiteX6" fmla="*/ 0 w 423698"/>
                <a:gd name="connsiteY6" fmla="*/ 0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6" fmla="*/ 154259 w 423698"/>
                <a:gd name="connsiteY6" fmla="*/ 154259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0" fmla="*/ 121466 w 423698"/>
                <a:gd name="connsiteY0" fmla="*/ 423698 h 423698"/>
                <a:gd name="connsiteX1" fmla="*/ 0 w 423698"/>
                <a:gd name="connsiteY1" fmla="*/ 423698 h 423698"/>
                <a:gd name="connsiteX2" fmla="*/ 0 w 423698"/>
                <a:gd name="connsiteY2" fmla="*/ 0 h 423698"/>
                <a:gd name="connsiteX3" fmla="*/ 423698 w 423698"/>
                <a:gd name="connsiteY3" fmla="*/ 0 h 423698"/>
                <a:gd name="connsiteX4" fmla="*/ 423698 w 423698"/>
                <a:gd name="connsiteY4" fmla="*/ 201564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121466" y="423698"/>
                  </a:moveTo>
                  <a:lnTo>
                    <a:pt x="0" y="423698"/>
                  </a:lnTo>
                  <a:lnTo>
                    <a:pt x="0" y="0"/>
                  </a:lnTo>
                  <a:lnTo>
                    <a:pt x="423698" y="0"/>
                  </a:lnTo>
                  <a:lnTo>
                    <a:pt x="423698" y="20156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Shape 159">
              <a:extLst>
                <a:ext uri="{FF2B5EF4-FFF2-40B4-BE49-F238E27FC236}">
                  <a16:creationId xmlns:a16="http://schemas.microsoft.com/office/drawing/2014/main" id="{0C9BD64C-7CEB-47E9-9DD2-EAB0BBE0AF93}"/>
                </a:ext>
              </a:extLst>
            </p:cNvPr>
            <p:cNvSpPr/>
            <p:nvPr/>
          </p:nvSpPr>
          <p:spPr bwMode="auto">
            <a:xfrm>
              <a:off x="5818121" y="1630136"/>
              <a:ext cx="397792" cy="397792"/>
            </a:xfrm>
            <a:custGeom>
              <a:avLst/>
              <a:gdLst>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21159 w 423698"/>
                <a:gd name="connsiteY13" fmla="*/ 191671 h 423698"/>
                <a:gd name="connsiteX14" fmla="*/ 0 w 423698"/>
                <a:gd name="connsiteY14" fmla="*/ 193006 h 423698"/>
                <a:gd name="connsiteX15" fmla="*/ 0 w 423698"/>
                <a:gd name="connsiteY15"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0 w 423698"/>
                <a:gd name="connsiteY13" fmla="*/ 193006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0 w 423698"/>
                <a:gd name="connsiteY12" fmla="*/ 193006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195945 h 423698"/>
                <a:gd name="connsiteX11" fmla="*/ 0 w 423698"/>
                <a:gd name="connsiteY11" fmla="*/ 193006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3530 w 423698"/>
                <a:gd name="connsiteY5" fmla="*/ 364759 h 423698"/>
                <a:gd name="connsiteX6" fmla="*/ 232378 w 423698"/>
                <a:gd name="connsiteY6" fmla="*/ 360880 h 423698"/>
                <a:gd name="connsiteX7" fmla="*/ 360879 w 423698"/>
                <a:gd name="connsiteY7" fmla="*/ 360880 h 423698"/>
                <a:gd name="connsiteX8" fmla="*/ 360879 w 423698"/>
                <a:gd name="connsiteY8" fmla="*/ 62819 h 423698"/>
                <a:gd name="connsiteX9" fmla="*/ 62819 w 423698"/>
                <a:gd name="connsiteY9" fmla="*/ 195945 h 423698"/>
                <a:gd name="connsiteX10" fmla="*/ 0 w 423698"/>
                <a:gd name="connsiteY10" fmla="*/ 193006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232378 w 423698"/>
                <a:gd name="connsiteY5" fmla="*/ 360880 h 423698"/>
                <a:gd name="connsiteX6" fmla="*/ 360879 w 423698"/>
                <a:gd name="connsiteY6" fmla="*/ 360880 h 423698"/>
                <a:gd name="connsiteX7" fmla="*/ 360879 w 423698"/>
                <a:gd name="connsiteY7" fmla="*/ 62819 h 423698"/>
                <a:gd name="connsiteX8" fmla="*/ 62819 w 423698"/>
                <a:gd name="connsiteY8" fmla="*/ 195945 h 423698"/>
                <a:gd name="connsiteX9" fmla="*/ 0 w 423698"/>
                <a:gd name="connsiteY9" fmla="*/ 193006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360879 w 423698"/>
                <a:gd name="connsiteY5" fmla="*/ 360880 h 423698"/>
                <a:gd name="connsiteX6" fmla="*/ 360879 w 423698"/>
                <a:gd name="connsiteY6" fmla="*/ 62819 h 423698"/>
                <a:gd name="connsiteX7" fmla="*/ 62819 w 423698"/>
                <a:gd name="connsiteY7" fmla="*/ 195945 h 423698"/>
                <a:gd name="connsiteX8" fmla="*/ 0 w 423698"/>
                <a:gd name="connsiteY8" fmla="*/ 193006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360880 h 423698"/>
                <a:gd name="connsiteX5" fmla="*/ 360879 w 423698"/>
                <a:gd name="connsiteY5" fmla="*/ 62819 h 423698"/>
                <a:gd name="connsiteX6" fmla="*/ 62819 w 423698"/>
                <a:gd name="connsiteY6" fmla="*/ 195945 h 423698"/>
                <a:gd name="connsiteX7" fmla="*/ 0 w 423698"/>
                <a:gd name="connsiteY7" fmla="*/ 193006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62819 w 423698"/>
                <a:gd name="connsiteY5" fmla="*/ 195945 h 423698"/>
                <a:gd name="connsiteX6" fmla="*/ 0 w 423698"/>
                <a:gd name="connsiteY6" fmla="*/ 193006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0 w 423698"/>
                <a:gd name="connsiteY5" fmla="*/ 193006 h 423698"/>
                <a:gd name="connsiteX6" fmla="*/ 0 w 423698"/>
                <a:gd name="connsiteY6" fmla="*/ 0 h 423698"/>
                <a:gd name="connsiteX0" fmla="*/ 360879 w 452319"/>
                <a:gd name="connsiteY0" fmla="*/ 62819 h 423698"/>
                <a:gd name="connsiteX1" fmla="*/ 0 w 452319"/>
                <a:gd name="connsiteY1" fmla="*/ 193006 h 423698"/>
                <a:gd name="connsiteX2" fmla="*/ 0 w 452319"/>
                <a:gd name="connsiteY2" fmla="*/ 0 h 423698"/>
                <a:gd name="connsiteX3" fmla="*/ 423698 w 452319"/>
                <a:gd name="connsiteY3" fmla="*/ 0 h 423698"/>
                <a:gd name="connsiteX4" fmla="*/ 423698 w 452319"/>
                <a:gd name="connsiteY4" fmla="*/ 423698 h 423698"/>
                <a:gd name="connsiteX5" fmla="*/ 267423 w 452319"/>
                <a:gd name="connsiteY5" fmla="*/ 423698 h 423698"/>
                <a:gd name="connsiteX6" fmla="*/ 452319 w 452319"/>
                <a:gd name="connsiteY6" fmla="*/ 154259 h 423698"/>
                <a:gd name="connsiteX0" fmla="*/ 0 w 452319"/>
                <a:gd name="connsiteY0" fmla="*/ 193006 h 423698"/>
                <a:gd name="connsiteX1" fmla="*/ 0 w 452319"/>
                <a:gd name="connsiteY1" fmla="*/ 0 h 423698"/>
                <a:gd name="connsiteX2" fmla="*/ 423698 w 452319"/>
                <a:gd name="connsiteY2" fmla="*/ 0 h 423698"/>
                <a:gd name="connsiteX3" fmla="*/ 423698 w 452319"/>
                <a:gd name="connsiteY3" fmla="*/ 423698 h 423698"/>
                <a:gd name="connsiteX4" fmla="*/ 267423 w 452319"/>
                <a:gd name="connsiteY4" fmla="*/ 423698 h 423698"/>
                <a:gd name="connsiteX5" fmla="*/ 452319 w 452319"/>
                <a:gd name="connsiteY5" fmla="*/ 154259 h 423698"/>
                <a:gd name="connsiteX0" fmla="*/ 0 w 423698"/>
                <a:gd name="connsiteY0" fmla="*/ 193006 h 423698"/>
                <a:gd name="connsiteX1" fmla="*/ 0 w 423698"/>
                <a:gd name="connsiteY1" fmla="*/ 0 h 423698"/>
                <a:gd name="connsiteX2" fmla="*/ 423698 w 423698"/>
                <a:gd name="connsiteY2" fmla="*/ 0 h 423698"/>
                <a:gd name="connsiteX3" fmla="*/ 423698 w 423698"/>
                <a:gd name="connsiteY3" fmla="*/ 423698 h 423698"/>
                <a:gd name="connsiteX4" fmla="*/ 267423 w 423698"/>
                <a:gd name="connsiteY4" fmla="*/ 423698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0" y="193006"/>
                  </a:moveTo>
                  <a:lnTo>
                    <a:pt x="0" y="0"/>
                  </a:lnTo>
                  <a:lnTo>
                    <a:pt x="423698" y="0"/>
                  </a:lnTo>
                  <a:lnTo>
                    <a:pt x="423698" y="423698"/>
                  </a:lnTo>
                  <a:lnTo>
                    <a:pt x="267423" y="42369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Freeform: Shape 160">
              <a:extLst>
                <a:ext uri="{FF2B5EF4-FFF2-40B4-BE49-F238E27FC236}">
                  <a16:creationId xmlns:a16="http://schemas.microsoft.com/office/drawing/2014/main" id="{6A04AF1B-AFB8-4F22-8739-FB0ECAD06E86}"/>
                </a:ext>
              </a:extLst>
            </p:cNvPr>
            <p:cNvSpPr/>
            <p:nvPr/>
          </p:nvSpPr>
          <p:spPr bwMode="auto">
            <a:xfrm>
              <a:off x="5496410" y="1848461"/>
              <a:ext cx="577730" cy="365853"/>
            </a:xfrm>
            <a:custGeom>
              <a:avLst/>
              <a:gdLst>
                <a:gd name="connsiteX0" fmla="*/ 322629 w 577730"/>
                <a:gd name="connsiteY0" fmla="*/ 0 h 365853"/>
                <a:gd name="connsiteX1" fmla="*/ 496682 w 577730"/>
                <a:gd name="connsiteY1" fmla="*/ 177449 h 365853"/>
                <a:gd name="connsiteX2" fmla="*/ 495309 w 577730"/>
                <a:gd name="connsiteY2" fmla="*/ 191336 h 365853"/>
                <a:gd name="connsiteX3" fmla="*/ 525238 w 577730"/>
                <a:gd name="connsiteY3" fmla="*/ 197496 h 365853"/>
                <a:gd name="connsiteX4" fmla="*/ 577730 w 577730"/>
                <a:gd name="connsiteY4" fmla="*/ 278232 h 365853"/>
                <a:gd name="connsiteX5" fmla="*/ 525238 w 577730"/>
                <a:gd name="connsiteY5" fmla="*/ 358967 h 365853"/>
                <a:gd name="connsiteX6" fmla="*/ 499772 w 577730"/>
                <a:gd name="connsiteY6" fmla="*/ 364208 h 365853"/>
                <a:gd name="connsiteX7" fmla="*/ 495879 w 577730"/>
                <a:gd name="connsiteY7" fmla="*/ 365853 h 365853"/>
                <a:gd name="connsiteX8" fmla="*/ 491785 w 577730"/>
                <a:gd name="connsiteY8" fmla="*/ 365853 h 365853"/>
                <a:gd name="connsiteX9" fmla="*/ 125282 w 577730"/>
                <a:gd name="connsiteY9" fmla="*/ 365853 h 365853"/>
                <a:gd name="connsiteX10" fmla="*/ 109582 w 577730"/>
                <a:gd name="connsiteY10" fmla="*/ 365853 h 365853"/>
                <a:gd name="connsiteX11" fmla="*/ 104532 w 577730"/>
                <a:gd name="connsiteY11" fmla="*/ 363720 h 365853"/>
                <a:gd name="connsiteX12" fmla="*/ 100033 w 577730"/>
                <a:gd name="connsiteY12" fmla="*/ 363258 h 365853"/>
                <a:gd name="connsiteX13" fmla="*/ 0 w 577730"/>
                <a:gd name="connsiteY13" fmla="*/ 238128 h 365853"/>
                <a:gd name="connsiteX14" fmla="*/ 125282 w 577730"/>
                <a:gd name="connsiteY14" fmla="*/ 110403 h 365853"/>
                <a:gd name="connsiteX15" fmla="*/ 150530 w 577730"/>
                <a:gd name="connsiteY15" fmla="*/ 112998 h 365853"/>
                <a:gd name="connsiteX16" fmla="*/ 160700 w 577730"/>
                <a:gd name="connsiteY16" fmla="*/ 116217 h 365853"/>
                <a:gd name="connsiteX17" fmla="*/ 162253 w 577730"/>
                <a:gd name="connsiteY17" fmla="*/ 108378 h 365853"/>
                <a:gd name="connsiteX18" fmla="*/ 322629 w 577730"/>
                <a:gd name="connsiteY18" fmla="*/ 0 h 36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7730" h="365853">
                  <a:moveTo>
                    <a:pt x="322629" y="0"/>
                  </a:moveTo>
                  <a:cubicBezTo>
                    <a:pt x="418756" y="0"/>
                    <a:pt x="496682" y="79447"/>
                    <a:pt x="496682" y="177449"/>
                  </a:cubicBezTo>
                  <a:lnTo>
                    <a:pt x="495309" y="191336"/>
                  </a:lnTo>
                  <a:lnTo>
                    <a:pt x="525238" y="197496"/>
                  </a:lnTo>
                  <a:cubicBezTo>
                    <a:pt x="556085" y="210798"/>
                    <a:pt x="577730" y="241938"/>
                    <a:pt x="577730" y="278232"/>
                  </a:cubicBezTo>
                  <a:cubicBezTo>
                    <a:pt x="577730" y="314526"/>
                    <a:pt x="556085" y="345666"/>
                    <a:pt x="525238" y="358967"/>
                  </a:cubicBezTo>
                  <a:lnTo>
                    <a:pt x="499772" y="364208"/>
                  </a:lnTo>
                  <a:lnTo>
                    <a:pt x="495879" y="365853"/>
                  </a:lnTo>
                  <a:lnTo>
                    <a:pt x="491785" y="365853"/>
                  </a:lnTo>
                  <a:lnTo>
                    <a:pt x="125282" y="365853"/>
                  </a:lnTo>
                  <a:lnTo>
                    <a:pt x="109582" y="365853"/>
                  </a:lnTo>
                  <a:lnTo>
                    <a:pt x="104532" y="363720"/>
                  </a:lnTo>
                  <a:lnTo>
                    <a:pt x="100033" y="363258"/>
                  </a:lnTo>
                  <a:cubicBezTo>
                    <a:pt x="42944" y="351348"/>
                    <a:pt x="0" y="299851"/>
                    <a:pt x="0" y="238128"/>
                  </a:cubicBezTo>
                  <a:cubicBezTo>
                    <a:pt x="0" y="167587"/>
                    <a:pt x="56091" y="110403"/>
                    <a:pt x="125282" y="110403"/>
                  </a:cubicBezTo>
                  <a:cubicBezTo>
                    <a:pt x="133930" y="110403"/>
                    <a:pt x="142374" y="111297"/>
                    <a:pt x="150530" y="112998"/>
                  </a:cubicBezTo>
                  <a:lnTo>
                    <a:pt x="160700" y="116217"/>
                  </a:lnTo>
                  <a:lnTo>
                    <a:pt x="162253" y="108378"/>
                  </a:lnTo>
                  <a:cubicBezTo>
                    <a:pt x="188675" y="44689"/>
                    <a:pt x="250533" y="0"/>
                    <a:pt x="322629" y="0"/>
                  </a:cubicBez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Shape 161">
              <a:extLst>
                <a:ext uri="{FF2B5EF4-FFF2-40B4-BE49-F238E27FC236}">
                  <a16:creationId xmlns:a16="http://schemas.microsoft.com/office/drawing/2014/main" id="{69B559AD-33A4-405A-8743-5DDCAD8179E9}"/>
                </a:ext>
              </a:extLst>
            </p:cNvPr>
            <p:cNvSpPr/>
            <p:nvPr/>
          </p:nvSpPr>
          <p:spPr bwMode="auto">
            <a:xfrm>
              <a:off x="5348504" y="2097790"/>
              <a:ext cx="397792" cy="397792"/>
            </a:xfrm>
            <a:custGeom>
              <a:avLst/>
              <a:gdLst>
                <a:gd name="connsiteX0" fmla="*/ 0 w 423698"/>
                <a:gd name="connsiteY0" fmla="*/ 0 h 423698"/>
                <a:gd name="connsiteX1" fmla="*/ 117582 w 423698"/>
                <a:gd name="connsiteY1" fmla="*/ 0 h 423698"/>
                <a:gd name="connsiteX2" fmla="*/ 117311 w 423698"/>
                <a:gd name="connsiteY2" fmla="*/ 2692 h 423698"/>
                <a:gd name="connsiteX3" fmla="*/ 122437 w 423698"/>
                <a:gd name="connsiteY3" fmla="*/ 43382 h 423698"/>
                <a:gd name="connsiteX4" fmla="*/ 130084 w 423698"/>
                <a:gd name="connsiteY4" fmla="*/ 62819 h 423698"/>
                <a:gd name="connsiteX5" fmla="*/ 62819 w 423698"/>
                <a:gd name="connsiteY5" fmla="*/ 62819 h 423698"/>
                <a:gd name="connsiteX6" fmla="*/ 62819 w 423698"/>
                <a:gd name="connsiteY6" fmla="*/ 360879 h 423698"/>
                <a:gd name="connsiteX7" fmla="*/ 360880 w 423698"/>
                <a:gd name="connsiteY7" fmla="*/ 360879 h 423698"/>
                <a:gd name="connsiteX8" fmla="*/ 360880 w 423698"/>
                <a:gd name="connsiteY8" fmla="*/ 173255 h 423698"/>
                <a:gd name="connsiteX9" fmla="*/ 423698 w 423698"/>
                <a:gd name="connsiteY9" fmla="*/ 173255 h 423698"/>
                <a:gd name="connsiteX10" fmla="*/ 423698 w 423698"/>
                <a:gd name="connsiteY10" fmla="*/ 423698 h 423698"/>
                <a:gd name="connsiteX11" fmla="*/ 0 w 423698"/>
                <a:gd name="connsiteY11" fmla="*/ 423698 h 423698"/>
                <a:gd name="connsiteX12" fmla="*/ 0 w 423698"/>
                <a:gd name="connsiteY12" fmla="*/ 0 h 423698"/>
                <a:gd name="connsiteX0" fmla="*/ 62819 w 423698"/>
                <a:gd name="connsiteY0" fmla="*/ 360879 h 452319"/>
                <a:gd name="connsiteX1" fmla="*/ 360880 w 423698"/>
                <a:gd name="connsiteY1" fmla="*/ 360879 h 452319"/>
                <a:gd name="connsiteX2" fmla="*/ 360880 w 423698"/>
                <a:gd name="connsiteY2" fmla="*/ 173255 h 452319"/>
                <a:gd name="connsiteX3" fmla="*/ 423698 w 423698"/>
                <a:gd name="connsiteY3" fmla="*/ 173255 h 452319"/>
                <a:gd name="connsiteX4" fmla="*/ 423698 w 423698"/>
                <a:gd name="connsiteY4" fmla="*/ 423698 h 452319"/>
                <a:gd name="connsiteX5" fmla="*/ 0 w 423698"/>
                <a:gd name="connsiteY5" fmla="*/ 423698 h 452319"/>
                <a:gd name="connsiteX6" fmla="*/ 0 w 423698"/>
                <a:gd name="connsiteY6" fmla="*/ 0 h 452319"/>
                <a:gd name="connsiteX7" fmla="*/ 117582 w 423698"/>
                <a:gd name="connsiteY7" fmla="*/ 0 h 452319"/>
                <a:gd name="connsiteX8" fmla="*/ 117311 w 423698"/>
                <a:gd name="connsiteY8" fmla="*/ 2692 h 452319"/>
                <a:gd name="connsiteX9" fmla="*/ 122437 w 423698"/>
                <a:gd name="connsiteY9" fmla="*/ 43382 h 452319"/>
                <a:gd name="connsiteX10" fmla="*/ 130084 w 423698"/>
                <a:gd name="connsiteY10" fmla="*/ 62819 h 452319"/>
                <a:gd name="connsiteX11" fmla="*/ 62819 w 423698"/>
                <a:gd name="connsiteY11" fmla="*/ 62819 h 452319"/>
                <a:gd name="connsiteX12" fmla="*/ 154259 w 423698"/>
                <a:gd name="connsiteY12" fmla="*/ 452319 h 452319"/>
                <a:gd name="connsiteX0" fmla="*/ 360880 w 423698"/>
                <a:gd name="connsiteY0" fmla="*/ 360879 h 452319"/>
                <a:gd name="connsiteX1" fmla="*/ 360880 w 423698"/>
                <a:gd name="connsiteY1" fmla="*/ 173255 h 452319"/>
                <a:gd name="connsiteX2" fmla="*/ 423698 w 423698"/>
                <a:gd name="connsiteY2" fmla="*/ 173255 h 452319"/>
                <a:gd name="connsiteX3" fmla="*/ 423698 w 423698"/>
                <a:gd name="connsiteY3" fmla="*/ 423698 h 452319"/>
                <a:gd name="connsiteX4" fmla="*/ 0 w 423698"/>
                <a:gd name="connsiteY4" fmla="*/ 423698 h 452319"/>
                <a:gd name="connsiteX5" fmla="*/ 0 w 423698"/>
                <a:gd name="connsiteY5" fmla="*/ 0 h 452319"/>
                <a:gd name="connsiteX6" fmla="*/ 117582 w 423698"/>
                <a:gd name="connsiteY6" fmla="*/ 0 h 452319"/>
                <a:gd name="connsiteX7" fmla="*/ 117311 w 423698"/>
                <a:gd name="connsiteY7" fmla="*/ 2692 h 452319"/>
                <a:gd name="connsiteX8" fmla="*/ 122437 w 423698"/>
                <a:gd name="connsiteY8" fmla="*/ 43382 h 452319"/>
                <a:gd name="connsiteX9" fmla="*/ 130084 w 423698"/>
                <a:gd name="connsiteY9" fmla="*/ 62819 h 452319"/>
                <a:gd name="connsiteX10" fmla="*/ 62819 w 423698"/>
                <a:gd name="connsiteY10" fmla="*/ 62819 h 452319"/>
                <a:gd name="connsiteX11" fmla="*/ 154259 w 423698"/>
                <a:gd name="connsiteY11" fmla="*/ 452319 h 452319"/>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10" fmla="*/ 62819 w 423698"/>
                <a:gd name="connsiteY10"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6" fmla="*/ 117311 w 423698"/>
                <a:gd name="connsiteY6"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0" fmla="*/ 423698 w 423698"/>
                <a:gd name="connsiteY0" fmla="*/ 173255 h 423698"/>
                <a:gd name="connsiteX1" fmla="*/ 423698 w 423698"/>
                <a:gd name="connsiteY1" fmla="*/ 423698 h 423698"/>
                <a:gd name="connsiteX2" fmla="*/ 0 w 423698"/>
                <a:gd name="connsiteY2" fmla="*/ 423698 h 423698"/>
                <a:gd name="connsiteX3" fmla="*/ 0 w 423698"/>
                <a:gd name="connsiteY3" fmla="*/ 0 h 423698"/>
                <a:gd name="connsiteX4" fmla="*/ 117582 w 423698"/>
                <a:gd name="connsiteY4" fmla="*/ 0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423698" y="173255"/>
                  </a:moveTo>
                  <a:lnTo>
                    <a:pt x="423698" y="423698"/>
                  </a:lnTo>
                  <a:lnTo>
                    <a:pt x="0" y="423698"/>
                  </a:lnTo>
                  <a:lnTo>
                    <a:pt x="0" y="0"/>
                  </a:lnTo>
                  <a:lnTo>
                    <a:pt x="117582"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Shape 162">
              <a:extLst>
                <a:ext uri="{FF2B5EF4-FFF2-40B4-BE49-F238E27FC236}">
                  <a16:creationId xmlns:a16="http://schemas.microsoft.com/office/drawing/2014/main" id="{EE7CB787-3792-48D6-8959-1DBA0EBFCF54}"/>
                </a:ext>
              </a:extLst>
            </p:cNvPr>
            <p:cNvSpPr/>
            <p:nvPr/>
          </p:nvSpPr>
          <p:spPr bwMode="auto">
            <a:xfrm>
              <a:off x="5818121" y="2097790"/>
              <a:ext cx="397792" cy="397792"/>
            </a:xfrm>
            <a:custGeom>
              <a:avLst/>
              <a:gdLst>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7" fmla="*/ 360880 w 423698"/>
                <a:gd name="connsiteY7" fmla="*/ 360879 h 423698"/>
                <a:gd name="connsiteX8" fmla="*/ 360880 w 423698"/>
                <a:gd name="connsiteY8" fmla="*/ 62819 h 423698"/>
                <a:gd name="connsiteX9" fmla="*/ 307337 w 423698"/>
                <a:gd name="connsiteY9" fmla="*/ 62819 h 423698"/>
                <a:gd name="connsiteX10" fmla="*/ 307558 w 423698"/>
                <a:gd name="connsiteY10" fmla="*/ 61858 h 423698"/>
                <a:gd name="connsiteX11" fmla="*/ 308958 w 423698"/>
                <a:gd name="connsiteY11" fmla="*/ 43363 h 423698"/>
                <a:gd name="connsiteX12" fmla="*/ 305135 w 423698"/>
                <a:gd name="connsiteY12" fmla="*/ 13012 h 423698"/>
                <a:gd name="connsiteX13" fmla="*/ 300015 w 423698"/>
                <a:gd name="connsiteY13" fmla="*/ 0 h 423698"/>
                <a:gd name="connsiteX0" fmla="*/ 360880 w 452320"/>
                <a:gd name="connsiteY0" fmla="*/ 360879 h 452319"/>
                <a:gd name="connsiteX1" fmla="*/ 360880 w 452320"/>
                <a:gd name="connsiteY1" fmla="*/ 62819 h 452319"/>
                <a:gd name="connsiteX2" fmla="*/ 307337 w 452320"/>
                <a:gd name="connsiteY2" fmla="*/ 62819 h 452319"/>
                <a:gd name="connsiteX3" fmla="*/ 307558 w 452320"/>
                <a:gd name="connsiteY3" fmla="*/ 61858 h 452319"/>
                <a:gd name="connsiteX4" fmla="*/ 308958 w 452320"/>
                <a:gd name="connsiteY4" fmla="*/ 43363 h 452319"/>
                <a:gd name="connsiteX5" fmla="*/ 305135 w 452320"/>
                <a:gd name="connsiteY5" fmla="*/ 13012 h 452319"/>
                <a:gd name="connsiteX6" fmla="*/ 300015 w 452320"/>
                <a:gd name="connsiteY6" fmla="*/ 0 h 452319"/>
                <a:gd name="connsiteX7" fmla="*/ 423698 w 452320"/>
                <a:gd name="connsiteY7" fmla="*/ 0 h 452319"/>
                <a:gd name="connsiteX8" fmla="*/ 423698 w 452320"/>
                <a:gd name="connsiteY8" fmla="*/ 423698 h 452319"/>
                <a:gd name="connsiteX9" fmla="*/ 0 w 452320"/>
                <a:gd name="connsiteY9" fmla="*/ 423698 h 452319"/>
                <a:gd name="connsiteX10" fmla="*/ 0 w 452320"/>
                <a:gd name="connsiteY10" fmla="*/ 173255 h 452319"/>
                <a:gd name="connsiteX11" fmla="*/ 62819 w 452320"/>
                <a:gd name="connsiteY11" fmla="*/ 173255 h 452319"/>
                <a:gd name="connsiteX12" fmla="*/ 62819 w 452320"/>
                <a:gd name="connsiteY12" fmla="*/ 360879 h 452319"/>
                <a:gd name="connsiteX13" fmla="*/ 452320 w 452320"/>
                <a:gd name="connsiteY13" fmla="*/ 452319 h 452319"/>
                <a:gd name="connsiteX0" fmla="*/ 360880 w 423698"/>
                <a:gd name="connsiteY0" fmla="*/ 360879 h 423698"/>
                <a:gd name="connsiteX1" fmla="*/ 360880 w 423698"/>
                <a:gd name="connsiteY1" fmla="*/ 62819 h 423698"/>
                <a:gd name="connsiteX2" fmla="*/ 307337 w 423698"/>
                <a:gd name="connsiteY2" fmla="*/ 62819 h 423698"/>
                <a:gd name="connsiteX3" fmla="*/ 307558 w 423698"/>
                <a:gd name="connsiteY3" fmla="*/ 61858 h 423698"/>
                <a:gd name="connsiteX4" fmla="*/ 308958 w 423698"/>
                <a:gd name="connsiteY4" fmla="*/ 43363 h 423698"/>
                <a:gd name="connsiteX5" fmla="*/ 305135 w 423698"/>
                <a:gd name="connsiteY5" fmla="*/ 13012 h 423698"/>
                <a:gd name="connsiteX6" fmla="*/ 300015 w 423698"/>
                <a:gd name="connsiteY6" fmla="*/ 0 h 423698"/>
                <a:gd name="connsiteX7" fmla="*/ 423698 w 423698"/>
                <a:gd name="connsiteY7" fmla="*/ 0 h 423698"/>
                <a:gd name="connsiteX8" fmla="*/ 423698 w 423698"/>
                <a:gd name="connsiteY8" fmla="*/ 423698 h 423698"/>
                <a:gd name="connsiteX9" fmla="*/ 0 w 423698"/>
                <a:gd name="connsiteY9" fmla="*/ 423698 h 423698"/>
                <a:gd name="connsiteX10" fmla="*/ 0 w 423698"/>
                <a:gd name="connsiteY10" fmla="*/ 173255 h 423698"/>
                <a:gd name="connsiteX11" fmla="*/ 62819 w 423698"/>
                <a:gd name="connsiteY11" fmla="*/ 173255 h 423698"/>
                <a:gd name="connsiteX12" fmla="*/ 62819 w 423698"/>
                <a:gd name="connsiteY12" fmla="*/ 360879 h 423698"/>
                <a:gd name="connsiteX0" fmla="*/ 360880 w 423698"/>
                <a:gd name="connsiteY0" fmla="*/ 62819 h 423698"/>
                <a:gd name="connsiteX1" fmla="*/ 307337 w 423698"/>
                <a:gd name="connsiteY1" fmla="*/ 62819 h 423698"/>
                <a:gd name="connsiteX2" fmla="*/ 307558 w 423698"/>
                <a:gd name="connsiteY2" fmla="*/ 61858 h 423698"/>
                <a:gd name="connsiteX3" fmla="*/ 308958 w 423698"/>
                <a:gd name="connsiteY3" fmla="*/ 43363 h 423698"/>
                <a:gd name="connsiteX4" fmla="*/ 305135 w 423698"/>
                <a:gd name="connsiteY4" fmla="*/ 13012 h 423698"/>
                <a:gd name="connsiteX5" fmla="*/ 300015 w 423698"/>
                <a:gd name="connsiteY5" fmla="*/ 0 h 423698"/>
                <a:gd name="connsiteX6" fmla="*/ 423698 w 423698"/>
                <a:gd name="connsiteY6" fmla="*/ 0 h 423698"/>
                <a:gd name="connsiteX7" fmla="*/ 423698 w 423698"/>
                <a:gd name="connsiteY7" fmla="*/ 423698 h 423698"/>
                <a:gd name="connsiteX8" fmla="*/ 0 w 423698"/>
                <a:gd name="connsiteY8" fmla="*/ 423698 h 423698"/>
                <a:gd name="connsiteX9" fmla="*/ 0 w 423698"/>
                <a:gd name="connsiteY9" fmla="*/ 173255 h 423698"/>
                <a:gd name="connsiteX10" fmla="*/ 62819 w 423698"/>
                <a:gd name="connsiteY10" fmla="*/ 173255 h 423698"/>
                <a:gd name="connsiteX11" fmla="*/ 62819 w 423698"/>
                <a:gd name="connsiteY11" fmla="*/ 360879 h 423698"/>
                <a:gd name="connsiteX0" fmla="*/ 307337 w 423698"/>
                <a:gd name="connsiteY0" fmla="*/ 62819 h 423698"/>
                <a:gd name="connsiteX1" fmla="*/ 307558 w 423698"/>
                <a:gd name="connsiteY1" fmla="*/ 61858 h 423698"/>
                <a:gd name="connsiteX2" fmla="*/ 308958 w 423698"/>
                <a:gd name="connsiteY2" fmla="*/ 43363 h 423698"/>
                <a:gd name="connsiteX3" fmla="*/ 305135 w 423698"/>
                <a:gd name="connsiteY3" fmla="*/ 13012 h 423698"/>
                <a:gd name="connsiteX4" fmla="*/ 300015 w 423698"/>
                <a:gd name="connsiteY4" fmla="*/ 0 h 423698"/>
                <a:gd name="connsiteX5" fmla="*/ 423698 w 423698"/>
                <a:gd name="connsiteY5" fmla="*/ 0 h 423698"/>
                <a:gd name="connsiteX6" fmla="*/ 423698 w 423698"/>
                <a:gd name="connsiteY6" fmla="*/ 423698 h 423698"/>
                <a:gd name="connsiteX7" fmla="*/ 0 w 423698"/>
                <a:gd name="connsiteY7" fmla="*/ 423698 h 423698"/>
                <a:gd name="connsiteX8" fmla="*/ 0 w 423698"/>
                <a:gd name="connsiteY8" fmla="*/ 173255 h 423698"/>
                <a:gd name="connsiteX9" fmla="*/ 62819 w 423698"/>
                <a:gd name="connsiteY9" fmla="*/ 173255 h 423698"/>
                <a:gd name="connsiteX10" fmla="*/ 62819 w 423698"/>
                <a:gd name="connsiteY10" fmla="*/ 360879 h 423698"/>
                <a:gd name="connsiteX0" fmla="*/ 307337 w 423698"/>
                <a:gd name="connsiteY0" fmla="*/ 62819 h 423698"/>
                <a:gd name="connsiteX1" fmla="*/ 308958 w 423698"/>
                <a:gd name="connsiteY1" fmla="*/ 43363 h 423698"/>
                <a:gd name="connsiteX2" fmla="*/ 305135 w 423698"/>
                <a:gd name="connsiteY2" fmla="*/ 13012 h 423698"/>
                <a:gd name="connsiteX3" fmla="*/ 300015 w 423698"/>
                <a:gd name="connsiteY3" fmla="*/ 0 h 423698"/>
                <a:gd name="connsiteX4" fmla="*/ 423698 w 423698"/>
                <a:gd name="connsiteY4" fmla="*/ 0 h 423698"/>
                <a:gd name="connsiteX5" fmla="*/ 423698 w 423698"/>
                <a:gd name="connsiteY5" fmla="*/ 423698 h 423698"/>
                <a:gd name="connsiteX6" fmla="*/ 0 w 423698"/>
                <a:gd name="connsiteY6" fmla="*/ 423698 h 423698"/>
                <a:gd name="connsiteX7" fmla="*/ 0 w 423698"/>
                <a:gd name="connsiteY7" fmla="*/ 173255 h 423698"/>
                <a:gd name="connsiteX8" fmla="*/ 62819 w 423698"/>
                <a:gd name="connsiteY8" fmla="*/ 173255 h 423698"/>
                <a:gd name="connsiteX9" fmla="*/ 62819 w 423698"/>
                <a:gd name="connsiteY9" fmla="*/ 360879 h 423698"/>
                <a:gd name="connsiteX0" fmla="*/ 307337 w 423698"/>
                <a:gd name="connsiteY0" fmla="*/ 62819 h 423698"/>
                <a:gd name="connsiteX1" fmla="*/ 305135 w 423698"/>
                <a:gd name="connsiteY1" fmla="*/ 13012 h 423698"/>
                <a:gd name="connsiteX2" fmla="*/ 300015 w 423698"/>
                <a:gd name="connsiteY2" fmla="*/ 0 h 423698"/>
                <a:gd name="connsiteX3" fmla="*/ 423698 w 423698"/>
                <a:gd name="connsiteY3" fmla="*/ 0 h 423698"/>
                <a:gd name="connsiteX4" fmla="*/ 423698 w 423698"/>
                <a:gd name="connsiteY4" fmla="*/ 423698 h 423698"/>
                <a:gd name="connsiteX5" fmla="*/ 0 w 423698"/>
                <a:gd name="connsiteY5" fmla="*/ 423698 h 423698"/>
                <a:gd name="connsiteX6" fmla="*/ 0 w 423698"/>
                <a:gd name="connsiteY6" fmla="*/ 173255 h 423698"/>
                <a:gd name="connsiteX7" fmla="*/ 62819 w 423698"/>
                <a:gd name="connsiteY7" fmla="*/ 173255 h 423698"/>
                <a:gd name="connsiteX8" fmla="*/ 62819 w 423698"/>
                <a:gd name="connsiteY8" fmla="*/ 360879 h 423698"/>
                <a:gd name="connsiteX0" fmla="*/ 305135 w 423698"/>
                <a:gd name="connsiteY0" fmla="*/ 13012 h 423698"/>
                <a:gd name="connsiteX1" fmla="*/ 300015 w 423698"/>
                <a:gd name="connsiteY1" fmla="*/ 0 h 423698"/>
                <a:gd name="connsiteX2" fmla="*/ 423698 w 423698"/>
                <a:gd name="connsiteY2" fmla="*/ 0 h 423698"/>
                <a:gd name="connsiteX3" fmla="*/ 423698 w 423698"/>
                <a:gd name="connsiteY3" fmla="*/ 423698 h 423698"/>
                <a:gd name="connsiteX4" fmla="*/ 0 w 423698"/>
                <a:gd name="connsiteY4" fmla="*/ 423698 h 423698"/>
                <a:gd name="connsiteX5" fmla="*/ 0 w 423698"/>
                <a:gd name="connsiteY5" fmla="*/ 173255 h 423698"/>
                <a:gd name="connsiteX6" fmla="*/ 62819 w 423698"/>
                <a:gd name="connsiteY6" fmla="*/ 173255 h 423698"/>
                <a:gd name="connsiteX7" fmla="*/ 62819 w 423698"/>
                <a:gd name="connsiteY7"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300015" y="0"/>
                  </a:moveTo>
                  <a:lnTo>
                    <a:pt x="423698" y="0"/>
                  </a:lnTo>
                  <a:lnTo>
                    <a:pt x="423698" y="423698"/>
                  </a:lnTo>
                  <a:lnTo>
                    <a:pt x="0" y="423698"/>
                  </a:lnTo>
                  <a:lnTo>
                    <a:pt x="0" y="173255"/>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85B5DD72-72E3-422A-BEEB-FBC9AB0F7712}"/>
              </a:ext>
            </a:extLst>
          </p:cNvPr>
          <p:cNvGrpSpPr/>
          <p:nvPr/>
        </p:nvGrpSpPr>
        <p:grpSpPr>
          <a:xfrm>
            <a:off x="423453" y="2859516"/>
            <a:ext cx="259920" cy="261053"/>
            <a:chOff x="5279190" y="5401430"/>
            <a:chExt cx="1101836" cy="1106637"/>
          </a:xfrm>
          <a:noFill/>
        </p:grpSpPr>
        <p:sp>
          <p:nvSpPr>
            <p:cNvPr id="49" name="Freeform: Shape 815">
              <a:extLst>
                <a:ext uri="{FF2B5EF4-FFF2-40B4-BE49-F238E27FC236}">
                  <a16:creationId xmlns:a16="http://schemas.microsoft.com/office/drawing/2014/main" id="{EF67B2EE-C093-4F71-86C0-AF02F7601E2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0" name="Freeform: Shape 816">
              <a:extLst>
                <a:ext uri="{FF2B5EF4-FFF2-40B4-BE49-F238E27FC236}">
                  <a16:creationId xmlns:a16="http://schemas.microsoft.com/office/drawing/2014/main" id="{0D3E572F-CADF-41E6-B695-146930E8B84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1" name="Freeform: Shape 817">
              <a:extLst>
                <a:ext uri="{FF2B5EF4-FFF2-40B4-BE49-F238E27FC236}">
                  <a16:creationId xmlns:a16="http://schemas.microsoft.com/office/drawing/2014/main" id="{7B6DC2AF-65A3-4C49-BEF0-B2CFEB25CE7E}"/>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2" name="Freeform: Shape 818">
              <a:extLst>
                <a:ext uri="{FF2B5EF4-FFF2-40B4-BE49-F238E27FC236}">
                  <a16:creationId xmlns:a16="http://schemas.microsoft.com/office/drawing/2014/main" id="{6A2CFBB9-44C7-4D9A-8FBA-923FF67EA42D}"/>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useBgFill="1">
          <p:nvSpPr>
            <p:cNvPr id="53" name="Freeform: Shape 819">
              <a:extLst>
                <a:ext uri="{FF2B5EF4-FFF2-40B4-BE49-F238E27FC236}">
                  <a16:creationId xmlns:a16="http://schemas.microsoft.com/office/drawing/2014/main" id="{EE2142D8-3033-45FC-841F-4203A6E01C7C}"/>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6F9876C3-DE7A-4058-A466-49A39620422C}"/>
              </a:ext>
            </a:extLst>
          </p:cNvPr>
          <p:cNvGrpSpPr/>
          <p:nvPr/>
        </p:nvGrpSpPr>
        <p:grpSpPr>
          <a:xfrm>
            <a:off x="370250" y="3482790"/>
            <a:ext cx="366327" cy="285212"/>
            <a:chOff x="2062250" y="1828801"/>
            <a:chExt cx="438091" cy="341085"/>
          </a:xfrm>
        </p:grpSpPr>
        <p:grpSp>
          <p:nvGrpSpPr>
            <p:cNvPr id="55" name="Group 54">
              <a:extLst>
                <a:ext uri="{FF2B5EF4-FFF2-40B4-BE49-F238E27FC236}">
                  <a16:creationId xmlns:a16="http://schemas.microsoft.com/office/drawing/2014/main" id="{A9DA8CD1-A71B-4AF8-91A0-B6515F4EEF11}"/>
                </a:ext>
              </a:extLst>
            </p:cNvPr>
            <p:cNvGrpSpPr/>
            <p:nvPr/>
          </p:nvGrpSpPr>
          <p:grpSpPr>
            <a:xfrm>
              <a:off x="2062250" y="1828801"/>
              <a:ext cx="180067" cy="140947"/>
              <a:chOff x="2438399" y="1828800"/>
              <a:chExt cx="1923143" cy="1799771"/>
            </a:xfrm>
            <a:noFill/>
          </p:grpSpPr>
          <p:sp>
            <p:nvSpPr>
              <p:cNvPr id="69" name="Rectangle 68">
                <a:extLst>
                  <a:ext uri="{FF2B5EF4-FFF2-40B4-BE49-F238E27FC236}">
                    <a16:creationId xmlns:a16="http://schemas.microsoft.com/office/drawing/2014/main" id="{94C72AD9-BC7E-4363-A78F-8D6A74E9AF3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2C400660-9F07-4F17-A919-A1F34AD233B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8174084-47D3-41FD-8610-D7BDC3A87ECD}"/>
                </a:ext>
              </a:extLst>
            </p:cNvPr>
            <p:cNvGrpSpPr/>
            <p:nvPr/>
          </p:nvGrpSpPr>
          <p:grpSpPr>
            <a:xfrm>
              <a:off x="2093480" y="2028939"/>
              <a:ext cx="180067" cy="140947"/>
              <a:chOff x="2438399" y="1828800"/>
              <a:chExt cx="1923143" cy="1799771"/>
            </a:xfrm>
            <a:noFill/>
          </p:grpSpPr>
          <p:sp>
            <p:nvSpPr>
              <p:cNvPr id="67" name="Rectangle 66">
                <a:extLst>
                  <a:ext uri="{FF2B5EF4-FFF2-40B4-BE49-F238E27FC236}">
                    <a16:creationId xmlns:a16="http://schemas.microsoft.com/office/drawing/2014/main" id="{63AB7CE1-F700-4EEF-96C4-CE284CC6791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8" name="Straight Connector 67">
                <a:extLst>
                  <a:ext uri="{FF2B5EF4-FFF2-40B4-BE49-F238E27FC236}">
                    <a16:creationId xmlns:a16="http://schemas.microsoft.com/office/drawing/2014/main" id="{626BCB11-941A-4902-8C02-6CC807BF6F8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83F5D9BC-2097-4D91-9CE2-9C73018229FF}"/>
                </a:ext>
              </a:extLst>
            </p:cNvPr>
            <p:cNvGrpSpPr/>
            <p:nvPr/>
          </p:nvGrpSpPr>
          <p:grpSpPr>
            <a:xfrm>
              <a:off x="2320274" y="1907031"/>
              <a:ext cx="180067" cy="140947"/>
              <a:chOff x="2438399" y="1828800"/>
              <a:chExt cx="1923143" cy="1799771"/>
            </a:xfrm>
            <a:noFill/>
          </p:grpSpPr>
          <p:sp>
            <p:nvSpPr>
              <p:cNvPr id="65" name="Rectangle 64">
                <a:extLst>
                  <a:ext uri="{FF2B5EF4-FFF2-40B4-BE49-F238E27FC236}">
                    <a16:creationId xmlns:a16="http://schemas.microsoft.com/office/drawing/2014/main" id="{5271699F-9DD0-4E2C-8099-2DEEDC7FA73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1E72143B-D6C0-43A9-8A28-869BB0C496D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27A9D25-7B02-4079-B487-C197025FCFF3}"/>
                </a:ext>
              </a:extLst>
            </p:cNvPr>
            <p:cNvGrpSpPr/>
            <p:nvPr/>
          </p:nvGrpSpPr>
          <p:grpSpPr>
            <a:xfrm>
              <a:off x="2129218" y="1891046"/>
              <a:ext cx="303775" cy="247510"/>
              <a:chOff x="2129218" y="1898304"/>
              <a:chExt cx="303775" cy="247510"/>
            </a:xfrm>
          </p:grpSpPr>
          <p:sp>
            <p:nvSpPr>
              <p:cNvPr id="59" name="Oval 58">
                <a:extLst>
                  <a:ext uri="{FF2B5EF4-FFF2-40B4-BE49-F238E27FC236}">
                    <a16:creationId xmlns:a16="http://schemas.microsoft.com/office/drawing/2014/main" id="{85590702-98EA-48B0-9467-355F4E79F839}"/>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D1AC6674-1FF8-476B-A204-B6F1D7F59F63}"/>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927733F6-833E-4A5F-824B-E529921E465E}"/>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06946C0C-E312-4E08-8EA5-8DB35882DC48}"/>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2AFE83F-08E7-4528-9D92-30FA7ADBF175}"/>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1766C2A-4B27-4ED8-B298-DF731C93896B}"/>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EA1F9FE3-D39C-45D2-9191-3ECDC9F4804C}"/>
              </a:ext>
            </a:extLst>
          </p:cNvPr>
          <p:cNvGrpSpPr/>
          <p:nvPr/>
        </p:nvGrpSpPr>
        <p:grpSpPr>
          <a:xfrm>
            <a:off x="378330" y="4698155"/>
            <a:ext cx="350167" cy="204672"/>
            <a:chOff x="4660062" y="959354"/>
            <a:chExt cx="3869807" cy="2261894"/>
          </a:xfrm>
          <a:noFill/>
        </p:grpSpPr>
        <p:sp>
          <p:nvSpPr>
            <p:cNvPr id="72" name="Freeform: Shape 164">
              <a:extLst>
                <a:ext uri="{FF2B5EF4-FFF2-40B4-BE49-F238E27FC236}">
                  <a16:creationId xmlns:a16="http://schemas.microsoft.com/office/drawing/2014/main" id="{9B6C50BD-7DDC-4271-B211-7D54164C1785}"/>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0FF03B45-B1ED-44B1-BC94-26FCEBB9C870}"/>
                </a:ext>
              </a:extLst>
            </p:cNvPr>
            <p:cNvSpPr/>
            <p:nvPr/>
          </p:nvSpPr>
          <p:spPr bwMode="auto">
            <a:xfrm>
              <a:off x="6396421" y="1389756"/>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0647B24A-257C-45EC-9D58-E7C2A547C7C7}"/>
                </a:ext>
              </a:extLst>
            </p:cNvPr>
            <p:cNvSpPr/>
            <p:nvPr/>
          </p:nvSpPr>
          <p:spPr bwMode="auto">
            <a:xfrm>
              <a:off x="7539697" y="1939914"/>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091F6A77-BCB8-411D-951B-94B35C8F509C}"/>
                </a:ext>
              </a:extLst>
            </p:cNvPr>
            <p:cNvSpPr/>
            <p:nvPr/>
          </p:nvSpPr>
          <p:spPr bwMode="auto">
            <a:xfrm>
              <a:off x="5107942" y="2175810"/>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05964495-F0BE-4CB4-8812-B62648153611}"/>
                </a:ext>
              </a:extLst>
            </p:cNvPr>
            <p:cNvSpPr/>
            <p:nvPr/>
          </p:nvSpPr>
          <p:spPr bwMode="auto">
            <a:xfrm>
              <a:off x="6259972" y="2398580"/>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Connector: Elbow 169">
              <a:extLst>
                <a:ext uri="{FF2B5EF4-FFF2-40B4-BE49-F238E27FC236}">
                  <a16:creationId xmlns:a16="http://schemas.microsoft.com/office/drawing/2014/main" id="{84082F87-7BB9-41F7-AC03-EFB5A4FBF666}"/>
                </a:ext>
              </a:extLst>
            </p:cNvPr>
            <p:cNvCxnSpPr>
              <a:stCxn id="75" idx="6"/>
            </p:cNvCxnSpPr>
            <p:nvPr/>
          </p:nvCxnSpPr>
          <p:spPr>
            <a:xfrm>
              <a:off x="5505168" y="2374331"/>
              <a:ext cx="311340" cy="718784"/>
            </a:xfrm>
            <a:prstGeom prst="bentConnector2">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Connector: Elbow 170">
              <a:extLst>
                <a:ext uri="{FF2B5EF4-FFF2-40B4-BE49-F238E27FC236}">
                  <a16:creationId xmlns:a16="http://schemas.microsoft.com/office/drawing/2014/main" id="{B4344557-0469-4DB1-AE7F-AD7A0950AA91}"/>
                </a:ext>
              </a:extLst>
            </p:cNvPr>
            <p:cNvCxnSpPr>
              <a:cxnSpLocks/>
              <a:stCxn id="76" idx="0"/>
            </p:cNvCxnSpPr>
            <p:nvPr/>
          </p:nvCxnSpPr>
          <p:spPr>
            <a:xfrm rot="16200000" flipV="1">
              <a:off x="5541469" y="1481464"/>
              <a:ext cx="1259426" cy="574806"/>
            </a:xfrm>
            <a:prstGeom prst="bentConnector3">
              <a:avLst>
                <a:gd name="adj1" fmla="val 21955"/>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Connector: Elbow 171">
              <a:extLst>
                <a:ext uri="{FF2B5EF4-FFF2-40B4-BE49-F238E27FC236}">
                  <a16:creationId xmlns:a16="http://schemas.microsoft.com/office/drawing/2014/main" id="{07ABF95E-9352-40BE-A760-C3451A74BCA7}"/>
                </a:ext>
              </a:extLst>
            </p:cNvPr>
            <p:cNvCxnSpPr>
              <a:cxnSpLocks/>
              <a:stCxn id="73" idx="6"/>
            </p:cNvCxnSpPr>
            <p:nvPr/>
          </p:nvCxnSpPr>
          <p:spPr>
            <a:xfrm>
              <a:off x="6793647" y="1588277"/>
              <a:ext cx="376193" cy="1553213"/>
            </a:xfrm>
            <a:prstGeom prst="bentConnector2">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Connector: Elbow 172">
              <a:extLst>
                <a:ext uri="{FF2B5EF4-FFF2-40B4-BE49-F238E27FC236}">
                  <a16:creationId xmlns:a16="http://schemas.microsoft.com/office/drawing/2014/main" id="{4814E320-63BF-46D9-BB9A-C4C4CD22BFBB}"/>
                </a:ext>
              </a:extLst>
            </p:cNvPr>
            <p:cNvCxnSpPr>
              <a:stCxn id="74" idx="4"/>
            </p:cNvCxnSpPr>
            <p:nvPr/>
          </p:nvCxnSpPr>
          <p:spPr>
            <a:xfrm rot="5400000">
              <a:off x="7356644" y="2150264"/>
              <a:ext cx="194975" cy="568358"/>
            </a:xfrm>
            <a:prstGeom prst="bentConnector2">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id="{96FAFD83-EF41-44A8-93C3-589E714AE6FE}"/>
              </a:ext>
            </a:extLst>
          </p:cNvPr>
          <p:cNvSpPr/>
          <p:nvPr/>
        </p:nvSpPr>
        <p:spPr>
          <a:xfrm>
            <a:off x="6492846" y="5667682"/>
            <a:ext cx="2253504" cy="480131"/>
          </a:xfrm>
          <a:prstGeom prst="rect">
            <a:avLst/>
          </a:prstGeom>
          <a:solidFill>
            <a:schemeClr val="bg1"/>
          </a:solidFill>
        </p:spPr>
        <p:txBody>
          <a:bodyPr wrap="square" lIns="182880" tIns="146304" rIns="182880" bIns="146304" rtlCol="0" anchor="ctr">
            <a:spAutoFit/>
          </a:bodyPr>
          <a:lstStyle/>
          <a:p>
            <a:pPr marL="0" marR="0" lvl="0" indent="0" algn="ctr" defTabSz="914400" rtl="0" eaLnBrk="1" fontAlgn="auto" latinLnBrk="0" hangingPunct="1">
              <a:lnSpc>
                <a:spcPct val="1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Global Azure in 43 regions</a:t>
            </a:r>
          </a:p>
        </p:txBody>
      </p:sp>
      <p:grpSp>
        <p:nvGrpSpPr>
          <p:cNvPr id="82" name="Group 11">
            <a:extLst>
              <a:ext uri="{FF2B5EF4-FFF2-40B4-BE49-F238E27FC236}">
                <a16:creationId xmlns:a16="http://schemas.microsoft.com/office/drawing/2014/main" id="{6C4975BE-DE89-4D1B-B4B3-BD602CF3F5B3}"/>
              </a:ext>
            </a:extLst>
          </p:cNvPr>
          <p:cNvGrpSpPr>
            <a:grpSpLocks noChangeAspect="1"/>
          </p:cNvGrpSpPr>
          <p:nvPr/>
        </p:nvGrpSpPr>
        <p:grpSpPr bwMode="auto">
          <a:xfrm>
            <a:off x="441025" y="4112461"/>
            <a:ext cx="224777" cy="244847"/>
            <a:chOff x="3861" y="4291602"/>
            <a:chExt cx="112" cy="244433"/>
          </a:xfrm>
        </p:grpSpPr>
        <p:sp>
          <p:nvSpPr>
            <p:cNvPr id="83" name="Freeform 12">
              <a:extLst>
                <a:ext uri="{FF2B5EF4-FFF2-40B4-BE49-F238E27FC236}">
                  <a16:creationId xmlns:a16="http://schemas.microsoft.com/office/drawing/2014/main" id="{B7126763-DF77-42CF-9E95-156237245839}"/>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4" name="Line 13">
              <a:extLst>
                <a:ext uri="{FF2B5EF4-FFF2-40B4-BE49-F238E27FC236}">
                  <a16:creationId xmlns:a16="http://schemas.microsoft.com/office/drawing/2014/main" id="{7ADB6FDA-2CED-48B0-8FF7-B2366C6EA851}"/>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5" name="Line 14">
              <a:extLst>
                <a:ext uri="{FF2B5EF4-FFF2-40B4-BE49-F238E27FC236}">
                  <a16:creationId xmlns:a16="http://schemas.microsoft.com/office/drawing/2014/main" id="{E78E8AB0-F4B6-48DA-AF84-DEE869F7DBC4}"/>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6" name="Line 15">
              <a:extLst>
                <a:ext uri="{FF2B5EF4-FFF2-40B4-BE49-F238E27FC236}">
                  <a16:creationId xmlns:a16="http://schemas.microsoft.com/office/drawing/2014/main" id="{CFBA9556-16E5-4D24-9681-1F7AEFA8825F}"/>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7" name="Line 16">
              <a:extLst>
                <a:ext uri="{FF2B5EF4-FFF2-40B4-BE49-F238E27FC236}">
                  <a16:creationId xmlns:a16="http://schemas.microsoft.com/office/drawing/2014/main" id="{B799D816-D280-44D2-8EA4-3F95A3235392}"/>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8" name="Line 17">
              <a:extLst>
                <a:ext uri="{FF2B5EF4-FFF2-40B4-BE49-F238E27FC236}">
                  <a16:creationId xmlns:a16="http://schemas.microsoft.com/office/drawing/2014/main" id="{E99254A3-815F-455C-84E7-B3F8B515427E}"/>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89" name="Group 88">
            <a:extLst>
              <a:ext uri="{FF2B5EF4-FFF2-40B4-BE49-F238E27FC236}">
                <a16:creationId xmlns:a16="http://schemas.microsoft.com/office/drawing/2014/main" id="{9B88B5CF-AF9D-433F-81B8-05AA4A8D6FD2}"/>
              </a:ext>
            </a:extLst>
          </p:cNvPr>
          <p:cNvGrpSpPr/>
          <p:nvPr/>
        </p:nvGrpSpPr>
        <p:grpSpPr>
          <a:xfrm>
            <a:off x="431723" y="5245210"/>
            <a:ext cx="243383" cy="243385"/>
            <a:chOff x="518809" y="5245210"/>
            <a:chExt cx="243383" cy="243385"/>
          </a:xfrm>
        </p:grpSpPr>
        <p:sp>
          <p:nvSpPr>
            <p:cNvPr id="90" name="Freeform: Shape 89">
              <a:extLst>
                <a:ext uri="{FF2B5EF4-FFF2-40B4-BE49-F238E27FC236}">
                  <a16:creationId xmlns:a16="http://schemas.microsoft.com/office/drawing/2014/main" id="{6FBAB0FC-1FF5-4516-92A4-734C213CE30F}"/>
                </a:ext>
              </a:extLst>
            </p:cNvPr>
            <p:cNvSpPr/>
            <p:nvPr/>
          </p:nvSpPr>
          <p:spPr bwMode="auto">
            <a:xfrm>
              <a:off x="592787" y="5245210"/>
              <a:ext cx="169405" cy="169406"/>
            </a:xfrm>
            <a:custGeom>
              <a:avLst/>
              <a:gdLst>
                <a:gd name="connsiteX0" fmla="*/ 154834 w 169405"/>
                <a:gd name="connsiteY0" fmla="*/ 0 h 169406"/>
                <a:gd name="connsiteX1" fmla="*/ 169405 w 169405"/>
                <a:gd name="connsiteY1" fmla="*/ 14572 h 169406"/>
                <a:gd name="connsiteX2" fmla="*/ 169405 w 169405"/>
                <a:gd name="connsiteY2" fmla="*/ 169406 h 169406"/>
                <a:gd name="connsiteX3" fmla="*/ 109279 w 169405"/>
                <a:gd name="connsiteY3" fmla="*/ 109280 h 169406"/>
                <a:gd name="connsiteX4" fmla="*/ 107908 w 169405"/>
                <a:gd name="connsiteY4" fmla="*/ 105970 h 169406"/>
                <a:gd name="connsiteX5" fmla="*/ 104598 w 169405"/>
                <a:gd name="connsiteY5" fmla="*/ 104599 h 169406"/>
                <a:gd name="connsiteX6" fmla="*/ 0 w 169405"/>
                <a:gd name="connsiteY6" fmla="*/ 1 h 169406"/>
                <a:gd name="connsiteX7" fmla="*/ 154834 w 169405"/>
                <a:gd name="connsiteY7" fmla="*/ 0 h 169406"/>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09279 w 196038"/>
                <a:gd name="connsiteY5" fmla="*/ 109280 h 196039"/>
                <a:gd name="connsiteX6" fmla="*/ 107908 w 196038"/>
                <a:gd name="connsiteY6" fmla="*/ 105970 h 196039"/>
                <a:gd name="connsiteX7" fmla="*/ 196038 w 196038"/>
                <a:gd name="connsiteY7" fmla="*/ 196039 h 196039"/>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09279 w 196038"/>
                <a:gd name="connsiteY5" fmla="*/ 109280 h 196039"/>
                <a:gd name="connsiteX6" fmla="*/ 196038 w 196038"/>
                <a:gd name="connsiteY6" fmla="*/ 196039 h 196039"/>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96038 w 196038"/>
                <a:gd name="connsiteY5" fmla="*/ 196039 h 196039"/>
                <a:gd name="connsiteX0" fmla="*/ 0 w 196038"/>
                <a:gd name="connsiteY0" fmla="*/ 1 h 196039"/>
                <a:gd name="connsiteX1" fmla="*/ 154834 w 196038"/>
                <a:gd name="connsiteY1" fmla="*/ 0 h 196039"/>
                <a:gd name="connsiteX2" fmla="*/ 169405 w 196038"/>
                <a:gd name="connsiteY2" fmla="*/ 14572 h 196039"/>
                <a:gd name="connsiteX3" fmla="*/ 169405 w 196038"/>
                <a:gd name="connsiteY3" fmla="*/ 169406 h 196039"/>
                <a:gd name="connsiteX4" fmla="*/ 196038 w 196038"/>
                <a:gd name="connsiteY4" fmla="*/ 196039 h 196039"/>
                <a:gd name="connsiteX0" fmla="*/ 0 w 169405"/>
                <a:gd name="connsiteY0" fmla="*/ 1 h 169406"/>
                <a:gd name="connsiteX1" fmla="*/ 154834 w 169405"/>
                <a:gd name="connsiteY1" fmla="*/ 0 h 169406"/>
                <a:gd name="connsiteX2" fmla="*/ 169405 w 169405"/>
                <a:gd name="connsiteY2" fmla="*/ 14572 h 169406"/>
                <a:gd name="connsiteX3" fmla="*/ 169405 w 169405"/>
                <a:gd name="connsiteY3" fmla="*/ 169406 h 169406"/>
              </a:gdLst>
              <a:ahLst/>
              <a:cxnLst>
                <a:cxn ang="0">
                  <a:pos x="connsiteX0" y="connsiteY0"/>
                </a:cxn>
                <a:cxn ang="0">
                  <a:pos x="connsiteX1" y="connsiteY1"/>
                </a:cxn>
                <a:cxn ang="0">
                  <a:pos x="connsiteX2" y="connsiteY2"/>
                </a:cxn>
                <a:cxn ang="0">
                  <a:pos x="connsiteX3" y="connsiteY3"/>
                </a:cxn>
              </a:cxnLst>
              <a:rect l="l" t="t" r="r" b="b"/>
              <a:pathLst>
                <a:path w="169405" h="169406">
                  <a:moveTo>
                    <a:pt x="0" y="1"/>
                  </a:moveTo>
                  <a:lnTo>
                    <a:pt x="154834" y="0"/>
                  </a:lnTo>
                  <a:cubicBezTo>
                    <a:pt x="162881" y="0"/>
                    <a:pt x="169405" y="6524"/>
                    <a:pt x="169405" y="14572"/>
                  </a:cubicBezTo>
                  <a:lnTo>
                    <a:pt x="169405" y="169406"/>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45BBE34C-E60C-4884-A464-2A8EA814D06D}"/>
                </a:ext>
              </a:extLst>
            </p:cNvPr>
            <p:cNvSpPr/>
            <p:nvPr/>
          </p:nvSpPr>
          <p:spPr bwMode="auto">
            <a:xfrm>
              <a:off x="518809" y="5319190"/>
              <a:ext cx="169405" cy="169405"/>
            </a:xfrm>
            <a:custGeom>
              <a:avLst/>
              <a:gdLst>
                <a:gd name="connsiteX0" fmla="*/ 0 w 169405"/>
                <a:gd name="connsiteY0" fmla="*/ 0 h 169405"/>
                <a:gd name="connsiteX1" fmla="*/ 60128 w 169405"/>
                <a:gd name="connsiteY1" fmla="*/ 60128 h 169405"/>
                <a:gd name="connsiteX2" fmla="*/ 61498 w 169405"/>
                <a:gd name="connsiteY2" fmla="*/ 63436 h 169405"/>
                <a:gd name="connsiteX3" fmla="*/ 64806 w 169405"/>
                <a:gd name="connsiteY3" fmla="*/ 64806 h 169405"/>
                <a:gd name="connsiteX4" fmla="*/ 169405 w 169405"/>
                <a:gd name="connsiteY4" fmla="*/ 169405 h 169405"/>
                <a:gd name="connsiteX5" fmla="*/ 14571 w 169405"/>
                <a:gd name="connsiteY5" fmla="*/ 169405 h 169405"/>
                <a:gd name="connsiteX6" fmla="*/ 0 w 169405"/>
                <a:gd name="connsiteY6" fmla="*/ 154834 h 169405"/>
                <a:gd name="connsiteX7" fmla="*/ 0 w 169405"/>
                <a:gd name="connsiteY7" fmla="*/ 0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60128 w 169405"/>
                <a:gd name="connsiteY5" fmla="*/ 60128 h 169405"/>
                <a:gd name="connsiteX6" fmla="*/ 61498 w 169405"/>
                <a:gd name="connsiteY6" fmla="*/ 63436 h 169405"/>
                <a:gd name="connsiteX7" fmla="*/ 156246 w 169405"/>
                <a:gd name="connsiteY7" fmla="*/ 156246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60128 w 169405"/>
                <a:gd name="connsiteY5" fmla="*/ 60128 h 169405"/>
                <a:gd name="connsiteX6" fmla="*/ 156246 w 169405"/>
                <a:gd name="connsiteY6" fmla="*/ 156246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156246 w 169405"/>
                <a:gd name="connsiteY5" fmla="*/ 156246 h 169405"/>
                <a:gd name="connsiteX0" fmla="*/ 169405 w 169405"/>
                <a:gd name="connsiteY0" fmla="*/ 169405 h 169405"/>
                <a:gd name="connsiteX1" fmla="*/ 14571 w 169405"/>
                <a:gd name="connsiteY1" fmla="*/ 169405 h 169405"/>
                <a:gd name="connsiteX2" fmla="*/ 0 w 169405"/>
                <a:gd name="connsiteY2" fmla="*/ 154834 h 169405"/>
                <a:gd name="connsiteX3" fmla="*/ 0 w 169405"/>
                <a:gd name="connsiteY3" fmla="*/ 0 h 169405"/>
                <a:gd name="connsiteX4" fmla="*/ 156246 w 169405"/>
                <a:gd name="connsiteY4" fmla="*/ 156246 h 169405"/>
                <a:gd name="connsiteX0" fmla="*/ 169405 w 169405"/>
                <a:gd name="connsiteY0" fmla="*/ 169405 h 169405"/>
                <a:gd name="connsiteX1" fmla="*/ 14571 w 169405"/>
                <a:gd name="connsiteY1" fmla="*/ 169405 h 169405"/>
                <a:gd name="connsiteX2" fmla="*/ 0 w 169405"/>
                <a:gd name="connsiteY2" fmla="*/ 154834 h 169405"/>
                <a:gd name="connsiteX3" fmla="*/ 0 w 169405"/>
                <a:gd name="connsiteY3" fmla="*/ 0 h 169405"/>
              </a:gdLst>
              <a:ahLst/>
              <a:cxnLst>
                <a:cxn ang="0">
                  <a:pos x="connsiteX0" y="connsiteY0"/>
                </a:cxn>
                <a:cxn ang="0">
                  <a:pos x="connsiteX1" y="connsiteY1"/>
                </a:cxn>
                <a:cxn ang="0">
                  <a:pos x="connsiteX2" y="connsiteY2"/>
                </a:cxn>
                <a:cxn ang="0">
                  <a:pos x="connsiteX3" y="connsiteY3"/>
                </a:cxn>
              </a:cxnLst>
              <a:rect l="l" t="t" r="r" b="b"/>
              <a:pathLst>
                <a:path w="169405" h="169405">
                  <a:moveTo>
                    <a:pt x="169405" y="169405"/>
                  </a:moveTo>
                  <a:lnTo>
                    <a:pt x="14571" y="169405"/>
                  </a:lnTo>
                  <a:cubicBezTo>
                    <a:pt x="6524" y="169405"/>
                    <a:pt x="0" y="162881"/>
                    <a:pt x="0" y="154834"/>
                  </a:cubicBezTo>
                  <a:lnTo>
                    <a:pt x="0"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196AF09A-C1EB-4AB3-AE71-34BE40F13C31}"/>
                </a:ext>
              </a:extLst>
            </p:cNvPr>
            <p:cNvSpPr/>
            <p:nvPr/>
          </p:nvSpPr>
          <p:spPr bwMode="auto">
            <a:xfrm>
              <a:off x="573794" y="5344667"/>
              <a:ext cx="44471" cy="44471"/>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52798A4D-5202-4A8D-989D-27A6013A54A4}"/>
                </a:ext>
              </a:extLst>
            </p:cNvPr>
            <p:cNvSpPr/>
            <p:nvPr/>
          </p:nvSpPr>
          <p:spPr bwMode="auto">
            <a:xfrm>
              <a:off x="662736" y="5344667"/>
              <a:ext cx="44471" cy="44471"/>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5" name="Rectangle 94">
            <a:extLst>
              <a:ext uri="{FF2B5EF4-FFF2-40B4-BE49-F238E27FC236}">
                <a16:creationId xmlns:a16="http://schemas.microsoft.com/office/drawing/2014/main" id="{8A6FFCD5-D904-4FC5-B8F1-F9E526944D39}"/>
              </a:ext>
            </a:extLst>
          </p:cNvPr>
          <p:cNvSpPr/>
          <p:nvPr/>
        </p:nvSpPr>
        <p:spPr bwMode="auto">
          <a:xfrm>
            <a:off x="5095736" y="1667673"/>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SQL Data Warehouse</a:t>
            </a:r>
          </a:p>
        </p:txBody>
      </p:sp>
      <p:sp>
        <p:nvSpPr>
          <p:cNvPr id="96" name="Rectangle 95">
            <a:extLst>
              <a:ext uri="{FF2B5EF4-FFF2-40B4-BE49-F238E27FC236}">
                <a16:creationId xmlns:a16="http://schemas.microsoft.com/office/drawing/2014/main" id="{C3363FD6-45D2-4869-B979-2F938A883C83}"/>
              </a:ext>
            </a:extLst>
          </p:cNvPr>
          <p:cNvSpPr/>
          <p:nvPr/>
        </p:nvSpPr>
        <p:spPr bwMode="auto">
          <a:xfrm>
            <a:off x="6797472" y="1667673"/>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PostgreSQL</a:t>
            </a:r>
          </a:p>
        </p:txBody>
      </p:sp>
      <p:sp>
        <p:nvSpPr>
          <p:cNvPr id="97" name="Rectangle 96">
            <a:extLst>
              <a:ext uri="{FF2B5EF4-FFF2-40B4-BE49-F238E27FC236}">
                <a16:creationId xmlns:a16="http://schemas.microsoft.com/office/drawing/2014/main" id="{C29F3E80-49A0-40A1-9284-535BD29F86B2}"/>
              </a:ext>
            </a:extLst>
          </p:cNvPr>
          <p:cNvSpPr/>
          <p:nvPr/>
        </p:nvSpPr>
        <p:spPr bwMode="auto">
          <a:xfrm>
            <a:off x="8499206" y="1667673"/>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MySQL</a:t>
            </a:r>
          </a:p>
        </p:txBody>
      </p:sp>
      <p:sp>
        <p:nvSpPr>
          <p:cNvPr id="98" name="Rectangle 97">
            <a:extLst>
              <a:ext uri="{FF2B5EF4-FFF2-40B4-BE49-F238E27FC236}">
                <a16:creationId xmlns:a16="http://schemas.microsoft.com/office/drawing/2014/main" id="{E594999E-01BF-4DF7-9E18-FFA3A540F878}"/>
              </a:ext>
            </a:extLst>
          </p:cNvPr>
          <p:cNvSpPr/>
          <p:nvPr/>
        </p:nvSpPr>
        <p:spPr bwMode="auto">
          <a:xfrm>
            <a:off x="10200941" y="1667673"/>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MariaDB</a:t>
            </a:r>
          </a:p>
        </p:txBody>
      </p:sp>
      <p:sp>
        <p:nvSpPr>
          <p:cNvPr id="3" name="Rectangle 2">
            <a:extLst>
              <a:ext uri="{FF2B5EF4-FFF2-40B4-BE49-F238E27FC236}">
                <a16:creationId xmlns:a16="http://schemas.microsoft.com/office/drawing/2014/main" id="{9136636A-A397-45A3-AD13-C8677A20F212}"/>
              </a:ext>
            </a:extLst>
          </p:cNvPr>
          <p:cNvSpPr/>
          <p:nvPr/>
        </p:nvSpPr>
        <p:spPr bwMode="auto">
          <a:xfrm>
            <a:off x="3406365" y="2130014"/>
            <a:ext cx="8431598" cy="35500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69A5C9B9-465F-435B-9C0F-3A8CF21AAF54}"/>
              </a:ext>
            </a:extLst>
          </p:cNvPr>
          <p:cNvSpPr/>
          <p:nvPr/>
        </p:nvSpPr>
        <p:spPr bwMode="auto">
          <a:xfrm>
            <a:off x="3405441" y="1669466"/>
            <a:ext cx="1637053" cy="475564"/>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1" name="Rectangle 100">
            <a:extLst>
              <a:ext uri="{FF2B5EF4-FFF2-40B4-BE49-F238E27FC236}">
                <a16:creationId xmlns:a16="http://schemas.microsoft.com/office/drawing/2014/main" id="{AE2D2A94-1CFD-4238-9408-CF32F331F4E5}"/>
              </a:ext>
            </a:extLst>
          </p:cNvPr>
          <p:cNvSpPr/>
          <p:nvPr/>
        </p:nvSpPr>
        <p:spPr bwMode="auto">
          <a:xfrm>
            <a:off x="3405264" y="1665329"/>
            <a:ext cx="1637053" cy="40231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Azure SQL Database</a:t>
            </a:r>
          </a:p>
        </p:txBody>
      </p:sp>
    </p:spTree>
    <p:extLst>
      <p:ext uri="{BB962C8B-B14F-4D97-AF65-F5344CB8AC3E}">
        <p14:creationId xmlns:p14="http://schemas.microsoft.com/office/powerpoint/2010/main" val="381580508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F5EB-DFB4-42CC-A64B-2F50D7F46E47}"/>
              </a:ext>
            </a:extLst>
          </p:cNvPr>
          <p:cNvSpPr>
            <a:spLocks noGrp="1"/>
          </p:cNvSpPr>
          <p:nvPr>
            <p:ph type="title"/>
          </p:nvPr>
        </p:nvSpPr>
        <p:spPr/>
        <p:txBody>
          <a:bodyPr/>
          <a:lstStyle/>
          <a:p>
            <a:r>
              <a:rPr lang="en-US"/>
              <a:t>Azure relational database platform</a:t>
            </a:r>
          </a:p>
        </p:txBody>
      </p:sp>
      <p:cxnSp>
        <p:nvCxnSpPr>
          <p:cNvPr id="4" name="Straight Arrow Connector 3">
            <a:extLst>
              <a:ext uri="{FF2B5EF4-FFF2-40B4-BE49-F238E27FC236}">
                <a16:creationId xmlns:a16="http://schemas.microsoft.com/office/drawing/2014/main" id="{793E6536-792F-4D20-9F26-E0F9F91AA48B}"/>
              </a:ext>
            </a:extLst>
          </p:cNvPr>
          <p:cNvCxnSpPr>
            <a:cxnSpLocks/>
          </p:cNvCxnSpPr>
          <p:nvPr/>
        </p:nvCxnSpPr>
        <p:spPr>
          <a:xfrm>
            <a:off x="3401202" y="5907747"/>
            <a:ext cx="8436792" cy="0"/>
          </a:xfrm>
          <a:prstGeom prst="straightConnector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DECAB9F-E47C-4640-BAF6-A9C702F286F8}"/>
              </a:ext>
            </a:extLst>
          </p:cNvPr>
          <p:cNvSpPr/>
          <p:nvPr/>
        </p:nvSpPr>
        <p:spPr>
          <a:xfrm>
            <a:off x="3401202" y="5046738"/>
            <a:ext cx="8436792" cy="50235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6" name="Rectangle 5">
            <a:extLst>
              <a:ext uri="{FF2B5EF4-FFF2-40B4-BE49-F238E27FC236}">
                <a16:creationId xmlns:a16="http://schemas.microsoft.com/office/drawing/2014/main" id="{6C07E635-5BBA-4C6F-AAC9-77426B4FDDD5}"/>
              </a:ext>
            </a:extLst>
          </p:cNvPr>
          <p:cNvSpPr/>
          <p:nvPr/>
        </p:nvSpPr>
        <p:spPr>
          <a:xfrm>
            <a:off x="3401202" y="4487362"/>
            <a:ext cx="8436792" cy="50235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compute</a:t>
            </a:r>
          </a:p>
        </p:txBody>
      </p:sp>
      <p:sp>
        <p:nvSpPr>
          <p:cNvPr id="7" name="Rectangle 6">
            <a:extLst>
              <a:ext uri="{FF2B5EF4-FFF2-40B4-BE49-F238E27FC236}">
                <a16:creationId xmlns:a16="http://schemas.microsoft.com/office/drawing/2014/main" id="{3F01FE9D-814B-40D5-B715-440950035491}"/>
              </a:ext>
            </a:extLst>
          </p:cNvPr>
          <p:cNvSpPr/>
          <p:nvPr/>
        </p:nvSpPr>
        <p:spPr>
          <a:xfrm>
            <a:off x="3401202" y="3657600"/>
            <a:ext cx="8436792" cy="772741"/>
          </a:xfrm>
          <a:prstGeom prst="rect">
            <a:avLst/>
          </a:prstGeom>
          <a:solidFill>
            <a:schemeClr val="bg1">
              <a:lumMod val="85000"/>
              <a:alpha val="75000"/>
            </a:schemeClr>
          </a:solidFill>
          <a:ln>
            <a:noFill/>
          </a:ln>
        </p:spPr>
        <p:style>
          <a:lnRef idx="0">
            <a:scrgbClr r="0" g="0" b="0"/>
          </a:lnRef>
          <a:fillRef idx="0">
            <a:scrgbClr r="0" g="0" b="0"/>
          </a:fillRef>
          <a:effectRef idx="0">
            <a:scrgbClr r="0" g="0" b="0"/>
          </a:effectRef>
          <a:fontRef idx="minor">
            <a:schemeClr val="lt1"/>
          </a:fontRef>
        </p:style>
        <p:txBody>
          <a:bodyPr bIns="137160" rtlCol="0" anchor="b"/>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8D7"/>
              </a:solidFill>
              <a:effectLst/>
              <a:uLnTx/>
              <a:uFillTx/>
              <a:latin typeface="Segoe UI"/>
              <a:ea typeface="+mn-ea"/>
              <a:cs typeface="Segoe UI Semibold" panose="020B0702040204020203" pitchFamily="34" charset="0"/>
            </a:endParaRPr>
          </a:p>
        </p:txBody>
      </p:sp>
      <p:sp>
        <p:nvSpPr>
          <p:cNvPr id="8" name="TextBox 7">
            <a:extLst>
              <a:ext uri="{FF2B5EF4-FFF2-40B4-BE49-F238E27FC236}">
                <a16:creationId xmlns:a16="http://schemas.microsoft.com/office/drawing/2014/main" id="{DDF0CF60-E5DD-4050-B615-7F341A49F83F}"/>
              </a:ext>
            </a:extLst>
          </p:cNvPr>
          <p:cNvSpPr txBox="1"/>
          <p:nvPr/>
        </p:nvSpPr>
        <p:spPr>
          <a:xfrm>
            <a:off x="690438" y="1426978"/>
            <a:ext cx="2143476" cy="4265783"/>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Power BI</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App Services</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Data Factory</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Analysis Services</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Machine Learning</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Cognitive Services </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Bot Service</a:t>
            </a:r>
          </a:p>
        </p:txBody>
      </p:sp>
      <p:sp>
        <p:nvSpPr>
          <p:cNvPr id="9" name="Rectangle 8">
            <a:extLst>
              <a:ext uri="{FF2B5EF4-FFF2-40B4-BE49-F238E27FC236}">
                <a16:creationId xmlns:a16="http://schemas.microsoft.com/office/drawing/2014/main" id="{9E930DBB-0000-4D31-B9DC-33FE9DBEF9BB}"/>
              </a:ext>
            </a:extLst>
          </p:cNvPr>
          <p:cNvSpPr/>
          <p:nvPr/>
        </p:nvSpPr>
        <p:spPr>
          <a:xfrm>
            <a:off x="4758863" y="3895531"/>
            <a:ext cx="5721471" cy="307777"/>
          </a:xfrm>
          <a:prstGeom prst="rect">
            <a:avLst/>
          </a:prstGeom>
        </p:spPr>
        <p:txBody>
          <a:bodyPr>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Database Services Platform </a:t>
            </a:r>
          </a:p>
        </p:txBody>
      </p:sp>
      <p:grpSp>
        <p:nvGrpSpPr>
          <p:cNvPr id="33" name="Group 32">
            <a:extLst>
              <a:ext uri="{FF2B5EF4-FFF2-40B4-BE49-F238E27FC236}">
                <a16:creationId xmlns:a16="http://schemas.microsoft.com/office/drawing/2014/main" id="{E638930A-F58F-4DDD-9849-B744DE4C3385}"/>
              </a:ext>
            </a:extLst>
          </p:cNvPr>
          <p:cNvGrpSpPr/>
          <p:nvPr/>
        </p:nvGrpSpPr>
        <p:grpSpPr>
          <a:xfrm>
            <a:off x="2846615" y="1674183"/>
            <a:ext cx="393390" cy="3872088"/>
            <a:chOff x="2619375" y="1734014"/>
            <a:chExt cx="263215" cy="4432610"/>
          </a:xfrm>
        </p:grpSpPr>
        <p:sp>
          <p:nvSpPr>
            <p:cNvPr id="34" name="Freeform 1">
              <a:extLst>
                <a:ext uri="{FF2B5EF4-FFF2-40B4-BE49-F238E27FC236}">
                  <a16:creationId xmlns:a16="http://schemas.microsoft.com/office/drawing/2014/main" id="{075DC78F-8CEF-4C7A-AB71-402B71488F6A}"/>
                </a:ext>
              </a:extLst>
            </p:cNvPr>
            <p:cNvSpPr/>
            <p:nvPr/>
          </p:nvSpPr>
          <p:spPr bwMode="auto">
            <a:xfrm rot="5400000">
              <a:off x="596590" y="3880624"/>
              <a:ext cx="4432610" cy="139390"/>
            </a:xfrm>
            <a:custGeom>
              <a:avLst/>
              <a:gdLst>
                <a:gd name="connsiteX0" fmla="*/ 0 w 2096430"/>
                <a:gd name="connsiteY0" fmla="*/ 0 h 278780"/>
                <a:gd name="connsiteX1" fmla="*/ 0 w 2096430"/>
                <a:gd name="connsiteY1" fmla="*/ 278780 h 278780"/>
                <a:gd name="connsiteX2" fmla="*/ 2096430 w 2096430"/>
                <a:gd name="connsiteY2" fmla="*/ 278780 h 278780"/>
                <a:gd name="connsiteX3" fmla="*/ 2096430 w 2096430"/>
                <a:gd name="connsiteY3" fmla="*/ 11151 h 278780"/>
              </a:gdLst>
              <a:ahLst/>
              <a:cxnLst>
                <a:cxn ang="0">
                  <a:pos x="connsiteX0" y="connsiteY0"/>
                </a:cxn>
                <a:cxn ang="0">
                  <a:pos x="connsiteX1" y="connsiteY1"/>
                </a:cxn>
                <a:cxn ang="0">
                  <a:pos x="connsiteX2" y="connsiteY2"/>
                </a:cxn>
                <a:cxn ang="0">
                  <a:pos x="connsiteX3" y="connsiteY3"/>
                </a:cxn>
              </a:cxnLst>
              <a:rect l="l" t="t" r="r" b="b"/>
              <a:pathLst>
                <a:path w="2096430" h="278780">
                  <a:moveTo>
                    <a:pt x="0" y="0"/>
                  </a:moveTo>
                  <a:lnTo>
                    <a:pt x="0" y="278780"/>
                  </a:lnTo>
                  <a:lnTo>
                    <a:pt x="2096430" y="278780"/>
                  </a:lnTo>
                  <a:lnTo>
                    <a:pt x="2096430" y="11151"/>
                  </a:lnTo>
                </a:path>
              </a:pathLst>
            </a:custGeom>
            <a:noFill/>
            <a:ln w="12700">
              <a:solidFill>
                <a:srgbClr val="0078D7"/>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5" name="Straight Connector 34">
              <a:extLst>
                <a:ext uri="{FF2B5EF4-FFF2-40B4-BE49-F238E27FC236}">
                  <a16:creationId xmlns:a16="http://schemas.microsoft.com/office/drawing/2014/main" id="{CE699901-E2EE-4A47-9545-34BE3B972278}"/>
                </a:ext>
              </a:extLst>
            </p:cNvPr>
            <p:cNvCxnSpPr>
              <a:cxnSpLocks/>
            </p:cNvCxnSpPr>
            <p:nvPr/>
          </p:nvCxnSpPr>
          <p:spPr>
            <a:xfrm>
              <a:off x="2619375" y="3950318"/>
              <a:ext cx="127000" cy="0"/>
            </a:xfrm>
            <a:prstGeom prst="line">
              <a:avLst/>
            </a:prstGeom>
            <a:ln w="12700">
              <a:solidFill>
                <a:srgbClr val="0078D7"/>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34E8EEA-D63F-4F32-A878-5FC4CC4489AB}"/>
              </a:ext>
            </a:extLst>
          </p:cNvPr>
          <p:cNvGrpSpPr/>
          <p:nvPr/>
        </p:nvGrpSpPr>
        <p:grpSpPr>
          <a:xfrm>
            <a:off x="409462" y="1729216"/>
            <a:ext cx="287902" cy="219170"/>
            <a:chOff x="2502877" y="2643553"/>
            <a:chExt cx="3651737" cy="2779942"/>
          </a:xfrm>
        </p:grpSpPr>
        <p:cxnSp>
          <p:nvCxnSpPr>
            <p:cNvPr id="37" name="Straight Connector 36">
              <a:extLst>
                <a:ext uri="{FF2B5EF4-FFF2-40B4-BE49-F238E27FC236}">
                  <a16:creationId xmlns:a16="http://schemas.microsoft.com/office/drawing/2014/main" id="{34CA94A6-C456-438E-AAEB-004E25A323C8}"/>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6B1136E-6E07-4A28-97D5-D3CF749DE7B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DE498B-060C-4566-97AF-D3CBDB305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8AC32FB-311E-421F-A182-9D9DD09CBFF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Freeform: Shape 581">
              <a:extLst>
                <a:ext uri="{FF2B5EF4-FFF2-40B4-BE49-F238E27FC236}">
                  <a16:creationId xmlns:a16="http://schemas.microsoft.com/office/drawing/2014/main" id="{B3281F63-DF38-4674-9BD4-570BD021091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BEB95AC3-DF74-44A1-ABC4-C558228DAAAF}"/>
              </a:ext>
            </a:extLst>
          </p:cNvPr>
          <p:cNvGrpSpPr/>
          <p:nvPr/>
        </p:nvGrpSpPr>
        <p:grpSpPr>
          <a:xfrm>
            <a:off x="417596" y="2290473"/>
            <a:ext cx="271634" cy="271019"/>
            <a:chOff x="5348504" y="1630136"/>
            <a:chExt cx="867409" cy="865446"/>
          </a:xfrm>
        </p:grpSpPr>
        <p:sp>
          <p:nvSpPr>
            <p:cNvPr id="43" name="Freeform: Shape 158">
              <a:extLst>
                <a:ext uri="{FF2B5EF4-FFF2-40B4-BE49-F238E27FC236}">
                  <a16:creationId xmlns:a16="http://schemas.microsoft.com/office/drawing/2014/main" id="{18533B24-F99D-46FE-84FA-420BB8CAB9E3}"/>
                </a:ext>
              </a:extLst>
            </p:cNvPr>
            <p:cNvSpPr/>
            <p:nvPr/>
          </p:nvSpPr>
          <p:spPr bwMode="auto">
            <a:xfrm>
              <a:off x="5348504" y="1630136"/>
              <a:ext cx="397792" cy="397792"/>
            </a:xfrm>
            <a:custGeom>
              <a:avLst/>
              <a:gdLst>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6659 w 423698"/>
                <a:gd name="connsiteY11" fmla="*/ 406971 h 423698"/>
                <a:gd name="connsiteX12" fmla="*/ 121466 w 423698"/>
                <a:gd name="connsiteY12" fmla="*/ 423698 h 423698"/>
                <a:gd name="connsiteX13" fmla="*/ 0 w 423698"/>
                <a:gd name="connsiteY13" fmla="*/ 423698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1466 w 423698"/>
                <a:gd name="connsiteY11" fmla="*/ 423698 h 423698"/>
                <a:gd name="connsiteX12" fmla="*/ 0 w 423698"/>
                <a:gd name="connsiteY12" fmla="*/ 423698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21466 w 423698"/>
                <a:gd name="connsiteY10" fmla="*/ 423698 h 423698"/>
                <a:gd name="connsiteX11" fmla="*/ 0 w 423698"/>
                <a:gd name="connsiteY11" fmla="*/ 423698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21466 w 423698"/>
                <a:gd name="connsiteY9" fmla="*/ 423698 h 423698"/>
                <a:gd name="connsiteX10" fmla="*/ 0 w 423698"/>
                <a:gd name="connsiteY10" fmla="*/ 423698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201564 h 423698"/>
                <a:gd name="connsiteX3" fmla="*/ 384001 w 423698"/>
                <a:gd name="connsiteY3" fmla="*/ 217835 h 423698"/>
                <a:gd name="connsiteX4" fmla="*/ 360879 w 423698"/>
                <a:gd name="connsiteY4" fmla="*/ 234266 h 423698"/>
                <a:gd name="connsiteX5" fmla="*/ 360879 w 423698"/>
                <a:gd name="connsiteY5" fmla="*/ 62819 h 423698"/>
                <a:gd name="connsiteX6" fmla="*/ 62819 w 423698"/>
                <a:gd name="connsiteY6" fmla="*/ 62819 h 423698"/>
                <a:gd name="connsiteX7" fmla="*/ 62819 w 423698"/>
                <a:gd name="connsiteY7" fmla="*/ 360880 h 423698"/>
                <a:gd name="connsiteX8" fmla="*/ 121466 w 423698"/>
                <a:gd name="connsiteY8" fmla="*/ 423698 h 423698"/>
                <a:gd name="connsiteX9" fmla="*/ 0 w 423698"/>
                <a:gd name="connsiteY9" fmla="*/ 423698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234266 h 423698"/>
                <a:gd name="connsiteX4" fmla="*/ 360879 w 423698"/>
                <a:gd name="connsiteY4" fmla="*/ 62819 h 423698"/>
                <a:gd name="connsiteX5" fmla="*/ 62819 w 423698"/>
                <a:gd name="connsiteY5" fmla="*/ 62819 h 423698"/>
                <a:gd name="connsiteX6" fmla="*/ 62819 w 423698"/>
                <a:gd name="connsiteY6" fmla="*/ 360880 h 423698"/>
                <a:gd name="connsiteX7" fmla="*/ 121466 w 423698"/>
                <a:gd name="connsiteY7" fmla="*/ 423698 h 423698"/>
                <a:gd name="connsiteX8" fmla="*/ 0 w 423698"/>
                <a:gd name="connsiteY8" fmla="*/ 423698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62819 h 423698"/>
                <a:gd name="connsiteX4" fmla="*/ 62819 w 423698"/>
                <a:gd name="connsiteY4" fmla="*/ 62819 h 423698"/>
                <a:gd name="connsiteX5" fmla="*/ 62819 w 423698"/>
                <a:gd name="connsiteY5" fmla="*/ 360880 h 423698"/>
                <a:gd name="connsiteX6" fmla="*/ 121466 w 423698"/>
                <a:gd name="connsiteY6" fmla="*/ 423698 h 423698"/>
                <a:gd name="connsiteX7" fmla="*/ 0 w 423698"/>
                <a:gd name="connsiteY7" fmla="*/ 423698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62819 w 423698"/>
                <a:gd name="connsiteY4" fmla="*/ 360880 h 423698"/>
                <a:gd name="connsiteX5" fmla="*/ 121466 w 423698"/>
                <a:gd name="connsiteY5" fmla="*/ 423698 h 423698"/>
                <a:gd name="connsiteX6" fmla="*/ 0 w 423698"/>
                <a:gd name="connsiteY6" fmla="*/ 423698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121466 w 423698"/>
                <a:gd name="connsiteY4" fmla="*/ 423698 h 423698"/>
                <a:gd name="connsiteX5" fmla="*/ 0 w 423698"/>
                <a:gd name="connsiteY5" fmla="*/ 423698 h 423698"/>
                <a:gd name="connsiteX6" fmla="*/ 0 w 423698"/>
                <a:gd name="connsiteY6" fmla="*/ 0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6" fmla="*/ 154259 w 423698"/>
                <a:gd name="connsiteY6" fmla="*/ 154259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0" fmla="*/ 121466 w 423698"/>
                <a:gd name="connsiteY0" fmla="*/ 423698 h 423698"/>
                <a:gd name="connsiteX1" fmla="*/ 0 w 423698"/>
                <a:gd name="connsiteY1" fmla="*/ 423698 h 423698"/>
                <a:gd name="connsiteX2" fmla="*/ 0 w 423698"/>
                <a:gd name="connsiteY2" fmla="*/ 0 h 423698"/>
                <a:gd name="connsiteX3" fmla="*/ 423698 w 423698"/>
                <a:gd name="connsiteY3" fmla="*/ 0 h 423698"/>
                <a:gd name="connsiteX4" fmla="*/ 423698 w 423698"/>
                <a:gd name="connsiteY4" fmla="*/ 201564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121466" y="423698"/>
                  </a:moveTo>
                  <a:lnTo>
                    <a:pt x="0" y="423698"/>
                  </a:lnTo>
                  <a:lnTo>
                    <a:pt x="0" y="0"/>
                  </a:lnTo>
                  <a:lnTo>
                    <a:pt x="423698" y="0"/>
                  </a:lnTo>
                  <a:lnTo>
                    <a:pt x="423698" y="20156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Shape 159">
              <a:extLst>
                <a:ext uri="{FF2B5EF4-FFF2-40B4-BE49-F238E27FC236}">
                  <a16:creationId xmlns:a16="http://schemas.microsoft.com/office/drawing/2014/main" id="{0C9BD64C-7CEB-47E9-9DD2-EAB0BBE0AF93}"/>
                </a:ext>
              </a:extLst>
            </p:cNvPr>
            <p:cNvSpPr/>
            <p:nvPr/>
          </p:nvSpPr>
          <p:spPr bwMode="auto">
            <a:xfrm>
              <a:off x="5818121" y="1630136"/>
              <a:ext cx="397792" cy="397792"/>
            </a:xfrm>
            <a:custGeom>
              <a:avLst/>
              <a:gdLst>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21159 w 423698"/>
                <a:gd name="connsiteY13" fmla="*/ 191671 h 423698"/>
                <a:gd name="connsiteX14" fmla="*/ 0 w 423698"/>
                <a:gd name="connsiteY14" fmla="*/ 193006 h 423698"/>
                <a:gd name="connsiteX15" fmla="*/ 0 w 423698"/>
                <a:gd name="connsiteY15"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0 w 423698"/>
                <a:gd name="connsiteY13" fmla="*/ 193006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0 w 423698"/>
                <a:gd name="connsiteY12" fmla="*/ 193006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195945 h 423698"/>
                <a:gd name="connsiteX11" fmla="*/ 0 w 423698"/>
                <a:gd name="connsiteY11" fmla="*/ 193006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3530 w 423698"/>
                <a:gd name="connsiteY5" fmla="*/ 364759 h 423698"/>
                <a:gd name="connsiteX6" fmla="*/ 232378 w 423698"/>
                <a:gd name="connsiteY6" fmla="*/ 360880 h 423698"/>
                <a:gd name="connsiteX7" fmla="*/ 360879 w 423698"/>
                <a:gd name="connsiteY7" fmla="*/ 360880 h 423698"/>
                <a:gd name="connsiteX8" fmla="*/ 360879 w 423698"/>
                <a:gd name="connsiteY8" fmla="*/ 62819 h 423698"/>
                <a:gd name="connsiteX9" fmla="*/ 62819 w 423698"/>
                <a:gd name="connsiteY9" fmla="*/ 195945 h 423698"/>
                <a:gd name="connsiteX10" fmla="*/ 0 w 423698"/>
                <a:gd name="connsiteY10" fmla="*/ 193006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232378 w 423698"/>
                <a:gd name="connsiteY5" fmla="*/ 360880 h 423698"/>
                <a:gd name="connsiteX6" fmla="*/ 360879 w 423698"/>
                <a:gd name="connsiteY6" fmla="*/ 360880 h 423698"/>
                <a:gd name="connsiteX7" fmla="*/ 360879 w 423698"/>
                <a:gd name="connsiteY7" fmla="*/ 62819 h 423698"/>
                <a:gd name="connsiteX8" fmla="*/ 62819 w 423698"/>
                <a:gd name="connsiteY8" fmla="*/ 195945 h 423698"/>
                <a:gd name="connsiteX9" fmla="*/ 0 w 423698"/>
                <a:gd name="connsiteY9" fmla="*/ 193006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360879 w 423698"/>
                <a:gd name="connsiteY5" fmla="*/ 360880 h 423698"/>
                <a:gd name="connsiteX6" fmla="*/ 360879 w 423698"/>
                <a:gd name="connsiteY6" fmla="*/ 62819 h 423698"/>
                <a:gd name="connsiteX7" fmla="*/ 62819 w 423698"/>
                <a:gd name="connsiteY7" fmla="*/ 195945 h 423698"/>
                <a:gd name="connsiteX8" fmla="*/ 0 w 423698"/>
                <a:gd name="connsiteY8" fmla="*/ 193006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360880 h 423698"/>
                <a:gd name="connsiteX5" fmla="*/ 360879 w 423698"/>
                <a:gd name="connsiteY5" fmla="*/ 62819 h 423698"/>
                <a:gd name="connsiteX6" fmla="*/ 62819 w 423698"/>
                <a:gd name="connsiteY6" fmla="*/ 195945 h 423698"/>
                <a:gd name="connsiteX7" fmla="*/ 0 w 423698"/>
                <a:gd name="connsiteY7" fmla="*/ 193006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62819 w 423698"/>
                <a:gd name="connsiteY5" fmla="*/ 195945 h 423698"/>
                <a:gd name="connsiteX6" fmla="*/ 0 w 423698"/>
                <a:gd name="connsiteY6" fmla="*/ 193006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0 w 423698"/>
                <a:gd name="connsiteY5" fmla="*/ 193006 h 423698"/>
                <a:gd name="connsiteX6" fmla="*/ 0 w 423698"/>
                <a:gd name="connsiteY6" fmla="*/ 0 h 423698"/>
                <a:gd name="connsiteX0" fmla="*/ 360879 w 452319"/>
                <a:gd name="connsiteY0" fmla="*/ 62819 h 423698"/>
                <a:gd name="connsiteX1" fmla="*/ 0 w 452319"/>
                <a:gd name="connsiteY1" fmla="*/ 193006 h 423698"/>
                <a:gd name="connsiteX2" fmla="*/ 0 w 452319"/>
                <a:gd name="connsiteY2" fmla="*/ 0 h 423698"/>
                <a:gd name="connsiteX3" fmla="*/ 423698 w 452319"/>
                <a:gd name="connsiteY3" fmla="*/ 0 h 423698"/>
                <a:gd name="connsiteX4" fmla="*/ 423698 w 452319"/>
                <a:gd name="connsiteY4" fmla="*/ 423698 h 423698"/>
                <a:gd name="connsiteX5" fmla="*/ 267423 w 452319"/>
                <a:gd name="connsiteY5" fmla="*/ 423698 h 423698"/>
                <a:gd name="connsiteX6" fmla="*/ 452319 w 452319"/>
                <a:gd name="connsiteY6" fmla="*/ 154259 h 423698"/>
                <a:gd name="connsiteX0" fmla="*/ 0 w 452319"/>
                <a:gd name="connsiteY0" fmla="*/ 193006 h 423698"/>
                <a:gd name="connsiteX1" fmla="*/ 0 w 452319"/>
                <a:gd name="connsiteY1" fmla="*/ 0 h 423698"/>
                <a:gd name="connsiteX2" fmla="*/ 423698 w 452319"/>
                <a:gd name="connsiteY2" fmla="*/ 0 h 423698"/>
                <a:gd name="connsiteX3" fmla="*/ 423698 w 452319"/>
                <a:gd name="connsiteY3" fmla="*/ 423698 h 423698"/>
                <a:gd name="connsiteX4" fmla="*/ 267423 w 452319"/>
                <a:gd name="connsiteY4" fmla="*/ 423698 h 423698"/>
                <a:gd name="connsiteX5" fmla="*/ 452319 w 452319"/>
                <a:gd name="connsiteY5" fmla="*/ 154259 h 423698"/>
                <a:gd name="connsiteX0" fmla="*/ 0 w 423698"/>
                <a:gd name="connsiteY0" fmla="*/ 193006 h 423698"/>
                <a:gd name="connsiteX1" fmla="*/ 0 w 423698"/>
                <a:gd name="connsiteY1" fmla="*/ 0 h 423698"/>
                <a:gd name="connsiteX2" fmla="*/ 423698 w 423698"/>
                <a:gd name="connsiteY2" fmla="*/ 0 h 423698"/>
                <a:gd name="connsiteX3" fmla="*/ 423698 w 423698"/>
                <a:gd name="connsiteY3" fmla="*/ 423698 h 423698"/>
                <a:gd name="connsiteX4" fmla="*/ 267423 w 423698"/>
                <a:gd name="connsiteY4" fmla="*/ 423698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0" y="193006"/>
                  </a:moveTo>
                  <a:lnTo>
                    <a:pt x="0" y="0"/>
                  </a:lnTo>
                  <a:lnTo>
                    <a:pt x="423698" y="0"/>
                  </a:lnTo>
                  <a:lnTo>
                    <a:pt x="423698" y="423698"/>
                  </a:lnTo>
                  <a:lnTo>
                    <a:pt x="267423" y="42369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Freeform: Shape 160">
              <a:extLst>
                <a:ext uri="{FF2B5EF4-FFF2-40B4-BE49-F238E27FC236}">
                  <a16:creationId xmlns:a16="http://schemas.microsoft.com/office/drawing/2014/main" id="{6A04AF1B-AFB8-4F22-8739-FB0ECAD06E86}"/>
                </a:ext>
              </a:extLst>
            </p:cNvPr>
            <p:cNvSpPr/>
            <p:nvPr/>
          </p:nvSpPr>
          <p:spPr bwMode="auto">
            <a:xfrm>
              <a:off x="5496410" y="1848461"/>
              <a:ext cx="577730" cy="365853"/>
            </a:xfrm>
            <a:custGeom>
              <a:avLst/>
              <a:gdLst>
                <a:gd name="connsiteX0" fmla="*/ 322629 w 577730"/>
                <a:gd name="connsiteY0" fmla="*/ 0 h 365853"/>
                <a:gd name="connsiteX1" fmla="*/ 496682 w 577730"/>
                <a:gd name="connsiteY1" fmla="*/ 177449 h 365853"/>
                <a:gd name="connsiteX2" fmla="*/ 495309 w 577730"/>
                <a:gd name="connsiteY2" fmla="*/ 191336 h 365853"/>
                <a:gd name="connsiteX3" fmla="*/ 525238 w 577730"/>
                <a:gd name="connsiteY3" fmla="*/ 197496 h 365853"/>
                <a:gd name="connsiteX4" fmla="*/ 577730 w 577730"/>
                <a:gd name="connsiteY4" fmla="*/ 278232 h 365853"/>
                <a:gd name="connsiteX5" fmla="*/ 525238 w 577730"/>
                <a:gd name="connsiteY5" fmla="*/ 358967 h 365853"/>
                <a:gd name="connsiteX6" fmla="*/ 499772 w 577730"/>
                <a:gd name="connsiteY6" fmla="*/ 364208 h 365853"/>
                <a:gd name="connsiteX7" fmla="*/ 495879 w 577730"/>
                <a:gd name="connsiteY7" fmla="*/ 365853 h 365853"/>
                <a:gd name="connsiteX8" fmla="*/ 491785 w 577730"/>
                <a:gd name="connsiteY8" fmla="*/ 365853 h 365853"/>
                <a:gd name="connsiteX9" fmla="*/ 125282 w 577730"/>
                <a:gd name="connsiteY9" fmla="*/ 365853 h 365853"/>
                <a:gd name="connsiteX10" fmla="*/ 109582 w 577730"/>
                <a:gd name="connsiteY10" fmla="*/ 365853 h 365853"/>
                <a:gd name="connsiteX11" fmla="*/ 104532 w 577730"/>
                <a:gd name="connsiteY11" fmla="*/ 363720 h 365853"/>
                <a:gd name="connsiteX12" fmla="*/ 100033 w 577730"/>
                <a:gd name="connsiteY12" fmla="*/ 363258 h 365853"/>
                <a:gd name="connsiteX13" fmla="*/ 0 w 577730"/>
                <a:gd name="connsiteY13" fmla="*/ 238128 h 365853"/>
                <a:gd name="connsiteX14" fmla="*/ 125282 w 577730"/>
                <a:gd name="connsiteY14" fmla="*/ 110403 h 365853"/>
                <a:gd name="connsiteX15" fmla="*/ 150530 w 577730"/>
                <a:gd name="connsiteY15" fmla="*/ 112998 h 365853"/>
                <a:gd name="connsiteX16" fmla="*/ 160700 w 577730"/>
                <a:gd name="connsiteY16" fmla="*/ 116217 h 365853"/>
                <a:gd name="connsiteX17" fmla="*/ 162253 w 577730"/>
                <a:gd name="connsiteY17" fmla="*/ 108378 h 365853"/>
                <a:gd name="connsiteX18" fmla="*/ 322629 w 577730"/>
                <a:gd name="connsiteY18" fmla="*/ 0 h 36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7730" h="365853">
                  <a:moveTo>
                    <a:pt x="322629" y="0"/>
                  </a:moveTo>
                  <a:cubicBezTo>
                    <a:pt x="418756" y="0"/>
                    <a:pt x="496682" y="79447"/>
                    <a:pt x="496682" y="177449"/>
                  </a:cubicBezTo>
                  <a:lnTo>
                    <a:pt x="495309" y="191336"/>
                  </a:lnTo>
                  <a:lnTo>
                    <a:pt x="525238" y="197496"/>
                  </a:lnTo>
                  <a:cubicBezTo>
                    <a:pt x="556085" y="210798"/>
                    <a:pt x="577730" y="241938"/>
                    <a:pt x="577730" y="278232"/>
                  </a:cubicBezTo>
                  <a:cubicBezTo>
                    <a:pt x="577730" y="314526"/>
                    <a:pt x="556085" y="345666"/>
                    <a:pt x="525238" y="358967"/>
                  </a:cubicBezTo>
                  <a:lnTo>
                    <a:pt x="499772" y="364208"/>
                  </a:lnTo>
                  <a:lnTo>
                    <a:pt x="495879" y="365853"/>
                  </a:lnTo>
                  <a:lnTo>
                    <a:pt x="491785" y="365853"/>
                  </a:lnTo>
                  <a:lnTo>
                    <a:pt x="125282" y="365853"/>
                  </a:lnTo>
                  <a:lnTo>
                    <a:pt x="109582" y="365853"/>
                  </a:lnTo>
                  <a:lnTo>
                    <a:pt x="104532" y="363720"/>
                  </a:lnTo>
                  <a:lnTo>
                    <a:pt x="100033" y="363258"/>
                  </a:lnTo>
                  <a:cubicBezTo>
                    <a:pt x="42944" y="351348"/>
                    <a:pt x="0" y="299851"/>
                    <a:pt x="0" y="238128"/>
                  </a:cubicBezTo>
                  <a:cubicBezTo>
                    <a:pt x="0" y="167587"/>
                    <a:pt x="56091" y="110403"/>
                    <a:pt x="125282" y="110403"/>
                  </a:cubicBezTo>
                  <a:cubicBezTo>
                    <a:pt x="133930" y="110403"/>
                    <a:pt x="142374" y="111297"/>
                    <a:pt x="150530" y="112998"/>
                  </a:cubicBezTo>
                  <a:lnTo>
                    <a:pt x="160700" y="116217"/>
                  </a:lnTo>
                  <a:lnTo>
                    <a:pt x="162253" y="108378"/>
                  </a:lnTo>
                  <a:cubicBezTo>
                    <a:pt x="188675" y="44689"/>
                    <a:pt x="250533" y="0"/>
                    <a:pt x="322629" y="0"/>
                  </a:cubicBez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Shape 161">
              <a:extLst>
                <a:ext uri="{FF2B5EF4-FFF2-40B4-BE49-F238E27FC236}">
                  <a16:creationId xmlns:a16="http://schemas.microsoft.com/office/drawing/2014/main" id="{69B559AD-33A4-405A-8743-5DDCAD8179E9}"/>
                </a:ext>
              </a:extLst>
            </p:cNvPr>
            <p:cNvSpPr/>
            <p:nvPr/>
          </p:nvSpPr>
          <p:spPr bwMode="auto">
            <a:xfrm>
              <a:off x="5348504" y="2097790"/>
              <a:ext cx="397792" cy="397792"/>
            </a:xfrm>
            <a:custGeom>
              <a:avLst/>
              <a:gdLst>
                <a:gd name="connsiteX0" fmla="*/ 0 w 423698"/>
                <a:gd name="connsiteY0" fmla="*/ 0 h 423698"/>
                <a:gd name="connsiteX1" fmla="*/ 117582 w 423698"/>
                <a:gd name="connsiteY1" fmla="*/ 0 h 423698"/>
                <a:gd name="connsiteX2" fmla="*/ 117311 w 423698"/>
                <a:gd name="connsiteY2" fmla="*/ 2692 h 423698"/>
                <a:gd name="connsiteX3" fmla="*/ 122437 w 423698"/>
                <a:gd name="connsiteY3" fmla="*/ 43382 h 423698"/>
                <a:gd name="connsiteX4" fmla="*/ 130084 w 423698"/>
                <a:gd name="connsiteY4" fmla="*/ 62819 h 423698"/>
                <a:gd name="connsiteX5" fmla="*/ 62819 w 423698"/>
                <a:gd name="connsiteY5" fmla="*/ 62819 h 423698"/>
                <a:gd name="connsiteX6" fmla="*/ 62819 w 423698"/>
                <a:gd name="connsiteY6" fmla="*/ 360879 h 423698"/>
                <a:gd name="connsiteX7" fmla="*/ 360880 w 423698"/>
                <a:gd name="connsiteY7" fmla="*/ 360879 h 423698"/>
                <a:gd name="connsiteX8" fmla="*/ 360880 w 423698"/>
                <a:gd name="connsiteY8" fmla="*/ 173255 h 423698"/>
                <a:gd name="connsiteX9" fmla="*/ 423698 w 423698"/>
                <a:gd name="connsiteY9" fmla="*/ 173255 h 423698"/>
                <a:gd name="connsiteX10" fmla="*/ 423698 w 423698"/>
                <a:gd name="connsiteY10" fmla="*/ 423698 h 423698"/>
                <a:gd name="connsiteX11" fmla="*/ 0 w 423698"/>
                <a:gd name="connsiteY11" fmla="*/ 423698 h 423698"/>
                <a:gd name="connsiteX12" fmla="*/ 0 w 423698"/>
                <a:gd name="connsiteY12" fmla="*/ 0 h 423698"/>
                <a:gd name="connsiteX0" fmla="*/ 62819 w 423698"/>
                <a:gd name="connsiteY0" fmla="*/ 360879 h 452319"/>
                <a:gd name="connsiteX1" fmla="*/ 360880 w 423698"/>
                <a:gd name="connsiteY1" fmla="*/ 360879 h 452319"/>
                <a:gd name="connsiteX2" fmla="*/ 360880 w 423698"/>
                <a:gd name="connsiteY2" fmla="*/ 173255 h 452319"/>
                <a:gd name="connsiteX3" fmla="*/ 423698 w 423698"/>
                <a:gd name="connsiteY3" fmla="*/ 173255 h 452319"/>
                <a:gd name="connsiteX4" fmla="*/ 423698 w 423698"/>
                <a:gd name="connsiteY4" fmla="*/ 423698 h 452319"/>
                <a:gd name="connsiteX5" fmla="*/ 0 w 423698"/>
                <a:gd name="connsiteY5" fmla="*/ 423698 h 452319"/>
                <a:gd name="connsiteX6" fmla="*/ 0 w 423698"/>
                <a:gd name="connsiteY6" fmla="*/ 0 h 452319"/>
                <a:gd name="connsiteX7" fmla="*/ 117582 w 423698"/>
                <a:gd name="connsiteY7" fmla="*/ 0 h 452319"/>
                <a:gd name="connsiteX8" fmla="*/ 117311 w 423698"/>
                <a:gd name="connsiteY8" fmla="*/ 2692 h 452319"/>
                <a:gd name="connsiteX9" fmla="*/ 122437 w 423698"/>
                <a:gd name="connsiteY9" fmla="*/ 43382 h 452319"/>
                <a:gd name="connsiteX10" fmla="*/ 130084 w 423698"/>
                <a:gd name="connsiteY10" fmla="*/ 62819 h 452319"/>
                <a:gd name="connsiteX11" fmla="*/ 62819 w 423698"/>
                <a:gd name="connsiteY11" fmla="*/ 62819 h 452319"/>
                <a:gd name="connsiteX12" fmla="*/ 154259 w 423698"/>
                <a:gd name="connsiteY12" fmla="*/ 452319 h 452319"/>
                <a:gd name="connsiteX0" fmla="*/ 360880 w 423698"/>
                <a:gd name="connsiteY0" fmla="*/ 360879 h 452319"/>
                <a:gd name="connsiteX1" fmla="*/ 360880 w 423698"/>
                <a:gd name="connsiteY1" fmla="*/ 173255 h 452319"/>
                <a:gd name="connsiteX2" fmla="*/ 423698 w 423698"/>
                <a:gd name="connsiteY2" fmla="*/ 173255 h 452319"/>
                <a:gd name="connsiteX3" fmla="*/ 423698 w 423698"/>
                <a:gd name="connsiteY3" fmla="*/ 423698 h 452319"/>
                <a:gd name="connsiteX4" fmla="*/ 0 w 423698"/>
                <a:gd name="connsiteY4" fmla="*/ 423698 h 452319"/>
                <a:gd name="connsiteX5" fmla="*/ 0 w 423698"/>
                <a:gd name="connsiteY5" fmla="*/ 0 h 452319"/>
                <a:gd name="connsiteX6" fmla="*/ 117582 w 423698"/>
                <a:gd name="connsiteY6" fmla="*/ 0 h 452319"/>
                <a:gd name="connsiteX7" fmla="*/ 117311 w 423698"/>
                <a:gd name="connsiteY7" fmla="*/ 2692 h 452319"/>
                <a:gd name="connsiteX8" fmla="*/ 122437 w 423698"/>
                <a:gd name="connsiteY8" fmla="*/ 43382 h 452319"/>
                <a:gd name="connsiteX9" fmla="*/ 130084 w 423698"/>
                <a:gd name="connsiteY9" fmla="*/ 62819 h 452319"/>
                <a:gd name="connsiteX10" fmla="*/ 62819 w 423698"/>
                <a:gd name="connsiteY10" fmla="*/ 62819 h 452319"/>
                <a:gd name="connsiteX11" fmla="*/ 154259 w 423698"/>
                <a:gd name="connsiteY11" fmla="*/ 452319 h 452319"/>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10" fmla="*/ 62819 w 423698"/>
                <a:gd name="connsiteY10"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6" fmla="*/ 117311 w 423698"/>
                <a:gd name="connsiteY6"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0" fmla="*/ 423698 w 423698"/>
                <a:gd name="connsiteY0" fmla="*/ 173255 h 423698"/>
                <a:gd name="connsiteX1" fmla="*/ 423698 w 423698"/>
                <a:gd name="connsiteY1" fmla="*/ 423698 h 423698"/>
                <a:gd name="connsiteX2" fmla="*/ 0 w 423698"/>
                <a:gd name="connsiteY2" fmla="*/ 423698 h 423698"/>
                <a:gd name="connsiteX3" fmla="*/ 0 w 423698"/>
                <a:gd name="connsiteY3" fmla="*/ 0 h 423698"/>
                <a:gd name="connsiteX4" fmla="*/ 117582 w 423698"/>
                <a:gd name="connsiteY4" fmla="*/ 0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423698" y="173255"/>
                  </a:moveTo>
                  <a:lnTo>
                    <a:pt x="423698" y="423698"/>
                  </a:lnTo>
                  <a:lnTo>
                    <a:pt x="0" y="423698"/>
                  </a:lnTo>
                  <a:lnTo>
                    <a:pt x="0" y="0"/>
                  </a:lnTo>
                  <a:lnTo>
                    <a:pt x="117582"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Shape 162">
              <a:extLst>
                <a:ext uri="{FF2B5EF4-FFF2-40B4-BE49-F238E27FC236}">
                  <a16:creationId xmlns:a16="http://schemas.microsoft.com/office/drawing/2014/main" id="{EE7CB787-3792-48D6-8959-1DBA0EBFCF54}"/>
                </a:ext>
              </a:extLst>
            </p:cNvPr>
            <p:cNvSpPr/>
            <p:nvPr/>
          </p:nvSpPr>
          <p:spPr bwMode="auto">
            <a:xfrm>
              <a:off x="5818121" y="2097790"/>
              <a:ext cx="397792" cy="397792"/>
            </a:xfrm>
            <a:custGeom>
              <a:avLst/>
              <a:gdLst>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7" fmla="*/ 360880 w 423698"/>
                <a:gd name="connsiteY7" fmla="*/ 360879 h 423698"/>
                <a:gd name="connsiteX8" fmla="*/ 360880 w 423698"/>
                <a:gd name="connsiteY8" fmla="*/ 62819 h 423698"/>
                <a:gd name="connsiteX9" fmla="*/ 307337 w 423698"/>
                <a:gd name="connsiteY9" fmla="*/ 62819 h 423698"/>
                <a:gd name="connsiteX10" fmla="*/ 307558 w 423698"/>
                <a:gd name="connsiteY10" fmla="*/ 61858 h 423698"/>
                <a:gd name="connsiteX11" fmla="*/ 308958 w 423698"/>
                <a:gd name="connsiteY11" fmla="*/ 43363 h 423698"/>
                <a:gd name="connsiteX12" fmla="*/ 305135 w 423698"/>
                <a:gd name="connsiteY12" fmla="*/ 13012 h 423698"/>
                <a:gd name="connsiteX13" fmla="*/ 300015 w 423698"/>
                <a:gd name="connsiteY13" fmla="*/ 0 h 423698"/>
                <a:gd name="connsiteX0" fmla="*/ 360880 w 452320"/>
                <a:gd name="connsiteY0" fmla="*/ 360879 h 452319"/>
                <a:gd name="connsiteX1" fmla="*/ 360880 w 452320"/>
                <a:gd name="connsiteY1" fmla="*/ 62819 h 452319"/>
                <a:gd name="connsiteX2" fmla="*/ 307337 w 452320"/>
                <a:gd name="connsiteY2" fmla="*/ 62819 h 452319"/>
                <a:gd name="connsiteX3" fmla="*/ 307558 w 452320"/>
                <a:gd name="connsiteY3" fmla="*/ 61858 h 452319"/>
                <a:gd name="connsiteX4" fmla="*/ 308958 w 452320"/>
                <a:gd name="connsiteY4" fmla="*/ 43363 h 452319"/>
                <a:gd name="connsiteX5" fmla="*/ 305135 w 452320"/>
                <a:gd name="connsiteY5" fmla="*/ 13012 h 452319"/>
                <a:gd name="connsiteX6" fmla="*/ 300015 w 452320"/>
                <a:gd name="connsiteY6" fmla="*/ 0 h 452319"/>
                <a:gd name="connsiteX7" fmla="*/ 423698 w 452320"/>
                <a:gd name="connsiteY7" fmla="*/ 0 h 452319"/>
                <a:gd name="connsiteX8" fmla="*/ 423698 w 452320"/>
                <a:gd name="connsiteY8" fmla="*/ 423698 h 452319"/>
                <a:gd name="connsiteX9" fmla="*/ 0 w 452320"/>
                <a:gd name="connsiteY9" fmla="*/ 423698 h 452319"/>
                <a:gd name="connsiteX10" fmla="*/ 0 w 452320"/>
                <a:gd name="connsiteY10" fmla="*/ 173255 h 452319"/>
                <a:gd name="connsiteX11" fmla="*/ 62819 w 452320"/>
                <a:gd name="connsiteY11" fmla="*/ 173255 h 452319"/>
                <a:gd name="connsiteX12" fmla="*/ 62819 w 452320"/>
                <a:gd name="connsiteY12" fmla="*/ 360879 h 452319"/>
                <a:gd name="connsiteX13" fmla="*/ 452320 w 452320"/>
                <a:gd name="connsiteY13" fmla="*/ 452319 h 452319"/>
                <a:gd name="connsiteX0" fmla="*/ 360880 w 423698"/>
                <a:gd name="connsiteY0" fmla="*/ 360879 h 423698"/>
                <a:gd name="connsiteX1" fmla="*/ 360880 w 423698"/>
                <a:gd name="connsiteY1" fmla="*/ 62819 h 423698"/>
                <a:gd name="connsiteX2" fmla="*/ 307337 w 423698"/>
                <a:gd name="connsiteY2" fmla="*/ 62819 h 423698"/>
                <a:gd name="connsiteX3" fmla="*/ 307558 w 423698"/>
                <a:gd name="connsiteY3" fmla="*/ 61858 h 423698"/>
                <a:gd name="connsiteX4" fmla="*/ 308958 w 423698"/>
                <a:gd name="connsiteY4" fmla="*/ 43363 h 423698"/>
                <a:gd name="connsiteX5" fmla="*/ 305135 w 423698"/>
                <a:gd name="connsiteY5" fmla="*/ 13012 h 423698"/>
                <a:gd name="connsiteX6" fmla="*/ 300015 w 423698"/>
                <a:gd name="connsiteY6" fmla="*/ 0 h 423698"/>
                <a:gd name="connsiteX7" fmla="*/ 423698 w 423698"/>
                <a:gd name="connsiteY7" fmla="*/ 0 h 423698"/>
                <a:gd name="connsiteX8" fmla="*/ 423698 w 423698"/>
                <a:gd name="connsiteY8" fmla="*/ 423698 h 423698"/>
                <a:gd name="connsiteX9" fmla="*/ 0 w 423698"/>
                <a:gd name="connsiteY9" fmla="*/ 423698 h 423698"/>
                <a:gd name="connsiteX10" fmla="*/ 0 w 423698"/>
                <a:gd name="connsiteY10" fmla="*/ 173255 h 423698"/>
                <a:gd name="connsiteX11" fmla="*/ 62819 w 423698"/>
                <a:gd name="connsiteY11" fmla="*/ 173255 h 423698"/>
                <a:gd name="connsiteX12" fmla="*/ 62819 w 423698"/>
                <a:gd name="connsiteY12" fmla="*/ 360879 h 423698"/>
                <a:gd name="connsiteX0" fmla="*/ 360880 w 423698"/>
                <a:gd name="connsiteY0" fmla="*/ 62819 h 423698"/>
                <a:gd name="connsiteX1" fmla="*/ 307337 w 423698"/>
                <a:gd name="connsiteY1" fmla="*/ 62819 h 423698"/>
                <a:gd name="connsiteX2" fmla="*/ 307558 w 423698"/>
                <a:gd name="connsiteY2" fmla="*/ 61858 h 423698"/>
                <a:gd name="connsiteX3" fmla="*/ 308958 w 423698"/>
                <a:gd name="connsiteY3" fmla="*/ 43363 h 423698"/>
                <a:gd name="connsiteX4" fmla="*/ 305135 w 423698"/>
                <a:gd name="connsiteY4" fmla="*/ 13012 h 423698"/>
                <a:gd name="connsiteX5" fmla="*/ 300015 w 423698"/>
                <a:gd name="connsiteY5" fmla="*/ 0 h 423698"/>
                <a:gd name="connsiteX6" fmla="*/ 423698 w 423698"/>
                <a:gd name="connsiteY6" fmla="*/ 0 h 423698"/>
                <a:gd name="connsiteX7" fmla="*/ 423698 w 423698"/>
                <a:gd name="connsiteY7" fmla="*/ 423698 h 423698"/>
                <a:gd name="connsiteX8" fmla="*/ 0 w 423698"/>
                <a:gd name="connsiteY8" fmla="*/ 423698 h 423698"/>
                <a:gd name="connsiteX9" fmla="*/ 0 w 423698"/>
                <a:gd name="connsiteY9" fmla="*/ 173255 h 423698"/>
                <a:gd name="connsiteX10" fmla="*/ 62819 w 423698"/>
                <a:gd name="connsiteY10" fmla="*/ 173255 h 423698"/>
                <a:gd name="connsiteX11" fmla="*/ 62819 w 423698"/>
                <a:gd name="connsiteY11" fmla="*/ 360879 h 423698"/>
                <a:gd name="connsiteX0" fmla="*/ 307337 w 423698"/>
                <a:gd name="connsiteY0" fmla="*/ 62819 h 423698"/>
                <a:gd name="connsiteX1" fmla="*/ 307558 w 423698"/>
                <a:gd name="connsiteY1" fmla="*/ 61858 h 423698"/>
                <a:gd name="connsiteX2" fmla="*/ 308958 w 423698"/>
                <a:gd name="connsiteY2" fmla="*/ 43363 h 423698"/>
                <a:gd name="connsiteX3" fmla="*/ 305135 w 423698"/>
                <a:gd name="connsiteY3" fmla="*/ 13012 h 423698"/>
                <a:gd name="connsiteX4" fmla="*/ 300015 w 423698"/>
                <a:gd name="connsiteY4" fmla="*/ 0 h 423698"/>
                <a:gd name="connsiteX5" fmla="*/ 423698 w 423698"/>
                <a:gd name="connsiteY5" fmla="*/ 0 h 423698"/>
                <a:gd name="connsiteX6" fmla="*/ 423698 w 423698"/>
                <a:gd name="connsiteY6" fmla="*/ 423698 h 423698"/>
                <a:gd name="connsiteX7" fmla="*/ 0 w 423698"/>
                <a:gd name="connsiteY7" fmla="*/ 423698 h 423698"/>
                <a:gd name="connsiteX8" fmla="*/ 0 w 423698"/>
                <a:gd name="connsiteY8" fmla="*/ 173255 h 423698"/>
                <a:gd name="connsiteX9" fmla="*/ 62819 w 423698"/>
                <a:gd name="connsiteY9" fmla="*/ 173255 h 423698"/>
                <a:gd name="connsiteX10" fmla="*/ 62819 w 423698"/>
                <a:gd name="connsiteY10" fmla="*/ 360879 h 423698"/>
                <a:gd name="connsiteX0" fmla="*/ 307337 w 423698"/>
                <a:gd name="connsiteY0" fmla="*/ 62819 h 423698"/>
                <a:gd name="connsiteX1" fmla="*/ 308958 w 423698"/>
                <a:gd name="connsiteY1" fmla="*/ 43363 h 423698"/>
                <a:gd name="connsiteX2" fmla="*/ 305135 w 423698"/>
                <a:gd name="connsiteY2" fmla="*/ 13012 h 423698"/>
                <a:gd name="connsiteX3" fmla="*/ 300015 w 423698"/>
                <a:gd name="connsiteY3" fmla="*/ 0 h 423698"/>
                <a:gd name="connsiteX4" fmla="*/ 423698 w 423698"/>
                <a:gd name="connsiteY4" fmla="*/ 0 h 423698"/>
                <a:gd name="connsiteX5" fmla="*/ 423698 w 423698"/>
                <a:gd name="connsiteY5" fmla="*/ 423698 h 423698"/>
                <a:gd name="connsiteX6" fmla="*/ 0 w 423698"/>
                <a:gd name="connsiteY6" fmla="*/ 423698 h 423698"/>
                <a:gd name="connsiteX7" fmla="*/ 0 w 423698"/>
                <a:gd name="connsiteY7" fmla="*/ 173255 h 423698"/>
                <a:gd name="connsiteX8" fmla="*/ 62819 w 423698"/>
                <a:gd name="connsiteY8" fmla="*/ 173255 h 423698"/>
                <a:gd name="connsiteX9" fmla="*/ 62819 w 423698"/>
                <a:gd name="connsiteY9" fmla="*/ 360879 h 423698"/>
                <a:gd name="connsiteX0" fmla="*/ 307337 w 423698"/>
                <a:gd name="connsiteY0" fmla="*/ 62819 h 423698"/>
                <a:gd name="connsiteX1" fmla="*/ 305135 w 423698"/>
                <a:gd name="connsiteY1" fmla="*/ 13012 h 423698"/>
                <a:gd name="connsiteX2" fmla="*/ 300015 w 423698"/>
                <a:gd name="connsiteY2" fmla="*/ 0 h 423698"/>
                <a:gd name="connsiteX3" fmla="*/ 423698 w 423698"/>
                <a:gd name="connsiteY3" fmla="*/ 0 h 423698"/>
                <a:gd name="connsiteX4" fmla="*/ 423698 w 423698"/>
                <a:gd name="connsiteY4" fmla="*/ 423698 h 423698"/>
                <a:gd name="connsiteX5" fmla="*/ 0 w 423698"/>
                <a:gd name="connsiteY5" fmla="*/ 423698 h 423698"/>
                <a:gd name="connsiteX6" fmla="*/ 0 w 423698"/>
                <a:gd name="connsiteY6" fmla="*/ 173255 h 423698"/>
                <a:gd name="connsiteX7" fmla="*/ 62819 w 423698"/>
                <a:gd name="connsiteY7" fmla="*/ 173255 h 423698"/>
                <a:gd name="connsiteX8" fmla="*/ 62819 w 423698"/>
                <a:gd name="connsiteY8" fmla="*/ 360879 h 423698"/>
                <a:gd name="connsiteX0" fmla="*/ 305135 w 423698"/>
                <a:gd name="connsiteY0" fmla="*/ 13012 h 423698"/>
                <a:gd name="connsiteX1" fmla="*/ 300015 w 423698"/>
                <a:gd name="connsiteY1" fmla="*/ 0 h 423698"/>
                <a:gd name="connsiteX2" fmla="*/ 423698 w 423698"/>
                <a:gd name="connsiteY2" fmla="*/ 0 h 423698"/>
                <a:gd name="connsiteX3" fmla="*/ 423698 w 423698"/>
                <a:gd name="connsiteY3" fmla="*/ 423698 h 423698"/>
                <a:gd name="connsiteX4" fmla="*/ 0 w 423698"/>
                <a:gd name="connsiteY4" fmla="*/ 423698 h 423698"/>
                <a:gd name="connsiteX5" fmla="*/ 0 w 423698"/>
                <a:gd name="connsiteY5" fmla="*/ 173255 h 423698"/>
                <a:gd name="connsiteX6" fmla="*/ 62819 w 423698"/>
                <a:gd name="connsiteY6" fmla="*/ 173255 h 423698"/>
                <a:gd name="connsiteX7" fmla="*/ 62819 w 423698"/>
                <a:gd name="connsiteY7"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300015" y="0"/>
                  </a:moveTo>
                  <a:lnTo>
                    <a:pt x="423698" y="0"/>
                  </a:lnTo>
                  <a:lnTo>
                    <a:pt x="423698" y="423698"/>
                  </a:lnTo>
                  <a:lnTo>
                    <a:pt x="0" y="423698"/>
                  </a:lnTo>
                  <a:lnTo>
                    <a:pt x="0" y="173255"/>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85B5DD72-72E3-422A-BEEB-FBC9AB0F7712}"/>
              </a:ext>
            </a:extLst>
          </p:cNvPr>
          <p:cNvGrpSpPr/>
          <p:nvPr/>
        </p:nvGrpSpPr>
        <p:grpSpPr>
          <a:xfrm>
            <a:off x="423453" y="2859516"/>
            <a:ext cx="259920" cy="261053"/>
            <a:chOff x="5279190" y="5401430"/>
            <a:chExt cx="1101836" cy="1106637"/>
          </a:xfrm>
          <a:noFill/>
        </p:grpSpPr>
        <p:sp>
          <p:nvSpPr>
            <p:cNvPr id="49" name="Freeform: Shape 815">
              <a:extLst>
                <a:ext uri="{FF2B5EF4-FFF2-40B4-BE49-F238E27FC236}">
                  <a16:creationId xmlns:a16="http://schemas.microsoft.com/office/drawing/2014/main" id="{EF67B2EE-C093-4F71-86C0-AF02F7601E2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0" name="Freeform: Shape 816">
              <a:extLst>
                <a:ext uri="{FF2B5EF4-FFF2-40B4-BE49-F238E27FC236}">
                  <a16:creationId xmlns:a16="http://schemas.microsoft.com/office/drawing/2014/main" id="{0D3E572F-CADF-41E6-B695-146930E8B84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1" name="Freeform: Shape 817">
              <a:extLst>
                <a:ext uri="{FF2B5EF4-FFF2-40B4-BE49-F238E27FC236}">
                  <a16:creationId xmlns:a16="http://schemas.microsoft.com/office/drawing/2014/main" id="{7B6DC2AF-65A3-4C49-BEF0-B2CFEB25CE7E}"/>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2" name="Freeform: Shape 818">
              <a:extLst>
                <a:ext uri="{FF2B5EF4-FFF2-40B4-BE49-F238E27FC236}">
                  <a16:creationId xmlns:a16="http://schemas.microsoft.com/office/drawing/2014/main" id="{6A2CFBB9-44C7-4D9A-8FBA-923FF67EA42D}"/>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useBgFill="1">
          <p:nvSpPr>
            <p:cNvPr id="53" name="Freeform: Shape 819">
              <a:extLst>
                <a:ext uri="{FF2B5EF4-FFF2-40B4-BE49-F238E27FC236}">
                  <a16:creationId xmlns:a16="http://schemas.microsoft.com/office/drawing/2014/main" id="{EE2142D8-3033-45FC-841F-4203A6E01C7C}"/>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6F9876C3-DE7A-4058-A466-49A39620422C}"/>
              </a:ext>
            </a:extLst>
          </p:cNvPr>
          <p:cNvGrpSpPr/>
          <p:nvPr/>
        </p:nvGrpSpPr>
        <p:grpSpPr>
          <a:xfrm>
            <a:off x="370250" y="3482790"/>
            <a:ext cx="366327" cy="285212"/>
            <a:chOff x="2062250" y="1828801"/>
            <a:chExt cx="438091" cy="341085"/>
          </a:xfrm>
        </p:grpSpPr>
        <p:grpSp>
          <p:nvGrpSpPr>
            <p:cNvPr id="55" name="Group 54">
              <a:extLst>
                <a:ext uri="{FF2B5EF4-FFF2-40B4-BE49-F238E27FC236}">
                  <a16:creationId xmlns:a16="http://schemas.microsoft.com/office/drawing/2014/main" id="{A9DA8CD1-A71B-4AF8-91A0-B6515F4EEF11}"/>
                </a:ext>
              </a:extLst>
            </p:cNvPr>
            <p:cNvGrpSpPr/>
            <p:nvPr/>
          </p:nvGrpSpPr>
          <p:grpSpPr>
            <a:xfrm>
              <a:off x="2062250" y="1828801"/>
              <a:ext cx="180067" cy="140947"/>
              <a:chOff x="2438399" y="1828800"/>
              <a:chExt cx="1923143" cy="1799771"/>
            </a:xfrm>
            <a:noFill/>
          </p:grpSpPr>
          <p:sp>
            <p:nvSpPr>
              <p:cNvPr id="69" name="Rectangle 68">
                <a:extLst>
                  <a:ext uri="{FF2B5EF4-FFF2-40B4-BE49-F238E27FC236}">
                    <a16:creationId xmlns:a16="http://schemas.microsoft.com/office/drawing/2014/main" id="{94C72AD9-BC7E-4363-A78F-8D6A74E9AF3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2C400660-9F07-4F17-A919-A1F34AD233B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8174084-47D3-41FD-8610-D7BDC3A87ECD}"/>
                </a:ext>
              </a:extLst>
            </p:cNvPr>
            <p:cNvGrpSpPr/>
            <p:nvPr/>
          </p:nvGrpSpPr>
          <p:grpSpPr>
            <a:xfrm>
              <a:off x="2093480" y="2028939"/>
              <a:ext cx="180067" cy="140947"/>
              <a:chOff x="2438399" y="1828800"/>
              <a:chExt cx="1923143" cy="1799771"/>
            </a:xfrm>
            <a:noFill/>
          </p:grpSpPr>
          <p:sp>
            <p:nvSpPr>
              <p:cNvPr id="67" name="Rectangle 66">
                <a:extLst>
                  <a:ext uri="{FF2B5EF4-FFF2-40B4-BE49-F238E27FC236}">
                    <a16:creationId xmlns:a16="http://schemas.microsoft.com/office/drawing/2014/main" id="{63AB7CE1-F700-4EEF-96C4-CE284CC6791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8" name="Straight Connector 67">
                <a:extLst>
                  <a:ext uri="{FF2B5EF4-FFF2-40B4-BE49-F238E27FC236}">
                    <a16:creationId xmlns:a16="http://schemas.microsoft.com/office/drawing/2014/main" id="{626BCB11-941A-4902-8C02-6CC807BF6F8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83F5D9BC-2097-4D91-9CE2-9C73018229FF}"/>
                </a:ext>
              </a:extLst>
            </p:cNvPr>
            <p:cNvGrpSpPr/>
            <p:nvPr/>
          </p:nvGrpSpPr>
          <p:grpSpPr>
            <a:xfrm>
              <a:off x="2320274" y="1907031"/>
              <a:ext cx="180067" cy="140947"/>
              <a:chOff x="2438399" y="1828800"/>
              <a:chExt cx="1923143" cy="1799771"/>
            </a:xfrm>
            <a:noFill/>
          </p:grpSpPr>
          <p:sp>
            <p:nvSpPr>
              <p:cNvPr id="65" name="Rectangle 64">
                <a:extLst>
                  <a:ext uri="{FF2B5EF4-FFF2-40B4-BE49-F238E27FC236}">
                    <a16:creationId xmlns:a16="http://schemas.microsoft.com/office/drawing/2014/main" id="{5271699F-9DD0-4E2C-8099-2DEEDC7FA73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1E72143B-D6C0-43A9-8A28-869BB0C496D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27A9D25-7B02-4079-B487-C197025FCFF3}"/>
                </a:ext>
              </a:extLst>
            </p:cNvPr>
            <p:cNvGrpSpPr/>
            <p:nvPr/>
          </p:nvGrpSpPr>
          <p:grpSpPr>
            <a:xfrm>
              <a:off x="2129218" y="1891046"/>
              <a:ext cx="303775" cy="247510"/>
              <a:chOff x="2129218" y="1898304"/>
              <a:chExt cx="303775" cy="247510"/>
            </a:xfrm>
          </p:grpSpPr>
          <p:sp>
            <p:nvSpPr>
              <p:cNvPr id="59" name="Oval 58">
                <a:extLst>
                  <a:ext uri="{FF2B5EF4-FFF2-40B4-BE49-F238E27FC236}">
                    <a16:creationId xmlns:a16="http://schemas.microsoft.com/office/drawing/2014/main" id="{85590702-98EA-48B0-9467-355F4E79F839}"/>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D1AC6674-1FF8-476B-A204-B6F1D7F59F63}"/>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927733F6-833E-4A5F-824B-E529921E465E}"/>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06946C0C-E312-4E08-8EA5-8DB35882DC48}"/>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2AFE83F-08E7-4528-9D92-30FA7ADBF175}"/>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1766C2A-4B27-4ED8-B298-DF731C93896B}"/>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EA1F9FE3-D39C-45D2-9191-3ECDC9F4804C}"/>
              </a:ext>
            </a:extLst>
          </p:cNvPr>
          <p:cNvGrpSpPr/>
          <p:nvPr/>
        </p:nvGrpSpPr>
        <p:grpSpPr>
          <a:xfrm>
            <a:off x="378330" y="4698155"/>
            <a:ext cx="350167" cy="204672"/>
            <a:chOff x="4660062" y="959354"/>
            <a:chExt cx="3869807" cy="2261894"/>
          </a:xfrm>
          <a:noFill/>
        </p:grpSpPr>
        <p:sp>
          <p:nvSpPr>
            <p:cNvPr id="72" name="Freeform: Shape 164">
              <a:extLst>
                <a:ext uri="{FF2B5EF4-FFF2-40B4-BE49-F238E27FC236}">
                  <a16:creationId xmlns:a16="http://schemas.microsoft.com/office/drawing/2014/main" id="{9B6C50BD-7DDC-4271-B211-7D54164C1785}"/>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0FF03B45-B1ED-44B1-BC94-26FCEBB9C870}"/>
                </a:ext>
              </a:extLst>
            </p:cNvPr>
            <p:cNvSpPr/>
            <p:nvPr/>
          </p:nvSpPr>
          <p:spPr bwMode="auto">
            <a:xfrm>
              <a:off x="6396421" y="1389756"/>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0647B24A-257C-45EC-9D58-E7C2A547C7C7}"/>
                </a:ext>
              </a:extLst>
            </p:cNvPr>
            <p:cNvSpPr/>
            <p:nvPr/>
          </p:nvSpPr>
          <p:spPr bwMode="auto">
            <a:xfrm>
              <a:off x="7539697" y="1939914"/>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091F6A77-BCB8-411D-951B-94B35C8F509C}"/>
                </a:ext>
              </a:extLst>
            </p:cNvPr>
            <p:cNvSpPr/>
            <p:nvPr/>
          </p:nvSpPr>
          <p:spPr bwMode="auto">
            <a:xfrm>
              <a:off x="5107942" y="2175810"/>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05964495-F0BE-4CB4-8812-B62648153611}"/>
                </a:ext>
              </a:extLst>
            </p:cNvPr>
            <p:cNvSpPr/>
            <p:nvPr/>
          </p:nvSpPr>
          <p:spPr bwMode="auto">
            <a:xfrm>
              <a:off x="6259972" y="2398580"/>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Connector: Elbow 169">
              <a:extLst>
                <a:ext uri="{FF2B5EF4-FFF2-40B4-BE49-F238E27FC236}">
                  <a16:creationId xmlns:a16="http://schemas.microsoft.com/office/drawing/2014/main" id="{84082F87-7BB9-41F7-AC03-EFB5A4FBF666}"/>
                </a:ext>
              </a:extLst>
            </p:cNvPr>
            <p:cNvCxnSpPr>
              <a:stCxn id="75" idx="6"/>
            </p:cNvCxnSpPr>
            <p:nvPr/>
          </p:nvCxnSpPr>
          <p:spPr>
            <a:xfrm>
              <a:off x="5505168" y="2374331"/>
              <a:ext cx="311340" cy="718784"/>
            </a:xfrm>
            <a:prstGeom prst="bentConnector2">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Connector: Elbow 170">
              <a:extLst>
                <a:ext uri="{FF2B5EF4-FFF2-40B4-BE49-F238E27FC236}">
                  <a16:creationId xmlns:a16="http://schemas.microsoft.com/office/drawing/2014/main" id="{B4344557-0469-4DB1-AE7F-AD7A0950AA91}"/>
                </a:ext>
              </a:extLst>
            </p:cNvPr>
            <p:cNvCxnSpPr>
              <a:cxnSpLocks/>
              <a:stCxn id="76" idx="0"/>
            </p:cNvCxnSpPr>
            <p:nvPr/>
          </p:nvCxnSpPr>
          <p:spPr>
            <a:xfrm rot="16200000" flipV="1">
              <a:off x="5541469" y="1481464"/>
              <a:ext cx="1259426" cy="574806"/>
            </a:xfrm>
            <a:prstGeom prst="bentConnector3">
              <a:avLst>
                <a:gd name="adj1" fmla="val 21955"/>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Connector: Elbow 171">
              <a:extLst>
                <a:ext uri="{FF2B5EF4-FFF2-40B4-BE49-F238E27FC236}">
                  <a16:creationId xmlns:a16="http://schemas.microsoft.com/office/drawing/2014/main" id="{07ABF95E-9352-40BE-A760-C3451A74BCA7}"/>
                </a:ext>
              </a:extLst>
            </p:cNvPr>
            <p:cNvCxnSpPr>
              <a:cxnSpLocks/>
              <a:stCxn id="73" idx="6"/>
            </p:cNvCxnSpPr>
            <p:nvPr/>
          </p:nvCxnSpPr>
          <p:spPr>
            <a:xfrm>
              <a:off x="6793647" y="1588277"/>
              <a:ext cx="376193" cy="1553213"/>
            </a:xfrm>
            <a:prstGeom prst="bentConnector2">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Connector: Elbow 172">
              <a:extLst>
                <a:ext uri="{FF2B5EF4-FFF2-40B4-BE49-F238E27FC236}">
                  <a16:creationId xmlns:a16="http://schemas.microsoft.com/office/drawing/2014/main" id="{4814E320-63BF-46D9-BB9A-C4C4CD22BFBB}"/>
                </a:ext>
              </a:extLst>
            </p:cNvPr>
            <p:cNvCxnSpPr>
              <a:stCxn id="74" idx="4"/>
            </p:cNvCxnSpPr>
            <p:nvPr/>
          </p:nvCxnSpPr>
          <p:spPr>
            <a:xfrm rot="5400000">
              <a:off x="7356644" y="2150264"/>
              <a:ext cx="194975" cy="568358"/>
            </a:xfrm>
            <a:prstGeom prst="bentConnector2">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id="{96FAFD83-EF41-44A8-93C3-589E714AE6FE}"/>
              </a:ext>
            </a:extLst>
          </p:cNvPr>
          <p:cNvSpPr/>
          <p:nvPr/>
        </p:nvSpPr>
        <p:spPr>
          <a:xfrm>
            <a:off x="6492846" y="5667682"/>
            <a:ext cx="2253504" cy="480131"/>
          </a:xfrm>
          <a:prstGeom prst="rect">
            <a:avLst/>
          </a:prstGeom>
          <a:solidFill>
            <a:schemeClr val="bg1"/>
          </a:solidFill>
        </p:spPr>
        <p:txBody>
          <a:bodyPr wrap="square" lIns="182880" tIns="146304" rIns="182880" bIns="146304" rtlCol="0" anchor="ctr">
            <a:spAutoFit/>
          </a:bodyPr>
          <a:lstStyle/>
          <a:p>
            <a:pPr marL="0" marR="0" lvl="0" indent="0" algn="ctr" defTabSz="914400" rtl="0" eaLnBrk="1" fontAlgn="auto" latinLnBrk="0" hangingPunct="1">
              <a:lnSpc>
                <a:spcPct val="1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Global Azure in 43 regions</a:t>
            </a:r>
          </a:p>
        </p:txBody>
      </p:sp>
      <p:grpSp>
        <p:nvGrpSpPr>
          <p:cNvPr id="82" name="Group 11">
            <a:extLst>
              <a:ext uri="{FF2B5EF4-FFF2-40B4-BE49-F238E27FC236}">
                <a16:creationId xmlns:a16="http://schemas.microsoft.com/office/drawing/2014/main" id="{6C4975BE-DE89-4D1B-B4B3-BD602CF3F5B3}"/>
              </a:ext>
            </a:extLst>
          </p:cNvPr>
          <p:cNvGrpSpPr>
            <a:grpSpLocks noChangeAspect="1"/>
          </p:cNvGrpSpPr>
          <p:nvPr/>
        </p:nvGrpSpPr>
        <p:grpSpPr bwMode="auto">
          <a:xfrm>
            <a:off x="441025" y="4112461"/>
            <a:ext cx="224777" cy="244847"/>
            <a:chOff x="3861" y="4291602"/>
            <a:chExt cx="112" cy="244433"/>
          </a:xfrm>
        </p:grpSpPr>
        <p:sp>
          <p:nvSpPr>
            <p:cNvPr id="83" name="Freeform 12">
              <a:extLst>
                <a:ext uri="{FF2B5EF4-FFF2-40B4-BE49-F238E27FC236}">
                  <a16:creationId xmlns:a16="http://schemas.microsoft.com/office/drawing/2014/main" id="{B7126763-DF77-42CF-9E95-156237245839}"/>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4" name="Line 13">
              <a:extLst>
                <a:ext uri="{FF2B5EF4-FFF2-40B4-BE49-F238E27FC236}">
                  <a16:creationId xmlns:a16="http://schemas.microsoft.com/office/drawing/2014/main" id="{7ADB6FDA-2CED-48B0-8FF7-B2366C6EA851}"/>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5" name="Line 14">
              <a:extLst>
                <a:ext uri="{FF2B5EF4-FFF2-40B4-BE49-F238E27FC236}">
                  <a16:creationId xmlns:a16="http://schemas.microsoft.com/office/drawing/2014/main" id="{E78E8AB0-F4B6-48DA-AF84-DEE869F7DBC4}"/>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6" name="Line 15">
              <a:extLst>
                <a:ext uri="{FF2B5EF4-FFF2-40B4-BE49-F238E27FC236}">
                  <a16:creationId xmlns:a16="http://schemas.microsoft.com/office/drawing/2014/main" id="{CFBA9556-16E5-4D24-9681-1F7AEFA8825F}"/>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7" name="Line 16">
              <a:extLst>
                <a:ext uri="{FF2B5EF4-FFF2-40B4-BE49-F238E27FC236}">
                  <a16:creationId xmlns:a16="http://schemas.microsoft.com/office/drawing/2014/main" id="{B799D816-D280-44D2-8EA4-3F95A3235392}"/>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8" name="Line 17">
              <a:extLst>
                <a:ext uri="{FF2B5EF4-FFF2-40B4-BE49-F238E27FC236}">
                  <a16:creationId xmlns:a16="http://schemas.microsoft.com/office/drawing/2014/main" id="{E99254A3-815F-455C-84E7-B3F8B515427E}"/>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89" name="Group 88">
            <a:extLst>
              <a:ext uri="{FF2B5EF4-FFF2-40B4-BE49-F238E27FC236}">
                <a16:creationId xmlns:a16="http://schemas.microsoft.com/office/drawing/2014/main" id="{9B88B5CF-AF9D-433F-81B8-05AA4A8D6FD2}"/>
              </a:ext>
            </a:extLst>
          </p:cNvPr>
          <p:cNvGrpSpPr/>
          <p:nvPr/>
        </p:nvGrpSpPr>
        <p:grpSpPr>
          <a:xfrm>
            <a:off x="431723" y="5245210"/>
            <a:ext cx="243383" cy="243385"/>
            <a:chOff x="518809" y="5245210"/>
            <a:chExt cx="243383" cy="243385"/>
          </a:xfrm>
        </p:grpSpPr>
        <p:sp>
          <p:nvSpPr>
            <p:cNvPr id="90" name="Freeform: Shape 89">
              <a:extLst>
                <a:ext uri="{FF2B5EF4-FFF2-40B4-BE49-F238E27FC236}">
                  <a16:creationId xmlns:a16="http://schemas.microsoft.com/office/drawing/2014/main" id="{6FBAB0FC-1FF5-4516-92A4-734C213CE30F}"/>
                </a:ext>
              </a:extLst>
            </p:cNvPr>
            <p:cNvSpPr/>
            <p:nvPr/>
          </p:nvSpPr>
          <p:spPr bwMode="auto">
            <a:xfrm>
              <a:off x="592787" y="5245210"/>
              <a:ext cx="169405" cy="169406"/>
            </a:xfrm>
            <a:custGeom>
              <a:avLst/>
              <a:gdLst>
                <a:gd name="connsiteX0" fmla="*/ 154834 w 169405"/>
                <a:gd name="connsiteY0" fmla="*/ 0 h 169406"/>
                <a:gd name="connsiteX1" fmla="*/ 169405 w 169405"/>
                <a:gd name="connsiteY1" fmla="*/ 14572 h 169406"/>
                <a:gd name="connsiteX2" fmla="*/ 169405 w 169405"/>
                <a:gd name="connsiteY2" fmla="*/ 169406 h 169406"/>
                <a:gd name="connsiteX3" fmla="*/ 109279 w 169405"/>
                <a:gd name="connsiteY3" fmla="*/ 109280 h 169406"/>
                <a:gd name="connsiteX4" fmla="*/ 107908 w 169405"/>
                <a:gd name="connsiteY4" fmla="*/ 105970 h 169406"/>
                <a:gd name="connsiteX5" fmla="*/ 104598 w 169405"/>
                <a:gd name="connsiteY5" fmla="*/ 104599 h 169406"/>
                <a:gd name="connsiteX6" fmla="*/ 0 w 169405"/>
                <a:gd name="connsiteY6" fmla="*/ 1 h 169406"/>
                <a:gd name="connsiteX7" fmla="*/ 154834 w 169405"/>
                <a:gd name="connsiteY7" fmla="*/ 0 h 169406"/>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09279 w 196038"/>
                <a:gd name="connsiteY5" fmla="*/ 109280 h 196039"/>
                <a:gd name="connsiteX6" fmla="*/ 107908 w 196038"/>
                <a:gd name="connsiteY6" fmla="*/ 105970 h 196039"/>
                <a:gd name="connsiteX7" fmla="*/ 196038 w 196038"/>
                <a:gd name="connsiteY7" fmla="*/ 196039 h 196039"/>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09279 w 196038"/>
                <a:gd name="connsiteY5" fmla="*/ 109280 h 196039"/>
                <a:gd name="connsiteX6" fmla="*/ 196038 w 196038"/>
                <a:gd name="connsiteY6" fmla="*/ 196039 h 196039"/>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96038 w 196038"/>
                <a:gd name="connsiteY5" fmla="*/ 196039 h 196039"/>
                <a:gd name="connsiteX0" fmla="*/ 0 w 196038"/>
                <a:gd name="connsiteY0" fmla="*/ 1 h 196039"/>
                <a:gd name="connsiteX1" fmla="*/ 154834 w 196038"/>
                <a:gd name="connsiteY1" fmla="*/ 0 h 196039"/>
                <a:gd name="connsiteX2" fmla="*/ 169405 w 196038"/>
                <a:gd name="connsiteY2" fmla="*/ 14572 h 196039"/>
                <a:gd name="connsiteX3" fmla="*/ 169405 w 196038"/>
                <a:gd name="connsiteY3" fmla="*/ 169406 h 196039"/>
                <a:gd name="connsiteX4" fmla="*/ 196038 w 196038"/>
                <a:gd name="connsiteY4" fmla="*/ 196039 h 196039"/>
                <a:gd name="connsiteX0" fmla="*/ 0 w 169405"/>
                <a:gd name="connsiteY0" fmla="*/ 1 h 169406"/>
                <a:gd name="connsiteX1" fmla="*/ 154834 w 169405"/>
                <a:gd name="connsiteY1" fmla="*/ 0 h 169406"/>
                <a:gd name="connsiteX2" fmla="*/ 169405 w 169405"/>
                <a:gd name="connsiteY2" fmla="*/ 14572 h 169406"/>
                <a:gd name="connsiteX3" fmla="*/ 169405 w 169405"/>
                <a:gd name="connsiteY3" fmla="*/ 169406 h 169406"/>
              </a:gdLst>
              <a:ahLst/>
              <a:cxnLst>
                <a:cxn ang="0">
                  <a:pos x="connsiteX0" y="connsiteY0"/>
                </a:cxn>
                <a:cxn ang="0">
                  <a:pos x="connsiteX1" y="connsiteY1"/>
                </a:cxn>
                <a:cxn ang="0">
                  <a:pos x="connsiteX2" y="connsiteY2"/>
                </a:cxn>
                <a:cxn ang="0">
                  <a:pos x="connsiteX3" y="connsiteY3"/>
                </a:cxn>
              </a:cxnLst>
              <a:rect l="l" t="t" r="r" b="b"/>
              <a:pathLst>
                <a:path w="169405" h="169406">
                  <a:moveTo>
                    <a:pt x="0" y="1"/>
                  </a:moveTo>
                  <a:lnTo>
                    <a:pt x="154834" y="0"/>
                  </a:lnTo>
                  <a:cubicBezTo>
                    <a:pt x="162881" y="0"/>
                    <a:pt x="169405" y="6524"/>
                    <a:pt x="169405" y="14572"/>
                  </a:cubicBezTo>
                  <a:lnTo>
                    <a:pt x="169405" y="169406"/>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45BBE34C-E60C-4884-A464-2A8EA814D06D}"/>
                </a:ext>
              </a:extLst>
            </p:cNvPr>
            <p:cNvSpPr/>
            <p:nvPr/>
          </p:nvSpPr>
          <p:spPr bwMode="auto">
            <a:xfrm>
              <a:off x="518809" y="5319190"/>
              <a:ext cx="169405" cy="169405"/>
            </a:xfrm>
            <a:custGeom>
              <a:avLst/>
              <a:gdLst>
                <a:gd name="connsiteX0" fmla="*/ 0 w 169405"/>
                <a:gd name="connsiteY0" fmla="*/ 0 h 169405"/>
                <a:gd name="connsiteX1" fmla="*/ 60128 w 169405"/>
                <a:gd name="connsiteY1" fmla="*/ 60128 h 169405"/>
                <a:gd name="connsiteX2" fmla="*/ 61498 w 169405"/>
                <a:gd name="connsiteY2" fmla="*/ 63436 h 169405"/>
                <a:gd name="connsiteX3" fmla="*/ 64806 w 169405"/>
                <a:gd name="connsiteY3" fmla="*/ 64806 h 169405"/>
                <a:gd name="connsiteX4" fmla="*/ 169405 w 169405"/>
                <a:gd name="connsiteY4" fmla="*/ 169405 h 169405"/>
                <a:gd name="connsiteX5" fmla="*/ 14571 w 169405"/>
                <a:gd name="connsiteY5" fmla="*/ 169405 h 169405"/>
                <a:gd name="connsiteX6" fmla="*/ 0 w 169405"/>
                <a:gd name="connsiteY6" fmla="*/ 154834 h 169405"/>
                <a:gd name="connsiteX7" fmla="*/ 0 w 169405"/>
                <a:gd name="connsiteY7" fmla="*/ 0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60128 w 169405"/>
                <a:gd name="connsiteY5" fmla="*/ 60128 h 169405"/>
                <a:gd name="connsiteX6" fmla="*/ 61498 w 169405"/>
                <a:gd name="connsiteY6" fmla="*/ 63436 h 169405"/>
                <a:gd name="connsiteX7" fmla="*/ 156246 w 169405"/>
                <a:gd name="connsiteY7" fmla="*/ 156246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60128 w 169405"/>
                <a:gd name="connsiteY5" fmla="*/ 60128 h 169405"/>
                <a:gd name="connsiteX6" fmla="*/ 156246 w 169405"/>
                <a:gd name="connsiteY6" fmla="*/ 156246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156246 w 169405"/>
                <a:gd name="connsiteY5" fmla="*/ 156246 h 169405"/>
                <a:gd name="connsiteX0" fmla="*/ 169405 w 169405"/>
                <a:gd name="connsiteY0" fmla="*/ 169405 h 169405"/>
                <a:gd name="connsiteX1" fmla="*/ 14571 w 169405"/>
                <a:gd name="connsiteY1" fmla="*/ 169405 h 169405"/>
                <a:gd name="connsiteX2" fmla="*/ 0 w 169405"/>
                <a:gd name="connsiteY2" fmla="*/ 154834 h 169405"/>
                <a:gd name="connsiteX3" fmla="*/ 0 w 169405"/>
                <a:gd name="connsiteY3" fmla="*/ 0 h 169405"/>
                <a:gd name="connsiteX4" fmla="*/ 156246 w 169405"/>
                <a:gd name="connsiteY4" fmla="*/ 156246 h 169405"/>
                <a:gd name="connsiteX0" fmla="*/ 169405 w 169405"/>
                <a:gd name="connsiteY0" fmla="*/ 169405 h 169405"/>
                <a:gd name="connsiteX1" fmla="*/ 14571 w 169405"/>
                <a:gd name="connsiteY1" fmla="*/ 169405 h 169405"/>
                <a:gd name="connsiteX2" fmla="*/ 0 w 169405"/>
                <a:gd name="connsiteY2" fmla="*/ 154834 h 169405"/>
                <a:gd name="connsiteX3" fmla="*/ 0 w 169405"/>
                <a:gd name="connsiteY3" fmla="*/ 0 h 169405"/>
              </a:gdLst>
              <a:ahLst/>
              <a:cxnLst>
                <a:cxn ang="0">
                  <a:pos x="connsiteX0" y="connsiteY0"/>
                </a:cxn>
                <a:cxn ang="0">
                  <a:pos x="connsiteX1" y="connsiteY1"/>
                </a:cxn>
                <a:cxn ang="0">
                  <a:pos x="connsiteX2" y="connsiteY2"/>
                </a:cxn>
                <a:cxn ang="0">
                  <a:pos x="connsiteX3" y="connsiteY3"/>
                </a:cxn>
              </a:cxnLst>
              <a:rect l="l" t="t" r="r" b="b"/>
              <a:pathLst>
                <a:path w="169405" h="169405">
                  <a:moveTo>
                    <a:pt x="169405" y="169405"/>
                  </a:moveTo>
                  <a:lnTo>
                    <a:pt x="14571" y="169405"/>
                  </a:lnTo>
                  <a:cubicBezTo>
                    <a:pt x="6524" y="169405"/>
                    <a:pt x="0" y="162881"/>
                    <a:pt x="0" y="154834"/>
                  </a:cubicBezTo>
                  <a:lnTo>
                    <a:pt x="0"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196AF09A-C1EB-4AB3-AE71-34BE40F13C31}"/>
                </a:ext>
              </a:extLst>
            </p:cNvPr>
            <p:cNvSpPr/>
            <p:nvPr/>
          </p:nvSpPr>
          <p:spPr bwMode="auto">
            <a:xfrm>
              <a:off x="573794" y="5344667"/>
              <a:ext cx="44471" cy="44471"/>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52798A4D-5202-4A8D-989D-27A6013A54A4}"/>
                </a:ext>
              </a:extLst>
            </p:cNvPr>
            <p:cNvSpPr/>
            <p:nvPr/>
          </p:nvSpPr>
          <p:spPr bwMode="auto">
            <a:xfrm>
              <a:off x="662736" y="5344667"/>
              <a:ext cx="44471" cy="44471"/>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5" name="Rectangle 94">
            <a:extLst>
              <a:ext uri="{FF2B5EF4-FFF2-40B4-BE49-F238E27FC236}">
                <a16:creationId xmlns:a16="http://schemas.microsoft.com/office/drawing/2014/main" id="{8A6FFCD5-D904-4FC5-B8F1-F9E526944D39}"/>
              </a:ext>
            </a:extLst>
          </p:cNvPr>
          <p:cNvSpPr/>
          <p:nvPr/>
        </p:nvSpPr>
        <p:spPr bwMode="auto">
          <a:xfrm>
            <a:off x="5095736" y="2775715"/>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SQL Data Warehouse</a:t>
            </a:r>
          </a:p>
        </p:txBody>
      </p:sp>
      <p:sp>
        <p:nvSpPr>
          <p:cNvPr id="96" name="Rectangle 95">
            <a:extLst>
              <a:ext uri="{FF2B5EF4-FFF2-40B4-BE49-F238E27FC236}">
                <a16:creationId xmlns:a16="http://schemas.microsoft.com/office/drawing/2014/main" id="{C3363FD6-45D2-4869-B979-2F938A883C83}"/>
              </a:ext>
            </a:extLst>
          </p:cNvPr>
          <p:cNvSpPr/>
          <p:nvPr/>
        </p:nvSpPr>
        <p:spPr bwMode="auto">
          <a:xfrm>
            <a:off x="6797472" y="2775715"/>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PostgreSQL</a:t>
            </a:r>
          </a:p>
        </p:txBody>
      </p:sp>
      <p:sp>
        <p:nvSpPr>
          <p:cNvPr id="97" name="Rectangle 96">
            <a:extLst>
              <a:ext uri="{FF2B5EF4-FFF2-40B4-BE49-F238E27FC236}">
                <a16:creationId xmlns:a16="http://schemas.microsoft.com/office/drawing/2014/main" id="{C29F3E80-49A0-40A1-9284-535BD29F86B2}"/>
              </a:ext>
            </a:extLst>
          </p:cNvPr>
          <p:cNvSpPr/>
          <p:nvPr/>
        </p:nvSpPr>
        <p:spPr bwMode="auto">
          <a:xfrm>
            <a:off x="8499206" y="2775715"/>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MySQL</a:t>
            </a:r>
          </a:p>
        </p:txBody>
      </p:sp>
      <p:sp>
        <p:nvSpPr>
          <p:cNvPr id="98" name="Rectangle 97">
            <a:extLst>
              <a:ext uri="{FF2B5EF4-FFF2-40B4-BE49-F238E27FC236}">
                <a16:creationId xmlns:a16="http://schemas.microsoft.com/office/drawing/2014/main" id="{E594999E-01BF-4DF7-9E18-FFA3A540F878}"/>
              </a:ext>
            </a:extLst>
          </p:cNvPr>
          <p:cNvSpPr/>
          <p:nvPr/>
        </p:nvSpPr>
        <p:spPr bwMode="auto">
          <a:xfrm>
            <a:off x="10200941" y="2775715"/>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MariaDB</a:t>
            </a:r>
          </a:p>
        </p:txBody>
      </p:sp>
      <p:sp>
        <p:nvSpPr>
          <p:cNvPr id="3" name="Rectangle 2">
            <a:extLst>
              <a:ext uri="{FF2B5EF4-FFF2-40B4-BE49-F238E27FC236}">
                <a16:creationId xmlns:a16="http://schemas.microsoft.com/office/drawing/2014/main" id="{9136636A-A397-45A3-AD13-C8677A20F212}"/>
              </a:ext>
            </a:extLst>
          </p:cNvPr>
          <p:cNvSpPr/>
          <p:nvPr/>
        </p:nvSpPr>
        <p:spPr bwMode="auto">
          <a:xfrm>
            <a:off x="3406365" y="3238056"/>
            <a:ext cx="8431598" cy="35500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69A5C9B9-465F-435B-9C0F-3A8CF21AAF54}"/>
              </a:ext>
            </a:extLst>
          </p:cNvPr>
          <p:cNvSpPr/>
          <p:nvPr/>
        </p:nvSpPr>
        <p:spPr bwMode="auto">
          <a:xfrm>
            <a:off x="3405441" y="2777508"/>
            <a:ext cx="8427971" cy="475564"/>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1" name="Rectangle 100">
            <a:extLst>
              <a:ext uri="{FF2B5EF4-FFF2-40B4-BE49-F238E27FC236}">
                <a16:creationId xmlns:a16="http://schemas.microsoft.com/office/drawing/2014/main" id="{AE2D2A94-1CFD-4238-9408-CF32F331F4E5}"/>
              </a:ext>
            </a:extLst>
          </p:cNvPr>
          <p:cNvSpPr/>
          <p:nvPr/>
        </p:nvSpPr>
        <p:spPr bwMode="auto">
          <a:xfrm>
            <a:off x="6621801" y="2945494"/>
            <a:ext cx="2081136" cy="40231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Azure SQL Database</a:t>
            </a:r>
          </a:p>
        </p:txBody>
      </p:sp>
      <p:sp>
        <p:nvSpPr>
          <p:cNvPr id="100" name="Rectangle 99">
            <a:extLst>
              <a:ext uri="{FF2B5EF4-FFF2-40B4-BE49-F238E27FC236}">
                <a16:creationId xmlns:a16="http://schemas.microsoft.com/office/drawing/2014/main" id="{7AB6DF94-B8BC-4896-86FE-393D00450516}"/>
              </a:ext>
            </a:extLst>
          </p:cNvPr>
          <p:cNvSpPr/>
          <p:nvPr/>
        </p:nvSpPr>
        <p:spPr bwMode="auto">
          <a:xfrm>
            <a:off x="3420932" y="1669313"/>
            <a:ext cx="2582914" cy="1030856"/>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latin typeface="+mj-lt"/>
                <a:ea typeface="Segoe UI" pitchFamily="34" charset="0"/>
                <a:cs typeface="Segoe UI" pitchFamily="34" charset="0"/>
              </a:rPr>
              <a:t>Single</a:t>
            </a:r>
          </a:p>
        </p:txBody>
      </p:sp>
      <p:sp>
        <p:nvSpPr>
          <p:cNvPr id="102" name="Rectangle 101">
            <a:extLst>
              <a:ext uri="{FF2B5EF4-FFF2-40B4-BE49-F238E27FC236}">
                <a16:creationId xmlns:a16="http://schemas.microsoft.com/office/drawing/2014/main" id="{349363BA-5878-4A5F-851C-A02781B26A94}"/>
              </a:ext>
            </a:extLst>
          </p:cNvPr>
          <p:cNvSpPr/>
          <p:nvPr/>
        </p:nvSpPr>
        <p:spPr bwMode="auto">
          <a:xfrm>
            <a:off x="6303334" y="1669312"/>
            <a:ext cx="2612060" cy="1030857"/>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latin typeface="+mj-lt"/>
                <a:ea typeface="Segoe UI" pitchFamily="34" charset="0"/>
                <a:cs typeface="Segoe UI" pitchFamily="34" charset="0"/>
              </a:rPr>
              <a:t>Elastic Pool</a:t>
            </a:r>
          </a:p>
        </p:txBody>
      </p:sp>
      <p:sp>
        <p:nvSpPr>
          <p:cNvPr id="103" name="Rectangle 102">
            <a:extLst>
              <a:ext uri="{FF2B5EF4-FFF2-40B4-BE49-F238E27FC236}">
                <a16:creationId xmlns:a16="http://schemas.microsoft.com/office/drawing/2014/main" id="{F027BC02-1EEB-4043-832E-4809AB3EC499}"/>
              </a:ext>
            </a:extLst>
          </p:cNvPr>
          <p:cNvSpPr/>
          <p:nvPr/>
        </p:nvSpPr>
        <p:spPr bwMode="auto">
          <a:xfrm>
            <a:off x="9214882" y="1676402"/>
            <a:ext cx="2612060" cy="1024719"/>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latin typeface="+mj-lt"/>
                <a:ea typeface="Segoe UI" pitchFamily="34" charset="0"/>
                <a:cs typeface="Segoe UI" pitchFamily="34" charset="0"/>
              </a:rPr>
              <a:t>Managed Instance</a:t>
            </a:r>
          </a:p>
        </p:txBody>
      </p:sp>
      <p:sp>
        <p:nvSpPr>
          <p:cNvPr id="104" name="TextBox 103">
            <a:extLst>
              <a:ext uri="{FF2B5EF4-FFF2-40B4-BE49-F238E27FC236}">
                <a16:creationId xmlns:a16="http://schemas.microsoft.com/office/drawing/2014/main" id="{2BD2F017-F978-40D4-AF08-BB9CE2013229}"/>
              </a:ext>
            </a:extLst>
          </p:cNvPr>
          <p:cNvSpPr txBox="1"/>
          <p:nvPr/>
        </p:nvSpPr>
        <p:spPr>
          <a:xfrm>
            <a:off x="9229061" y="2115880"/>
            <a:ext cx="976293"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0070C0"/>
                </a:solidFill>
              </a:rPr>
              <a:t>Standard</a:t>
            </a:r>
          </a:p>
        </p:txBody>
      </p:sp>
      <p:sp>
        <p:nvSpPr>
          <p:cNvPr id="105" name="TextBox 104">
            <a:extLst>
              <a:ext uri="{FF2B5EF4-FFF2-40B4-BE49-F238E27FC236}">
                <a16:creationId xmlns:a16="http://schemas.microsoft.com/office/drawing/2014/main" id="{8A53D26D-6E5D-4A08-94AB-FC6352268696}"/>
              </a:ext>
            </a:extLst>
          </p:cNvPr>
          <p:cNvSpPr txBox="1"/>
          <p:nvPr/>
        </p:nvSpPr>
        <p:spPr>
          <a:xfrm>
            <a:off x="10242697" y="2108791"/>
            <a:ext cx="1446550"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0070C0"/>
                </a:solidFill>
              </a:rPr>
              <a:t>Business Critical</a:t>
            </a:r>
          </a:p>
        </p:txBody>
      </p:sp>
    </p:spTree>
    <p:extLst>
      <p:ext uri="{BB962C8B-B14F-4D97-AF65-F5344CB8AC3E}">
        <p14:creationId xmlns:p14="http://schemas.microsoft.com/office/powerpoint/2010/main" val="1454376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9981-353A-4563-B593-C5E08D6C0000}"/>
              </a:ext>
            </a:extLst>
          </p:cNvPr>
          <p:cNvSpPr>
            <a:spLocks noGrp="1"/>
          </p:cNvSpPr>
          <p:nvPr>
            <p:ph type="title"/>
          </p:nvPr>
        </p:nvSpPr>
        <p:spPr/>
        <p:txBody>
          <a:bodyPr/>
          <a:lstStyle/>
          <a:p>
            <a:r>
              <a:rPr lang="en-US" sz="3600" dirty="0"/>
              <a:t>Who is Managed </a:t>
            </a:r>
            <a:br>
              <a:rPr lang="en-US" sz="3600" dirty="0"/>
            </a:br>
            <a:r>
              <a:rPr lang="en-US" sz="3600" dirty="0"/>
              <a:t>Instance for?</a:t>
            </a:r>
          </a:p>
        </p:txBody>
      </p:sp>
      <p:sp>
        <p:nvSpPr>
          <p:cNvPr id="3" name="Text Placeholder 2">
            <a:extLst>
              <a:ext uri="{FF2B5EF4-FFF2-40B4-BE49-F238E27FC236}">
                <a16:creationId xmlns:a16="http://schemas.microsoft.com/office/drawing/2014/main" id="{31A9FEDF-4FE2-484E-9C16-36CECBFB95D0}"/>
              </a:ext>
            </a:extLst>
          </p:cNvPr>
          <p:cNvSpPr>
            <a:spLocks noGrp="1"/>
          </p:cNvSpPr>
          <p:nvPr>
            <p:ph type="body" sz="quarter" idx="10"/>
          </p:nvPr>
        </p:nvSpPr>
        <p:spPr>
          <a:xfrm>
            <a:off x="294710" y="2599501"/>
            <a:ext cx="4709132" cy="2816156"/>
          </a:xfrm>
        </p:spPr>
        <p:txBody>
          <a:bodyPr/>
          <a:lstStyle/>
          <a:p>
            <a:pPr marL="0" indent="0">
              <a:buNone/>
            </a:pPr>
            <a:r>
              <a:rPr lang="en-US" sz="2400" dirty="0">
                <a:solidFill>
                  <a:schemeClr val="accent2"/>
                </a:solidFill>
              </a:rPr>
              <a:t>Customers looking to </a:t>
            </a:r>
            <a:r>
              <a:rPr lang="en-US" sz="2400" b="1" dirty="0">
                <a:solidFill>
                  <a:schemeClr val="accent2"/>
                </a:solidFill>
                <a:latin typeface="+mn-lt"/>
              </a:rPr>
              <a:t>migrate </a:t>
            </a:r>
            <a:r>
              <a:rPr lang="en-US" sz="2400" b="1" dirty="0">
                <a:solidFill>
                  <a:schemeClr val="accent5"/>
                </a:solidFill>
                <a:latin typeface="+mn-lt"/>
              </a:rPr>
              <a:t>a large number of apps</a:t>
            </a:r>
            <a:r>
              <a:rPr lang="en-US" sz="2400" b="1" dirty="0">
                <a:solidFill>
                  <a:schemeClr val="tx2"/>
                </a:solidFill>
              </a:rPr>
              <a:t> </a:t>
            </a:r>
            <a:r>
              <a:rPr lang="en-US" sz="2400" dirty="0">
                <a:solidFill>
                  <a:schemeClr val="accent2"/>
                </a:solidFill>
              </a:rPr>
              <a:t>from on-premise or IaaS, self-built or ISV provided, with as</a:t>
            </a:r>
            <a:r>
              <a:rPr lang="en-US" sz="2400" dirty="0"/>
              <a:t> </a:t>
            </a:r>
            <a:r>
              <a:rPr lang="en-US" sz="2400" b="1" dirty="0">
                <a:solidFill>
                  <a:schemeClr val="accent5"/>
                </a:solidFill>
                <a:latin typeface="+mn-lt"/>
              </a:rPr>
              <a:t>low migration effort as possible</a:t>
            </a:r>
            <a:r>
              <a:rPr lang="en-US" sz="2400" b="1" dirty="0">
                <a:solidFill>
                  <a:schemeClr val="tx2"/>
                </a:solidFill>
                <a:latin typeface="+mn-lt"/>
              </a:rPr>
              <a:t> </a:t>
            </a:r>
            <a:r>
              <a:rPr lang="en-US" sz="2400" dirty="0">
                <a:solidFill>
                  <a:schemeClr val="accent2"/>
                </a:solidFill>
              </a:rPr>
              <a:t>&amp;</a:t>
            </a:r>
            <a:r>
              <a:rPr lang="en-US" sz="2400" dirty="0">
                <a:solidFill>
                  <a:schemeClr val="tx2"/>
                </a:solidFill>
              </a:rPr>
              <a:t> </a:t>
            </a:r>
            <a:r>
              <a:rPr lang="en-US" sz="2400" b="1" dirty="0">
                <a:solidFill>
                  <a:schemeClr val="accent5"/>
                </a:solidFill>
                <a:latin typeface="+mn-lt"/>
              </a:rPr>
              <a:t>cost being a crucial factor</a:t>
            </a:r>
          </a:p>
          <a:p>
            <a:endParaRPr lang="en-US" sz="2400" dirty="0"/>
          </a:p>
        </p:txBody>
      </p:sp>
      <p:grpSp>
        <p:nvGrpSpPr>
          <p:cNvPr id="5" name="Group 4">
            <a:extLst>
              <a:ext uri="{FF2B5EF4-FFF2-40B4-BE49-F238E27FC236}">
                <a16:creationId xmlns:a16="http://schemas.microsoft.com/office/drawing/2014/main" id="{AE5962DE-A2D3-4722-B977-D422FF249765}"/>
              </a:ext>
            </a:extLst>
          </p:cNvPr>
          <p:cNvGrpSpPr/>
          <p:nvPr/>
        </p:nvGrpSpPr>
        <p:grpSpPr>
          <a:xfrm>
            <a:off x="6982199" y="1397477"/>
            <a:ext cx="2653470" cy="2161316"/>
            <a:chOff x="5770506" y="1941870"/>
            <a:chExt cx="2683253" cy="2185575"/>
          </a:xfrm>
          <a:noFill/>
        </p:grpSpPr>
        <p:sp>
          <p:nvSpPr>
            <p:cNvPr id="6" name="Cylinder 5">
              <a:extLst>
                <a:ext uri="{FF2B5EF4-FFF2-40B4-BE49-F238E27FC236}">
                  <a16:creationId xmlns:a16="http://schemas.microsoft.com/office/drawing/2014/main" id="{E2F8F81A-9D62-4BC8-BC5D-3BB6CEBCFB19}"/>
                </a:ext>
              </a:extLst>
            </p:cNvPr>
            <p:cNvSpPr/>
            <p:nvPr/>
          </p:nvSpPr>
          <p:spPr bwMode="auto">
            <a:xfrm>
              <a:off x="5770506" y="1941870"/>
              <a:ext cx="1394222" cy="1765189"/>
            </a:xfrm>
            <a:prstGeom prst="can">
              <a:avLst>
                <a:gd name="adj" fmla="val 36209"/>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i="0" u="none" strike="noStrike" kern="1200" cap="none" spc="0" normalizeH="0" baseline="0" noProof="0">
                  <a:ln>
                    <a:noFill/>
                  </a:ln>
                  <a:solidFill>
                    <a:schemeClr val="tx1"/>
                  </a:solidFill>
                  <a:effectLst/>
                  <a:uLnTx/>
                  <a:uFillTx/>
                  <a:latin typeface="+mj-lt"/>
                  <a:ea typeface="Segoe UI" pitchFamily="34" charset="0"/>
                  <a:cs typeface="Segoe UI" pitchFamily="34" charset="0"/>
                </a:rPr>
                <a:t>SQL</a:t>
              </a:r>
            </a:p>
          </p:txBody>
        </p:sp>
        <p:sp>
          <p:nvSpPr>
            <p:cNvPr id="7" name="Freeform 146">
              <a:extLst>
                <a:ext uri="{FF2B5EF4-FFF2-40B4-BE49-F238E27FC236}">
                  <a16:creationId xmlns:a16="http://schemas.microsoft.com/office/drawing/2014/main" id="{8EC4E969-D896-446A-8F74-65156851E565}"/>
                </a:ext>
              </a:extLst>
            </p:cNvPr>
            <p:cNvSpPr>
              <a:spLocks noChangeAspect="1"/>
            </p:cNvSpPr>
            <p:nvPr/>
          </p:nvSpPr>
          <p:spPr bwMode="auto">
            <a:xfrm>
              <a:off x="6432892" y="2847614"/>
              <a:ext cx="2020867" cy="12798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3"/>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cxnSp>
        <p:nvCxnSpPr>
          <p:cNvPr id="8" name="Straight Connector 7">
            <a:extLst>
              <a:ext uri="{FF2B5EF4-FFF2-40B4-BE49-F238E27FC236}">
                <a16:creationId xmlns:a16="http://schemas.microsoft.com/office/drawing/2014/main" id="{41E3B766-041B-4533-8C54-B3F2D8E7C7E2}"/>
              </a:ext>
            </a:extLst>
          </p:cNvPr>
          <p:cNvCxnSpPr/>
          <p:nvPr/>
        </p:nvCxnSpPr>
        <p:spPr>
          <a:xfrm flipV="1">
            <a:off x="8689628" y="3759263"/>
            <a:ext cx="0" cy="586101"/>
          </a:xfrm>
          <a:prstGeom prst="line">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CEB5D9EB-30FA-431F-A92F-3B8C239811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78457" y="4737714"/>
            <a:ext cx="914400" cy="914400"/>
          </a:xfrm>
          <a:prstGeom prst="rect">
            <a:avLst/>
          </a:prstGeom>
        </p:spPr>
      </p:pic>
      <p:sp>
        <p:nvSpPr>
          <p:cNvPr id="17" name="building_7">
            <a:extLst>
              <a:ext uri="{FF2B5EF4-FFF2-40B4-BE49-F238E27FC236}">
                <a16:creationId xmlns:a16="http://schemas.microsoft.com/office/drawing/2014/main" id="{C7A5FE04-DF5A-442C-9477-CDBED3CC54D0}"/>
              </a:ext>
            </a:extLst>
          </p:cNvPr>
          <p:cNvSpPr>
            <a:spLocks noChangeAspect="1" noEditPoints="1"/>
          </p:cNvSpPr>
          <p:nvPr/>
        </p:nvSpPr>
        <p:spPr bwMode="auto">
          <a:xfrm>
            <a:off x="7145020" y="4371128"/>
            <a:ext cx="1134759" cy="118388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S PGothic" charset="0"/>
              <a:cs typeface="+mn-cs"/>
            </a:endParaRPr>
          </a:p>
        </p:txBody>
      </p:sp>
      <p:pic>
        <p:nvPicPr>
          <p:cNvPr id="18" name="Graphic 17">
            <a:extLst>
              <a:ext uri="{FF2B5EF4-FFF2-40B4-BE49-F238E27FC236}">
                <a16:creationId xmlns:a16="http://schemas.microsoft.com/office/drawing/2014/main" id="{D5D58C6B-47AC-4E0C-8607-E085A8FC05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20137" y="4737714"/>
            <a:ext cx="914400" cy="914400"/>
          </a:xfrm>
          <a:prstGeom prst="rect">
            <a:avLst/>
          </a:prstGeom>
        </p:spPr>
      </p:pic>
      <p:pic>
        <p:nvPicPr>
          <p:cNvPr id="19" name="Graphic 18">
            <a:extLst>
              <a:ext uri="{FF2B5EF4-FFF2-40B4-BE49-F238E27FC236}">
                <a16:creationId xmlns:a16="http://schemas.microsoft.com/office/drawing/2014/main" id="{D4E71D25-5E12-4441-8AC3-571AC3C749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61817" y="4737714"/>
            <a:ext cx="914400" cy="914400"/>
          </a:xfrm>
          <a:prstGeom prst="rect">
            <a:avLst/>
          </a:prstGeom>
        </p:spPr>
      </p:pic>
    </p:spTree>
    <p:extLst>
      <p:ext uri="{BB962C8B-B14F-4D97-AF65-F5344CB8AC3E}">
        <p14:creationId xmlns:p14="http://schemas.microsoft.com/office/powerpoint/2010/main" val="30167268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75D5850-4DC8-4877-BB52-D0A5D82779D0}"/>
              </a:ext>
            </a:extLst>
          </p:cNvPr>
          <p:cNvGrpSpPr/>
          <p:nvPr/>
        </p:nvGrpSpPr>
        <p:grpSpPr>
          <a:xfrm>
            <a:off x="5231786" y="3990985"/>
            <a:ext cx="1742358" cy="925773"/>
            <a:chOff x="7576965" y="806722"/>
            <a:chExt cx="1742358" cy="925773"/>
          </a:xfrm>
        </p:grpSpPr>
        <p:sp>
          <p:nvSpPr>
            <p:cNvPr id="46" name="Rectangle 45">
              <a:extLst>
                <a:ext uri="{FF2B5EF4-FFF2-40B4-BE49-F238E27FC236}">
                  <a16:creationId xmlns:a16="http://schemas.microsoft.com/office/drawing/2014/main" id="{E13DA8D3-CB6B-4DE3-84E9-23F094C179B1}"/>
                </a:ext>
              </a:extLst>
            </p:cNvPr>
            <p:cNvSpPr/>
            <p:nvPr/>
          </p:nvSpPr>
          <p:spPr bwMode="auto">
            <a:xfrm>
              <a:off x="7576965" y="1400096"/>
              <a:ext cx="1742358"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a:solidFill>
                    <a:srgbClr val="0070C0"/>
                  </a:solidFill>
                  <a:latin typeface="Segoe UI" panose="020B0502040204020203" pitchFamily="34" charset="0"/>
                  <a:cs typeface="Segoe UI" panose="020B0502040204020203" pitchFamily="34" charset="0"/>
                </a:rPr>
                <a:t>Migrate</a:t>
              </a:r>
            </a:p>
          </p:txBody>
        </p:sp>
        <p:sp>
          <p:nvSpPr>
            <p:cNvPr id="47" name="Send" title="Icon of a paper airplane">
              <a:extLst>
                <a:ext uri="{FF2B5EF4-FFF2-40B4-BE49-F238E27FC236}">
                  <a16:creationId xmlns:a16="http://schemas.microsoft.com/office/drawing/2014/main" id="{6ECDA94F-DF56-43EA-8E40-0497753E15E9}"/>
                </a:ext>
              </a:extLst>
            </p:cNvPr>
            <p:cNvSpPr>
              <a:spLocks noChangeAspect="1" noEditPoints="1"/>
            </p:cNvSpPr>
            <p:nvPr/>
          </p:nvSpPr>
          <p:spPr bwMode="auto">
            <a:xfrm>
              <a:off x="8169943" y="806722"/>
              <a:ext cx="677566" cy="453334"/>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sp>
        <p:nvSpPr>
          <p:cNvPr id="48" name="Rectangle 47">
            <a:extLst>
              <a:ext uri="{FF2B5EF4-FFF2-40B4-BE49-F238E27FC236}">
                <a16:creationId xmlns:a16="http://schemas.microsoft.com/office/drawing/2014/main" id="{5C809785-2730-4BD4-A207-73AFDE0658E3}"/>
              </a:ext>
            </a:extLst>
          </p:cNvPr>
          <p:cNvSpPr/>
          <p:nvPr/>
        </p:nvSpPr>
        <p:spPr bwMode="auto">
          <a:xfrm>
            <a:off x="5443371" y="3711387"/>
            <a:ext cx="1344706" cy="13769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CD14FC4B-C3C9-4C44-93BE-AE3A805F2486}"/>
              </a:ext>
            </a:extLst>
          </p:cNvPr>
          <p:cNvSpPr>
            <a:spLocks noGrp="1"/>
          </p:cNvSpPr>
          <p:nvPr>
            <p:ph type="title"/>
          </p:nvPr>
        </p:nvSpPr>
        <p:spPr/>
        <p:txBody>
          <a:bodyPr/>
          <a:lstStyle/>
          <a:p>
            <a:r>
              <a:rPr lang="en-US"/>
              <a:t>Azure Database migration journey</a:t>
            </a:r>
          </a:p>
        </p:txBody>
      </p:sp>
      <p:sp>
        <p:nvSpPr>
          <p:cNvPr id="4" name="speedometer_2" title="Icon of a spedometer showing fast speed">
            <a:extLst>
              <a:ext uri="{FF2B5EF4-FFF2-40B4-BE49-F238E27FC236}">
                <a16:creationId xmlns:a16="http://schemas.microsoft.com/office/drawing/2014/main" id="{93D48A17-883F-487D-9A4E-ADFB573DB8E7}"/>
              </a:ext>
            </a:extLst>
          </p:cNvPr>
          <p:cNvSpPr>
            <a:spLocks noChangeAspect="1" noEditPoints="1"/>
          </p:cNvSpPr>
          <p:nvPr/>
        </p:nvSpPr>
        <p:spPr bwMode="auto">
          <a:xfrm>
            <a:off x="9877457" y="3724103"/>
            <a:ext cx="668220" cy="66821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2E5F16A-1C66-4415-96FC-885DEAD1DFF7}"/>
              </a:ext>
            </a:extLst>
          </p:cNvPr>
          <p:cNvSpPr/>
          <p:nvPr/>
        </p:nvSpPr>
        <p:spPr bwMode="auto">
          <a:xfrm>
            <a:off x="1331569" y="4555888"/>
            <a:ext cx="1343390"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a:solidFill>
                  <a:srgbClr val="0070C0"/>
                </a:solidFill>
                <a:latin typeface="Segoe UI" panose="020B0502040204020203" pitchFamily="34" charset="0"/>
                <a:cs typeface="Segoe UI" panose="020B0502040204020203" pitchFamily="34" charset="0"/>
              </a:rPr>
              <a:t>Assess</a:t>
            </a:r>
          </a:p>
        </p:txBody>
      </p:sp>
      <p:sp>
        <p:nvSpPr>
          <p:cNvPr id="10" name="Rectangle 9">
            <a:extLst>
              <a:ext uri="{FF2B5EF4-FFF2-40B4-BE49-F238E27FC236}">
                <a16:creationId xmlns:a16="http://schemas.microsoft.com/office/drawing/2014/main" id="{06EDE159-8B87-465C-B9D3-CA8E329B9C21}"/>
              </a:ext>
            </a:extLst>
          </p:cNvPr>
          <p:cNvSpPr/>
          <p:nvPr/>
        </p:nvSpPr>
        <p:spPr bwMode="auto">
          <a:xfrm>
            <a:off x="9202690" y="4555888"/>
            <a:ext cx="2080756"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a:solidFill>
                  <a:srgbClr val="0070C0"/>
                </a:solidFill>
                <a:latin typeface="Segoe UI" panose="020B0502040204020203" pitchFamily="34" charset="0"/>
                <a:cs typeface="Segoe UI" panose="020B0502040204020203" pitchFamily="34" charset="0"/>
              </a:rPr>
              <a:t>Optimize</a:t>
            </a:r>
          </a:p>
        </p:txBody>
      </p:sp>
      <p:grpSp>
        <p:nvGrpSpPr>
          <p:cNvPr id="11" name="Group 10">
            <a:extLst>
              <a:ext uri="{FF2B5EF4-FFF2-40B4-BE49-F238E27FC236}">
                <a16:creationId xmlns:a16="http://schemas.microsoft.com/office/drawing/2014/main" id="{1E56A1C4-7D31-4B30-B7CB-EC5FF9B3DB58}"/>
              </a:ext>
            </a:extLst>
          </p:cNvPr>
          <p:cNvGrpSpPr>
            <a:grpSpLocks noChangeAspect="1"/>
          </p:cNvGrpSpPr>
          <p:nvPr/>
        </p:nvGrpSpPr>
        <p:grpSpPr>
          <a:xfrm>
            <a:off x="1610684" y="3744457"/>
            <a:ext cx="785160" cy="755214"/>
            <a:chOff x="749832" y="4317776"/>
            <a:chExt cx="277735" cy="267142"/>
          </a:xfrm>
        </p:grpSpPr>
        <p:sp>
          <p:nvSpPr>
            <p:cNvPr id="12" name="magnify" title="Icon of a magnifying glass">
              <a:extLst>
                <a:ext uri="{FF2B5EF4-FFF2-40B4-BE49-F238E27FC236}">
                  <a16:creationId xmlns:a16="http://schemas.microsoft.com/office/drawing/2014/main" id="{9D946556-C42F-4C4F-8309-F5631343938C}"/>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98E0A366-17BE-476E-A0DA-70657C597218}"/>
                </a:ext>
              </a:extLst>
            </p:cNvPr>
            <p:cNvSpPr/>
            <p:nvPr/>
          </p:nvSpPr>
          <p:spPr bwMode="auto">
            <a:xfrm>
              <a:off x="904218" y="4366496"/>
              <a:ext cx="69147" cy="83918"/>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A50E4D37-8B79-4DDD-9D1F-C1976BC71E46}"/>
              </a:ext>
            </a:extLst>
          </p:cNvPr>
          <p:cNvGrpSpPr/>
          <p:nvPr/>
        </p:nvGrpSpPr>
        <p:grpSpPr>
          <a:xfrm>
            <a:off x="3171651" y="2515734"/>
            <a:ext cx="5815822" cy="3458029"/>
            <a:chOff x="3171651" y="2515734"/>
            <a:chExt cx="5815822" cy="3767827"/>
          </a:xfrm>
        </p:grpSpPr>
        <p:sp>
          <p:nvSpPr>
            <p:cNvPr id="15" name="Rectangle 14">
              <a:extLst>
                <a:ext uri="{FF2B5EF4-FFF2-40B4-BE49-F238E27FC236}">
                  <a16:creationId xmlns:a16="http://schemas.microsoft.com/office/drawing/2014/main" id="{3E7CFA1D-C13A-4238-B272-54ECC00306BF}"/>
                </a:ext>
              </a:extLst>
            </p:cNvPr>
            <p:cNvSpPr/>
            <p:nvPr/>
          </p:nvSpPr>
          <p:spPr>
            <a:xfrm>
              <a:off x="4843580" y="2515734"/>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(lift and shift)</a:t>
              </a:r>
            </a:p>
          </p:txBody>
        </p:sp>
        <p:sp>
          <p:nvSpPr>
            <p:cNvPr id="16" name="Rectangle 15">
              <a:extLst>
                <a:ext uri="{FF2B5EF4-FFF2-40B4-BE49-F238E27FC236}">
                  <a16:creationId xmlns:a16="http://schemas.microsoft.com/office/drawing/2014/main" id="{4311C231-C608-42C9-B611-0D575FA997F1}"/>
                </a:ext>
              </a:extLst>
            </p:cNvPr>
            <p:cNvSpPr/>
            <p:nvPr/>
          </p:nvSpPr>
          <p:spPr>
            <a:xfrm>
              <a:off x="4843580" y="3490915"/>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Refactor</a:t>
              </a:r>
            </a:p>
          </p:txBody>
        </p:sp>
        <p:sp>
          <p:nvSpPr>
            <p:cNvPr id="17" name="Rectangle 16">
              <a:extLst>
                <a:ext uri="{FF2B5EF4-FFF2-40B4-BE49-F238E27FC236}">
                  <a16:creationId xmlns:a16="http://schemas.microsoft.com/office/drawing/2014/main" id="{203754D4-602A-426D-8D19-B10EE07B19EF}"/>
                </a:ext>
              </a:extLst>
            </p:cNvPr>
            <p:cNvSpPr/>
            <p:nvPr/>
          </p:nvSpPr>
          <p:spPr>
            <a:xfrm>
              <a:off x="4843580" y="4473470"/>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Rearchitect</a:t>
              </a:r>
            </a:p>
          </p:txBody>
        </p:sp>
        <p:sp>
          <p:nvSpPr>
            <p:cNvPr id="18" name="Rectangle 17">
              <a:extLst>
                <a:ext uri="{FF2B5EF4-FFF2-40B4-BE49-F238E27FC236}">
                  <a16:creationId xmlns:a16="http://schemas.microsoft.com/office/drawing/2014/main" id="{7D7CB02D-3288-4319-BEE4-902AA673DE0E}"/>
                </a:ext>
              </a:extLst>
            </p:cNvPr>
            <p:cNvSpPr/>
            <p:nvPr/>
          </p:nvSpPr>
          <p:spPr>
            <a:xfrm>
              <a:off x="4843580" y="5478148"/>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Rebuild</a:t>
              </a:r>
            </a:p>
          </p:txBody>
        </p:sp>
        <p:cxnSp>
          <p:nvCxnSpPr>
            <p:cNvPr id="19" name="Straight Connector 18">
              <a:extLst>
                <a:ext uri="{FF2B5EF4-FFF2-40B4-BE49-F238E27FC236}">
                  <a16:creationId xmlns:a16="http://schemas.microsoft.com/office/drawing/2014/main" id="{98114A00-D107-4E77-A153-FEEDE905B94B}"/>
                </a:ext>
              </a:extLst>
            </p:cNvPr>
            <p:cNvCxnSpPr>
              <a:cxnSpLocks/>
            </p:cNvCxnSpPr>
            <p:nvPr/>
          </p:nvCxnSpPr>
          <p:spPr>
            <a:xfrm>
              <a:off x="3171651" y="2925892"/>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4BFC5DD-EED9-4B05-8D3E-B6B268F55C44}"/>
                </a:ext>
              </a:extLst>
            </p:cNvPr>
            <p:cNvCxnSpPr>
              <a:cxnSpLocks/>
            </p:cNvCxnSpPr>
            <p:nvPr/>
          </p:nvCxnSpPr>
          <p:spPr>
            <a:xfrm>
              <a:off x="3171651" y="3902939"/>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197719B-8DE3-4BCD-B806-4FC3D85EABDF}"/>
                </a:ext>
              </a:extLst>
            </p:cNvPr>
            <p:cNvCxnSpPr>
              <a:cxnSpLocks/>
            </p:cNvCxnSpPr>
            <p:nvPr/>
          </p:nvCxnSpPr>
          <p:spPr>
            <a:xfrm>
              <a:off x="3171651" y="488549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8909B3A-94D7-41D8-9220-4D76DD54553C}"/>
                </a:ext>
              </a:extLst>
            </p:cNvPr>
            <p:cNvCxnSpPr>
              <a:cxnSpLocks/>
            </p:cNvCxnSpPr>
            <p:nvPr/>
          </p:nvCxnSpPr>
          <p:spPr>
            <a:xfrm>
              <a:off x="3171651" y="5890172"/>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F8E6CA9-D13C-4250-B12C-833681DCE713}"/>
                </a:ext>
              </a:extLst>
            </p:cNvPr>
            <p:cNvCxnSpPr>
              <a:cxnSpLocks/>
            </p:cNvCxnSpPr>
            <p:nvPr/>
          </p:nvCxnSpPr>
          <p:spPr>
            <a:xfrm>
              <a:off x="7341553" y="2927758"/>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FF6E17C-80BF-4B28-B630-85935A751212}"/>
                </a:ext>
              </a:extLst>
            </p:cNvPr>
            <p:cNvCxnSpPr>
              <a:cxnSpLocks/>
            </p:cNvCxnSpPr>
            <p:nvPr/>
          </p:nvCxnSpPr>
          <p:spPr>
            <a:xfrm>
              <a:off x="7341553" y="3902939"/>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39536D-19D1-485C-94ED-B0EFDA3DBEAC}"/>
                </a:ext>
              </a:extLst>
            </p:cNvPr>
            <p:cNvCxnSpPr>
              <a:cxnSpLocks/>
            </p:cNvCxnSpPr>
            <p:nvPr/>
          </p:nvCxnSpPr>
          <p:spPr>
            <a:xfrm>
              <a:off x="7341553" y="488549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A4B0EFE-017D-4954-9367-D96E29E5A324}"/>
                </a:ext>
              </a:extLst>
            </p:cNvPr>
            <p:cNvCxnSpPr>
              <a:cxnSpLocks/>
            </p:cNvCxnSpPr>
            <p:nvPr/>
          </p:nvCxnSpPr>
          <p:spPr>
            <a:xfrm>
              <a:off x="7341553" y="5890172"/>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5BFDAEC-AD02-4DE8-A60B-34EE2DCF97B0}"/>
                </a:ext>
              </a:extLst>
            </p:cNvPr>
            <p:cNvCxnSpPr>
              <a:cxnSpLocks/>
            </p:cNvCxnSpPr>
            <p:nvPr/>
          </p:nvCxnSpPr>
          <p:spPr>
            <a:xfrm>
              <a:off x="3171651" y="2913555"/>
              <a:ext cx="0" cy="2991366"/>
            </a:xfrm>
            <a:prstGeom prst="line">
              <a:avLst/>
            </a:prstGeom>
            <a:ln w="25400">
              <a:solidFill>
                <a:schemeClr val="tx1"/>
              </a:solidFill>
              <a:headEnd type="none"/>
              <a:tailEnd type="none" w="lg" len="sm"/>
            </a:ln>
          </p:spPr>
          <p:style>
            <a:lnRef idx="1">
              <a:schemeClr val="accent1"/>
            </a:lnRef>
            <a:fillRef idx="0">
              <a:schemeClr val="accent1"/>
            </a:fillRef>
            <a:effectRef idx="0">
              <a:schemeClr val="accent1"/>
            </a:effectRef>
            <a:fontRef idx="minor">
              <a:schemeClr val="tx1"/>
            </a:fontRef>
          </p:style>
        </p:cxnSp>
      </p:grpSp>
      <p:sp>
        <p:nvSpPr>
          <p:cNvPr id="29" name="tool">
            <a:extLst>
              <a:ext uri="{FF2B5EF4-FFF2-40B4-BE49-F238E27FC236}">
                <a16:creationId xmlns:a16="http://schemas.microsoft.com/office/drawing/2014/main" id="{8122F01E-C92E-484C-9245-145C8D9E1245}"/>
              </a:ext>
            </a:extLst>
          </p:cNvPr>
          <p:cNvSpPr>
            <a:spLocks noChangeAspect="1" noEditPoints="1"/>
          </p:cNvSpPr>
          <p:nvPr/>
        </p:nvSpPr>
        <p:spPr bwMode="auto">
          <a:xfrm>
            <a:off x="5084555" y="5408359"/>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0" name="Freeform 96">
            <a:extLst>
              <a:ext uri="{FF2B5EF4-FFF2-40B4-BE49-F238E27FC236}">
                <a16:creationId xmlns:a16="http://schemas.microsoft.com/office/drawing/2014/main" id="{1948A1A6-3659-4B6D-BFB1-27B302AA9AC4}"/>
              </a:ext>
            </a:extLst>
          </p:cNvPr>
          <p:cNvSpPr>
            <a:spLocks noChangeAspect="1" noEditPoints="1"/>
          </p:cNvSpPr>
          <p:nvPr/>
        </p:nvSpPr>
        <p:spPr bwMode="auto">
          <a:xfrm>
            <a:off x="5014048" y="4492687"/>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1" name="network_3">
            <a:extLst>
              <a:ext uri="{FF2B5EF4-FFF2-40B4-BE49-F238E27FC236}">
                <a16:creationId xmlns:a16="http://schemas.microsoft.com/office/drawing/2014/main" id="{BCAC06BF-E563-4A5A-ACAA-E5F3B8085E6D}"/>
              </a:ext>
            </a:extLst>
          </p:cNvPr>
          <p:cNvSpPr>
            <a:spLocks noChangeAspect="1" noEditPoints="1"/>
          </p:cNvSpPr>
          <p:nvPr/>
        </p:nvSpPr>
        <p:spPr bwMode="auto">
          <a:xfrm>
            <a:off x="4975598" y="2661127"/>
            <a:ext cx="422672" cy="43862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PageEdit_EFB8">
            <a:extLst>
              <a:ext uri="{FF2B5EF4-FFF2-40B4-BE49-F238E27FC236}">
                <a16:creationId xmlns:a16="http://schemas.microsoft.com/office/drawing/2014/main" id="{BABE697E-2F3F-4395-B30C-9A00A819D899}"/>
              </a:ext>
            </a:extLst>
          </p:cNvPr>
          <p:cNvSpPr>
            <a:spLocks noChangeAspect="1" noEditPoints="1"/>
          </p:cNvSpPr>
          <p:nvPr/>
        </p:nvSpPr>
        <p:spPr bwMode="auto">
          <a:xfrm>
            <a:off x="5041822" y="3577015"/>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TextBox 32">
            <a:extLst>
              <a:ext uri="{FF2B5EF4-FFF2-40B4-BE49-F238E27FC236}">
                <a16:creationId xmlns:a16="http://schemas.microsoft.com/office/drawing/2014/main" id="{619C1730-EA18-46B7-AD4D-F212D2AC9098}"/>
              </a:ext>
            </a:extLst>
          </p:cNvPr>
          <p:cNvSpPr txBox="1"/>
          <p:nvPr/>
        </p:nvSpPr>
        <p:spPr>
          <a:xfrm>
            <a:off x="273642" y="6541747"/>
            <a:ext cx="11378607" cy="433965"/>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rPr>
              <a:t>* These migration strategies are adopted from Gartner research. Gartner also calls </a:t>
            </a: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cs typeface="Segoe UI" panose="020B0502040204020203" pitchFamily="34" charset="0"/>
              </a:rPr>
              <a:t>out a </a:t>
            </a: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rPr>
              <a:t>5</a:t>
            </a:r>
            <a:r>
              <a:rPr kumimoji="0" lang="en-US" sz="1000" b="0" i="0" u="none" strike="noStrike" kern="1200" cap="none" spc="0" normalizeH="0" baseline="30000" noProof="0">
                <a:ln>
                  <a:noFill/>
                </a:ln>
                <a:gradFill>
                  <a:gsLst>
                    <a:gs pos="2917">
                      <a:srgbClr val="353535"/>
                    </a:gs>
                    <a:gs pos="30000">
                      <a:srgbClr val="353535"/>
                    </a:gs>
                  </a:gsLst>
                  <a:lin ang="5400000" scaled="0"/>
                </a:gradFill>
                <a:effectLst/>
                <a:uLnTx/>
                <a:uFillTx/>
              </a:rPr>
              <a:t>th</a:t>
            </a: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rPr>
              <a:t> strategy called “Replace,” which is all about SaaS. We won’t focus on that here.  </a:t>
            </a:r>
          </a:p>
        </p:txBody>
      </p:sp>
      <p:grpSp>
        <p:nvGrpSpPr>
          <p:cNvPr id="53" name="Group 52">
            <a:extLst>
              <a:ext uri="{FF2B5EF4-FFF2-40B4-BE49-F238E27FC236}">
                <a16:creationId xmlns:a16="http://schemas.microsoft.com/office/drawing/2014/main" id="{CF259801-528A-4F92-8348-A4FA8969AC33}"/>
              </a:ext>
            </a:extLst>
          </p:cNvPr>
          <p:cNvGrpSpPr/>
          <p:nvPr/>
        </p:nvGrpSpPr>
        <p:grpSpPr>
          <a:xfrm>
            <a:off x="5230008" y="1364327"/>
            <a:ext cx="1742358" cy="1013619"/>
            <a:chOff x="5230008" y="1364327"/>
            <a:chExt cx="1742358" cy="1013619"/>
          </a:xfrm>
        </p:grpSpPr>
        <p:sp>
          <p:nvSpPr>
            <p:cNvPr id="9" name="Rectangle 8">
              <a:extLst>
                <a:ext uri="{FF2B5EF4-FFF2-40B4-BE49-F238E27FC236}">
                  <a16:creationId xmlns:a16="http://schemas.microsoft.com/office/drawing/2014/main" id="{0ECD6ED6-3FFE-4D8F-9CED-330060AB4D42}"/>
                </a:ext>
              </a:extLst>
            </p:cNvPr>
            <p:cNvSpPr/>
            <p:nvPr/>
          </p:nvSpPr>
          <p:spPr bwMode="auto">
            <a:xfrm>
              <a:off x="5230008" y="1957701"/>
              <a:ext cx="1742358"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a:solidFill>
                    <a:srgbClr val="0070C0"/>
                  </a:solidFill>
                  <a:latin typeface="Segoe UI" panose="020B0502040204020203" pitchFamily="34" charset="0"/>
                  <a:cs typeface="Segoe UI" panose="020B0502040204020203" pitchFamily="34" charset="0"/>
                </a:rPr>
                <a:t>Migrate</a:t>
              </a:r>
            </a:p>
          </p:txBody>
        </p:sp>
        <p:sp>
          <p:nvSpPr>
            <p:cNvPr id="14" name="Send" title="Icon of a paper airplane">
              <a:extLst>
                <a:ext uri="{FF2B5EF4-FFF2-40B4-BE49-F238E27FC236}">
                  <a16:creationId xmlns:a16="http://schemas.microsoft.com/office/drawing/2014/main" id="{6B594507-C5CD-44B5-97DB-97823724547B}"/>
                </a:ext>
              </a:extLst>
            </p:cNvPr>
            <p:cNvSpPr>
              <a:spLocks noChangeAspect="1" noEditPoints="1"/>
            </p:cNvSpPr>
            <p:nvPr/>
          </p:nvSpPr>
          <p:spPr bwMode="auto">
            <a:xfrm>
              <a:off x="5822986" y="1364327"/>
              <a:ext cx="677566" cy="453334"/>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7A46A6B0-5A6E-48F9-B8ED-24853076C403}"/>
                </a:ext>
              </a:extLst>
            </p:cNvPr>
            <p:cNvSpPr txBox="1"/>
            <p:nvPr/>
          </p:nvSpPr>
          <p:spPr>
            <a:xfrm>
              <a:off x="6450013" y="1805482"/>
              <a:ext cx="471055" cy="572464"/>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a:t>
              </a:r>
            </a:p>
          </p:txBody>
        </p:sp>
      </p:grpSp>
      <p:sp>
        <p:nvSpPr>
          <p:cNvPr id="34" name="Rectangle 33">
            <a:extLst>
              <a:ext uri="{FF2B5EF4-FFF2-40B4-BE49-F238E27FC236}">
                <a16:creationId xmlns:a16="http://schemas.microsoft.com/office/drawing/2014/main" id="{C3D5DFD4-D492-4B7A-B796-EE6256B9ED76}"/>
              </a:ext>
            </a:extLst>
          </p:cNvPr>
          <p:cNvSpPr/>
          <p:nvPr/>
        </p:nvSpPr>
        <p:spPr bwMode="auto">
          <a:xfrm>
            <a:off x="4652647" y="2372116"/>
            <a:ext cx="2873823" cy="1855639"/>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D401A365-306E-472B-AFB8-B7D4272D4A52}"/>
              </a:ext>
            </a:extLst>
          </p:cNvPr>
          <p:cNvSpPr/>
          <p:nvPr/>
        </p:nvSpPr>
        <p:spPr bwMode="auto">
          <a:xfrm>
            <a:off x="4652647" y="4262993"/>
            <a:ext cx="2873826" cy="182583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3198B489-F8D6-4326-B623-F00CB60420A4}"/>
              </a:ext>
            </a:extLst>
          </p:cNvPr>
          <p:cNvSpPr txBox="1"/>
          <p:nvPr/>
        </p:nvSpPr>
        <p:spPr>
          <a:xfrm>
            <a:off x="9260821" y="2541512"/>
            <a:ext cx="3024412" cy="842068"/>
          </a:xfrm>
          <a:prstGeom prst="rect">
            <a:avLst/>
          </a:prstGeom>
          <a:noFill/>
        </p:spPr>
        <p:txBody>
          <a:bodyPr wrap="square" lIns="93260" tIns="46630" rIns="93260" bIns="46630" rtlCol="0">
            <a:spAutoFit/>
          </a:bodyPr>
          <a:lstStyle/>
          <a:p>
            <a:pPr defTabSz="932563">
              <a:lnSpc>
                <a:spcPct val="90000"/>
              </a:lnSpc>
              <a:spcAft>
                <a:spcPts val="612"/>
              </a:spcAft>
            </a:pPr>
            <a:r>
              <a:rPr lang="en-US" b="1">
                <a:solidFill>
                  <a:srgbClr val="00B050"/>
                </a:solidFill>
                <a:latin typeface="+mj-lt"/>
              </a:rPr>
              <a:t>Enables optimization</a:t>
            </a:r>
            <a:br>
              <a:rPr lang="en-US" b="1">
                <a:solidFill>
                  <a:srgbClr val="00B050"/>
                </a:solidFill>
                <a:latin typeface="+mj-lt"/>
              </a:rPr>
            </a:br>
            <a:r>
              <a:rPr lang="en-US" b="1">
                <a:solidFill>
                  <a:srgbClr val="00B050"/>
                </a:solidFill>
                <a:latin typeface="+mj-lt"/>
              </a:rPr>
              <a:t>during or post migration</a:t>
            </a:r>
            <a:br>
              <a:rPr lang="en-US" b="1">
                <a:solidFill>
                  <a:srgbClr val="00B050"/>
                </a:solidFill>
                <a:latin typeface="+mj-lt"/>
              </a:rPr>
            </a:br>
            <a:r>
              <a:rPr lang="en-US" b="1">
                <a:solidFill>
                  <a:srgbClr val="00B050"/>
                </a:solidFill>
                <a:latin typeface="+mj-lt"/>
              </a:rPr>
              <a:t>(fully managed service)</a:t>
            </a:r>
          </a:p>
        </p:txBody>
      </p:sp>
      <p:sp>
        <p:nvSpPr>
          <p:cNvPr id="38" name="TextBox 37">
            <a:extLst>
              <a:ext uri="{FF2B5EF4-FFF2-40B4-BE49-F238E27FC236}">
                <a16:creationId xmlns:a16="http://schemas.microsoft.com/office/drawing/2014/main" id="{13154E8C-B319-4ED3-A8BB-F7E4B15C3874}"/>
              </a:ext>
            </a:extLst>
          </p:cNvPr>
          <p:cNvSpPr txBox="1"/>
          <p:nvPr/>
        </p:nvSpPr>
        <p:spPr>
          <a:xfrm>
            <a:off x="9260821" y="5172046"/>
            <a:ext cx="2623560" cy="592769"/>
          </a:xfrm>
          <a:prstGeom prst="rect">
            <a:avLst/>
          </a:prstGeom>
          <a:noFill/>
        </p:spPr>
        <p:txBody>
          <a:bodyPr wrap="none" lIns="93260" tIns="46630" rIns="93260" bIns="46630" rtlCol="0">
            <a:spAutoFit/>
          </a:bodyPr>
          <a:lstStyle/>
          <a:p>
            <a:pPr defTabSz="932563">
              <a:lnSpc>
                <a:spcPct val="90000"/>
              </a:lnSpc>
              <a:spcAft>
                <a:spcPts val="612"/>
              </a:spcAft>
            </a:pPr>
            <a:r>
              <a:rPr lang="en-US" b="1">
                <a:solidFill>
                  <a:srgbClr val="FF0000"/>
                </a:solidFill>
                <a:latin typeface="+mj-lt"/>
              </a:rPr>
              <a:t>IaaS (virtual machines) </a:t>
            </a:r>
            <a:br>
              <a:rPr lang="en-US" b="1">
                <a:solidFill>
                  <a:srgbClr val="FF0000"/>
                </a:solidFill>
                <a:latin typeface="+mj-lt"/>
              </a:rPr>
            </a:br>
            <a:r>
              <a:rPr lang="en-US" b="1">
                <a:solidFill>
                  <a:srgbClr val="FF0000"/>
                </a:solidFill>
                <a:latin typeface="+mj-lt"/>
              </a:rPr>
              <a:t>fall short here</a:t>
            </a:r>
          </a:p>
        </p:txBody>
      </p:sp>
      <p:sp>
        <p:nvSpPr>
          <p:cNvPr id="39" name="TextBox 38">
            <a:extLst>
              <a:ext uri="{FF2B5EF4-FFF2-40B4-BE49-F238E27FC236}">
                <a16:creationId xmlns:a16="http://schemas.microsoft.com/office/drawing/2014/main" id="{120831B1-A7E0-42AB-A1DD-0F309733D82E}"/>
              </a:ext>
            </a:extLst>
          </p:cNvPr>
          <p:cNvSpPr txBox="1"/>
          <p:nvPr/>
        </p:nvSpPr>
        <p:spPr>
          <a:xfrm>
            <a:off x="358410" y="2773543"/>
            <a:ext cx="2334314" cy="842068"/>
          </a:xfrm>
          <a:prstGeom prst="rect">
            <a:avLst/>
          </a:prstGeom>
          <a:noFill/>
        </p:spPr>
        <p:txBody>
          <a:bodyPr wrap="none" lIns="93260" tIns="46630" rIns="93260" bIns="46630" rtlCol="0">
            <a:spAutoFit/>
          </a:bodyPr>
          <a:lstStyle/>
          <a:p>
            <a:pPr defTabSz="932563">
              <a:lnSpc>
                <a:spcPct val="90000"/>
              </a:lnSpc>
              <a:spcAft>
                <a:spcPts val="612"/>
              </a:spcAft>
            </a:pPr>
            <a:r>
              <a:rPr lang="en-US" b="1">
                <a:solidFill>
                  <a:srgbClr val="00B050"/>
                </a:solidFill>
                <a:latin typeface="+mj-lt"/>
              </a:rPr>
              <a:t>Enables rehosting or</a:t>
            </a:r>
            <a:br>
              <a:rPr lang="en-US" b="1">
                <a:solidFill>
                  <a:srgbClr val="00B050"/>
                </a:solidFill>
                <a:latin typeface="+mj-lt"/>
              </a:rPr>
            </a:br>
            <a:r>
              <a:rPr lang="en-US" b="1">
                <a:solidFill>
                  <a:srgbClr val="00B050"/>
                </a:solidFill>
                <a:latin typeface="+mj-lt"/>
              </a:rPr>
              <a:t>light refactoring for </a:t>
            </a:r>
            <a:br>
              <a:rPr lang="en-US" b="1">
                <a:solidFill>
                  <a:srgbClr val="00B050"/>
                </a:solidFill>
                <a:latin typeface="+mj-lt"/>
              </a:rPr>
            </a:br>
            <a:r>
              <a:rPr lang="en-US" b="1">
                <a:solidFill>
                  <a:srgbClr val="00B050"/>
                </a:solidFill>
                <a:latin typeface="+mj-lt"/>
              </a:rPr>
              <a:t>most apps</a:t>
            </a:r>
          </a:p>
        </p:txBody>
      </p:sp>
      <p:sp>
        <p:nvSpPr>
          <p:cNvPr id="41" name="TextBox 40">
            <a:extLst>
              <a:ext uri="{FF2B5EF4-FFF2-40B4-BE49-F238E27FC236}">
                <a16:creationId xmlns:a16="http://schemas.microsoft.com/office/drawing/2014/main" id="{193F056D-97CD-44A6-8447-5B6610C3CD6D}"/>
              </a:ext>
            </a:extLst>
          </p:cNvPr>
          <p:cNvSpPr txBox="1"/>
          <p:nvPr/>
        </p:nvSpPr>
        <p:spPr>
          <a:xfrm>
            <a:off x="390683" y="5108966"/>
            <a:ext cx="2246854" cy="995956"/>
          </a:xfrm>
          <a:prstGeom prst="rect">
            <a:avLst/>
          </a:prstGeom>
          <a:noFill/>
        </p:spPr>
        <p:txBody>
          <a:bodyPr wrap="none" lIns="93260" tIns="46630" rIns="93260" bIns="46630" rtlCol="0">
            <a:spAutoFit/>
          </a:bodyPr>
          <a:lstStyle/>
          <a:p>
            <a:pPr defTabSz="932563">
              <a:lnSpc>
                <a:spcPct val="90000"/>
              </a:lnSpc>
              <a:spcAft>
                <a:spcPts val="612"/>
              </a:spcAft>
            </a:pPr>
            <a:r>
              <a:rPr lang="en-US" b="1" dirty="0">
                <a:solidFill>
                  <a:srgbClr val="FF0000"/>
                </a:solidFill>
                <a:latin typeface="+mj-lt"/>
              </a:rPr>
              <a:t>Eliminates the need</a:t>
            </a:r>
          </a:p>
          <a:p>
            <a:pPr defTabSz="932563">
              <a:lnSpc>
                <a:spcPct val="90000"/>
              </a:lnSpc>
              <a:spcAft>
                <a:spcPts val="612"/>
              </a:spcAft>
            </a:pPr>
            <a:r>
              <a:rPr lang="en-US" b="1" dirty="0">
                <a:solidFill>
                  <a:srgbClr val="FF0000"/>
                </a:solidFill>
                <a:latin typeface="+mj-lt"/>
              </a:rPr>
              <a:t>to rearchitect or </a:t>
            </a:r>
          </a:p>
          <a:p>
            <a:pPr defTabSz="932563">
              <a:lnSpc>
                <a:spcPct val="90000"/>
              </a:lnSpc>
              <a:spcAft>
                <a:spcPts val="612"/>
              </a:spcAft>
            </a:pPr>
            <a:r>
              <a:rPr lang="en-US" b="1" dirty="0">
                <a:solidFill>
                  <a:srgbClr val="FF0000"/>
                </a:solidFill>
                <a:latin typeface="+mj-lt"/>
              </a:rPr>
              <a:t>rebuild your apps</a:t>
            </a:r>
          </a:p>
        </p:txBody>
      </p:sp>
      <p:grpSp>
        <p:nvGrpSpPr>
          <p:cNvPr id="7" name="Group 6">
            <a:extLst>
              <a:ext uri="{FF2B5EF4-FFF2-40B4-BE49-F238E27FC236}">
                <a16:creationId xmlns:a16="http://schemas.microsoft.com/office/drawing/2014/main" id="{A15FD7A6-ED6C-41A5-BF5E-1BC062D07957}"/>
              </a:ext>
            </a:extLst>
          </p:cNvPr>
          <p:cNvGrpSpPr/>
          <p:nvPr/>
        </p:nvGrpSpPr>
        <p:grpSpPr>
          <a:xfrm>
            <a:off x="430792" y="1763237"/>
            <a:ext cx="3257969" cy="764811"/>
            <a:chOff x="430792" y="1763237"/>
            <a:chExt cx="3257969" cy="764811"/>
          </a:xfrm>
        </p:grpSpPr>
        <p:grpSp>
          <p:nvGrpSpPr>
            <p:cNvPr id="43" name="Group 42">
              <a:extLst>
                <a:ext uri="{FF2B5EF4-FFF2-40B4-BE49-F238E27FC236}">
                  <a16:creationId xmlns:a16="http://schemas.microsoft.com/office/drawing/2014/main" id="{A7B02B92-70C7-4E5B-A25C-554D6BFBF3D0}"/>
                </a:ext>
              </a:extLst>
            </p:cNvPr>
            <p:cNvGrpSpPr/>
            <p:nvPr/>
          </p:nvGrpSpPr>
          <p:grpSpPr>
            <a:xfrm>
              <a:off x="430792" y="1763237"/>
              <a:ext cx="924672" cy="764811"/>
              <a:chOff x="5770506" y="1941870"/>
              <a:chExt cx="2683253" cy="2185575"/>
            </a:xfrm>
            <a:noFill/>
          </p:grpSpPr>
          <p:sp>
            <p:nvSpPr>
              <p:cNvPr id="44" name="Cylinder 43">
                <a:extLst>
                  <a:ext uri="{FF2B5EF4-FFF2-40B4-BE49-F238E27FC236}">
                    <a16:creationId xmlns:a16="http://schemas.microsoft.com/office/drawing/2014/main" id="{69439A4B-C35B-48DC-A0DA-76D0BBD5BE1C}"/>
                  </a:ext>
                </a:extLst>
              </p:cNvPr>
              <p:cNvSpPr/>
              <p:nvPr/>
            </p:nvSpPr>
            <p:spPr bwMode="auto">
              <a:xfrm>
                <a:off x="5770506" y="1941870"/>
                <a:ext cx="1394222" cy="1765189"/>
              </a:xfrm>
              <a:prstGeom prst="can">
                <a:avLst>
                  <a:gd name="adj" fmla="val 36209"/>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0" normalizeH="0" baseline="0" noProof="0">
                    <a:ln>
                      <a:noFill/>
                    </a:ln>
                    <a:solidFill>
                      <a:schemeClr val="tx1"/>
                    </a:solidFill>
                    <a:effectLst/>
                    <a:uLnTx/>
                    <a:uFillTx/>
                    <a:latin typeface="+mj-lt"/>
                    <a:ea typeface="Segoe UI" pitchFamily="34" charset="0"/>
                    <a:cs typeface="Segoe UI" pitchFamily="34" charset="0"/>
                  </a:rPr>
                  <a:t>SQL</a:t>
                </a:r>
              </a:p>
            </p:txBody>
          </p:sp>
          <p:sp>
            <p:nvSpPr>
              <p:cNvPr id="45" name="Freeform 146">
                <a:extLst>
                  <a:ext uri="{FF2B5EF4-FFF2-40B4-BE49-F238E27FC236}">
                    <a16:creationId xmlns:a16="http://schemas.microsoft.com/office/drawing/2014/main" id="{AAE3047E-76FC-4C36-B76D-1FD6F90E5D8A}"/>
                  </a:ext>
                </a:extLst>
              </p:cNvPr>
              <p:cNvSpPr>
                <a:spLocks noChangeAspect="1"/>
              </p:cNvSpPr>
              <p:nvPr/>
            </p:nvSpPr>
            <p:spPr bwMode="auto">
              <a:xfrm>
                <a:off x="6432892" y="2847614"/>
                <a:ext cx="2020867" cy="12798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A9B7A7D1-C2B8-4D9C-B033-1F137FF2D84A}"/>
                </a:ext>
              </a:extLst>
            </p:cNvPr>
            <p:cNvSpPr txBox="1"/>
            <p:nvPr/>
          </p:nvSpPr>
          <p:spPr>
            <a:xfrm>
              <a:off x="1237128" y="1839555"/>
              <a:ext cx="2451633" cy="572464"/>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Managed Instance</a:t>
              </a:r>
            </a:p>
          </p:txBody>
        </p:sp>
      </p:grpSp>
    </p:spTree>
    <p:extLst>
      <p:ext uri="{BB962C8B-B14F-4D97-AF65-F5344CB8AC3E}">
        <p14:creationId xmlns:p14="http://schemas.microsoft.com/office/powerpoint/2010/main" val="1547629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1000"/>
                                        <p:tgtEl>
                                          <p:spTgt spid="28"/>
                                        </p:tgtEl>
                                      </p:cBhvr>
                                    </p:animEffect>
                                    <p:anim calcmode="lin" valueType="num">
                                      <p:cBhvr>
                                        <p:cTn id="7" dur="1000"/>
                                        <p:tgtEl>
                                          <p:spTgt spid="28"/>
                                        </p:tgtEl>
                                        <p:attrNameLst>
                                          <p:attrName>ppt_x</p:attrName>
                                        </p:attrNameLst>
                                      </p:cBhvr>
                                      <p:tavLst>
                                        <p:tav tm="0">
                                          <p:val>
                                            <p:strVal val="ppt_x"/>
                                          </p:val>
                                        </p:tav>
                                        <p:tav tm="100000">
                                          <p:val>
                                            <p:strVal val="ppt_x"/>
                                          </p:val>
                                        </p:tav>
                                      </p:tavLst>
                                    </p:anim>
                                    <p:anim calcmode="lin" valueType="num">
                                      <p:cBhvr>
                                        <p:cTn id="8" dur="1000"/>
                                        <p:tgtEl>
                                          <p:spTgt spid="28"/>
                                        </p:tgtEl>
                                        <p:attrNameLst>
                                          <p:attrName>ppt_y</p:attrName>
                                        </p:attrNameLst>
                                      </p:cBhvr>
                                      <p:tavLst>
                                        <p:tav tm="0">
                                          <p:val>
                                            <p:strVal val="ppt_y"/>
                                          </p:val>
                                        </p:tav>
                                        <p:tav tm="100000">
                                          <p:val>
                                            <p:strVal val="ppt_y-.1"/>
                                          </p:val>
                                        </p:tav>
                                      </p:tavLst>
                                    </p:anim>
                                    <p:set>
                                      <p:cBhvr>
                                        <p:cTn id="9" dur="1" fill="hold">
                                          <p:stCondLst>
                                            <p:cond delay="999"/>
                                          </p:stCondLst>
                                        </p:cTn>
                                        <p:tgtEl>
                                          <p:spTgt spid="28"/>
                                        </p:tgtEl>
                                        <p:attrNameLst>
                                          <p:attrName>style.visibility</p:attrName>
                                        </p:attrNameLst>
                                      </p:cBhvr>
                                      <p:to>
                                        <p:strVal val="hidden"/>
                                      </p:to>
                                    </p:se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anim calcmode="lin" valueType="num">
                                      <p:cBhvr>
                                        <p:cTn id="14" dur="1000" fill="hold"/>
                                        <p:tgtEl>
                                          <p:spTgt spid="53"/>
                                        </p:tgtEl>
                                        <p:attrNameLst>
                                          <p:attrName>ppt_x</p:attrName>
                                        </p:attrNameLst>
                                      </p:cBhvr>
                                      <p:tavLst>
                                        <p:tav tm="0">
                                          <p:val>
                                            <p:strVal val="#ppt_x"/>
                                          </p:val>
                                        </p:tav>
                                        <p:tav tm="100000">
                                          <p:val>
                                            <p:strVal val="#ppt_x"/>
                                          </p:val>
                                        </p:tav>
                                      </p:tavLst>
                                    </p:anim>
                                    <p:anim calcmode="lin" valueType="num">
                                      <p:cBhvr>
                                        <p:cTn id="15" dur="1000" fill="hold"/>
                                        <p:tgtEl>
                                          <p:spTgt spid="5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left)">
                                      <p:cBhvr>
                                        <p:cTn id="26" dur="500"/>
                                        <p:tgtEl>
                                          <p:spTgt spid="3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par>
                                <p:cTn id="33" presetID="22" presetClass="entr" presetSubtype="8"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par>
                          <p:cTn id="41" fill="hold">
                            <p:stCondLst>
                              <p:cond delay="500"/>
                            </p:stCondLst>
                            <p:childTnLst>
                              <p:par>
                                <p:cTn id="42" presetID="22" presetClass="entr" presetSubtype="4" fill="hold" grpId="0"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down)">
                                      <p:cBhvr>
                                        <p:cTn id="44" dur="500"/>
                                        <p:tgtEl>
                                          <p:spTgt spid="41"/>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down)">
                                      <p:cBhvr>
                                        <p:cTn id="48" dur="500"/>
                                        <p:tgtEl>
                                          <p:spTgt spid="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par>
                          <p:cTn id="57" fill="hold">
                            <p:stCondLst>
                              <p:cond delay="500"/>
                            </p:stCondLst>
                            <p:childTnLst>
                              <p:par>
                                <p:cTn id="58" presetID="22" presetClass="entr" presetSubtype="4" fill="hold" grpId="0" nodeType="after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down)">
                                      <p:cBhvr>
                                        <p:cTn id="60" dur="500"/>
                                        <p:tgtEl>
                                          <p:spTgt spid="34"/>
                                        </p:tgtEl>
                                      </p:cBhvr>
                                    </p:animEffect>
                                  </p:childTnLst>
                                </p:cTn>
                              </p:par>
                            </p:childTnLst>
                          </p:cTn>
                        </p:par>
                        <p:par>
                          <p:cTn id="61" fill="hold">
                            <p:stCondLst>
                              <p:cond delay="1000"/>
                            </p:stCondLst>
                            <p:childTnLst>
                              <p:par>
                                <p:cTn id="62" presetID="22" presetClass="entr" presetSubtype="4"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down)">
                                      <p:cBhvr>
                                        <p:cTn id="64" dur="500"/>
                                        <p:tgtEl>
                                          <p:spTgt spid="39"/>
                                        </p:tgtEl>
                                      </p:cBhvr>
                                    </p:animEffect>
                                  </p:childTnLst>
                                </p:cTn>
                              </p:par>
                            </p:childTnLst>
                          </p:cTn>
                        </p:par>
                        <p:par>
                          <p:cTn id="65" fill="hold">
                            <p:stCondLst>
                              <p:cond delay="1500"/>
                            </p:stCondLst>
                            <p:childTnLst>
                              <p:par>
                                <p:cTn id="66" presetID="22" presetClass="entr" presetSubtype="4" fill="hold" grpId="0" nodeType="after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wipe(down)">
                                      <p:cBhvr>
                                        <p:cTn id="6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29" grpId="0" animBg="1"/>
      <p:bldP spid="30" grpId="0" animBg="1"/>
      <p:bldP spid="31" grpId="0" animBg="1"/>
      <p:bldP spid="32" grpId="0" animBg="1"/>
      <p:bldP spid="33" grpId="0"/>
      <p:bldP spid="34" grpId="0" animBg="1"/>
      <p:bldP spid="35" grpId="0" animBg="1"/>
      <p:bldP spid="37" grpId="0"/>
      <p:bldP spid="38" grpId="0"/>
      <p:bldP spid="39" grpId="0"/>
      <p:bldP spid="4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4A99439-DBFF-4FC1-9CF2-71E2C79EE94A}"/>
              </a:ext>
            </a:extLst>
          </p:cNvPr>
          <p:cNvGrpSpPr/>
          <p:nvPr/>
        </p:nvGrpSpPr>
        <p:grpSpPr>
          <a:xfrm>
            <a:off x="3496672" y="3327036"/>
            <a:ext cx="2525800" cy="3414671"/>
            <a:chOff x="3496672" y="3327036"/>
            <a:chExt cx="2525800" cy="3414671"/>
          </a:xfrm>
        </p:grpSpPr>
        <p:sp>
          <p:nvSpPr>
            <p:cNvPr id="11" name="Freeform: Shape 10"/>
            <p:cNvSpPr/>
            <p:nvPr/>
          </p:nvSpPr>
          <p:spPr>
            <a:xfrm>
              <a:off x="3496672"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SQL Server compatibility</a:t>
              </a:r>
            </a:p>
          </p:txBody>
        </p:sp>
        <p:sp>
          <p:nvSpPr>
            <p:cNvPr id="12" name="Freeform: Shape 11"/>
            <p:cNvSpPr/>
            <p:nvPr/>
          </p:nvSpPr>
          <p:spPr>
            <a:xfrm>
              <a:off x="3496672"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Fully-fledged SQL instance with nearly 100% compat with on-premise</a:t>
              </a:r>
            </a:p>
          </p:txBody>
        </p:sp>
      </p:grpSp>
      <p:grpSp>
        <p:nvGrpSpPr>
          <p:cNvPr id="2" name="Group 1">
            <a:extLst>
              <a:ext uri="{FF2B5EF4-FFF2-40B4-BE49-F238E27FC236}">
                <a16:creationId xmlns:a16="http://schemas.microsoft.com/office/drawing/2014/main" id="{CE0E8A63-FE50-432A-8F14-991A8F7AD39D}"/>
              </a:ext>
            </a:extLst>
          </p:cNvPr>
          <p:cNvGrpSpPr/>
          <p:nvPr/>
        </p:nvGrpSpPr>
        <p:grpSpPr>
          <a:xfrm>
            <a:off x="601416" y="3327036"/>
            <a:ext cx="2525800" cy="3414671"/>
            <a:chOff x="601416" y="3327036"/>
            <a:chExt cx="2525800" cy="3414671"/>
          </a:xfrm>
        </p:grpSpPr>
        <p:sp>
          <p:nvSpPr>
            <p:cNvPr id="13" name="Freeform: Shape 12"/>
            <p:cNvSpPr/>
            <p:nvPr/>
          </p:nvSpPr>
          <p:spPr>
            <a:xfrm>
              <a:off x="601416"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Fully-managed service</a:t>
              </a:r>
            </a:p>
          </p:txBody>
        </p:sp>
        <p:sp>
          <p:nvSpPr>
            <p:cNvPr id="14" name="Freeform: Shape 13"/>
            <p:cNvSpPr/>
            <p:nvPr/>
          </p:nvSpPr>
          <p:spPr>
            <a:xfrm>
              <a:off x="601416"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Built on the same infrastructure as SQL Database</a:t>
              </a:r>
            </a:p>
            <a:p>
              <a:pPr marL="228557" lvl="1" indent="-228557" defTabSz="1066595">
                <a:lnSpc>
                  <a:spcPct val="150000"/>
                </a:lnSpc>
                <a:spcBef>
                  <a:spcPct val="0"/>
                </a:spcBef>
                <a:spcAft>
                  <a:spcPct val="15000"/>
                </a:spcAft>
                <a:buChar char="•"/>
              </a:pPr>
              <a:r>
                <a:rPr lang="en-US" sz="1836"/>
                <a:t>Provides the same benefits (PaaS)</a:t>
              </a:r>
            </a:p>
          </p:txBody>
        </p:sp>
      </p:grpSp>
      <p:grpSp>
        <p:nvGrpSpPr>
          <p:cNvPr id="5" name="Group 4">
            <a:extLst>
              <a:ext uri="{FF2B5EF4-FFF2-40B4-BE49-F238E27FC236}">
                <a16:creationId xmlns:a16="http://schemas.microsoft.com/office/drawing/2014/main" id="{18DE59C8-FF5F-4AAC-9312-AA2481B1D0DF}"/>
              </a:ext>
            </a:extLst>
          </p:cNvPr>
          <p:cNvGrpSpPr/>
          <p:nvPr/>
        </p:nvGrpSpPr>
        <p:grpSpPr>
          <a:xfrm>
            <a:off x="6391928" y="3327711"/>
            <a:ext cx="2525800" cy="3414671"/>
            <a:chOff x="6391928" y="3327711"/>
            <a:chExt cx="2525800" cy="3414671"/>
          </a:xfrm>
        </p:grpSpPr>
        <p:sp>
          <p:nvSpPr>
            <p:cNvPr id="15" name="Freeform: Shape 14"/>
            <p:cNvSpPr/>
            <p:nvPr/>
          </p:nvSpPr>
          <p:spPr>
            <a:xfrm>
              <a:off x="6391928"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Full isolation and security</a:t>
              </a:r>
            </a:p>
          </p:txBody>
        </p:sp>
        <p:sp>
          <p:nvSpPr>
            <p:cNvPr id="16" name="Freeform: Shape 15"/>
            <p:cNvSpPr/>
            <p:nvPr/>
          </p:nvSpPr>
          <p:spPr>
            <a:xfrm>
              <a:off x="6391928"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Contained within your </a:t>
              </a:r>
              <a:r>
                <a:rPr lang="en-US" err="1"/>
                <a:t>VNet</a:t>
              </a:r>
              <a:endParaRPr lang="en-US"/>
            </a:p>
            <a:p>
              <a:pPr marL="228557" lvl="1" indent="-228557" defTabSz="1066595">
                <a:lnSpc>
                  <a:spcPct val="150000"/>
                </a:lnSpc>
                <a:spcBef>
                  <a:spcPct val="0"/>
                </a:spcBef>
                <a:spcAft>
                  <a:spcPct val="15000"/>
                </a:spcAft>
                <a:buChar char="•"/>
              </a:pPr>
              <a:r>
                <a:rPr lang="en-US"/>
                <a:t>Private IP addresses</a:t>
              </a:r>
            </a:p>
            <a:p>
              <a:pPr marL="228557" lvl="1" indent="-228557" defTabSz="1066595">
                <a:lnSpc>
                  <a:spcPct val="150000"/>
                </a:lnSpc>
                <a:spcBef>
                  <a:spcPct val="0"/>
                </a:spcBef>
                <a:spcAft>
                  <a:spcPct val="15000"/>
                </a:spcAft>
                <a:buChar char="•"/>
              </a:pPr>
              <a:r>
                <a:rPr lang="en-US"/>
                <a:t>Express Route / VPN connectivity</a:t>
              </a:r>
            </a:p>
          </p:txBody>
        </p:sp>
      </p:grpSp>
      <p:grpSp>
        <p:nvGrpSpPr>
          <p:cNvPr id="35" name="Group 34">
            <a:extLst>
              <a:ext uri="{FF2B5EF4-FFF2-40B4-BE49-F238E27FC236}">
                <a16:creationId xmlns:a16="http://schemas.microsoft.com/office/drawing/2014/main" id="{7B4AD045-5525-4FBA-B949-DD57F11E5D69}"/>
              </a:ext>
            </a:extLst>
          </p:cNvPr>
          <p:cNvGrpSpPr/>
          <p:nvPr/>
        </p:nvGrpSpPr>
        <p:grpSpPr>
          <a:xfrm>
            <a:off x="5416092" y="499222"/>
            <a:ext cx="2165160" cy="638784"/>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005E78"/>
                  </a:solidFill>
                  <a:latin typeface="Segoe UI" panose="020B0502040204020203" pitchFamily="34" charset="0"/>
                  <a:cs typeface="Segoe UI" panose="020B0502040204020203" pitchFamily="34" charset="0"/>
                </a:rPr>
                <a:t>SQL Database </a:t>
              </a:r>
              <a:r>
                <a:rPr lang="en-US">
                  <a:solidFill>
                    <a:srgbClr val="005E78"/>
                  </a:solidFill>
                  <a:latin typeface="Segoe UI" panose="020B0502040204020203" pitchFamily="34" charset="0"/>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154853"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7698591" y="1767214"/>
            <a:ext cx="1848848" cy="638785"/>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8AA10F"/>
                  </a:solidFill>
                  <a:latin typeface="Segoe UI" panose="020B0502040204020203" pitchFamily="34" charset="0"/>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154854"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3122969" y="1767216"/>
            <a:ext cx="2165160" cy="638784"/>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452759"/>
                    </a:solidFill>
                    <a:latin typeface="Segoe UI" panose="020B0502040204020203" pitchFamily="34" charset="0"/>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154855"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5571405" y="1767214"/>
            <a:ext cx="1848848" cy="638785"/>
            <a:chOff x="8482461" y="2568848"/>
            <a:chExt cx="1849111"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BE6800"/>
                  </a:solidFill>
                  <a:latin typeface="Segoe UI" panose="020B0502040204020203" pitchFamily="34" charset="0"/>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154856"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6599217" y="1386268"/>
            <a:ext cx="1779945" cy="380944"/>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4663968" y="1386267"/>
            <a:ext cx="1912303" cy="380948"/>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6592257" y="1176831"/>
            <a:ext cx="0" cy="590383"/>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F16F65D-D552-4851-8540-A972F7E86B3C}"/>
              </a:ext>
            </a:extLst>
          </p:cNvPr>
          <p:cNvGrpSpPr/>
          <p:nvPr/>
        </p:nvGrpSpPr>
        <p:grpSpPr>
          <a:xfrm>
            <a:off x="9287184" y="3327711"/>
            <a:ext cx="2525800" cy="3414671"/>
            <a:chOff x="9287184" y="3327711"/>
            <a:chExt cx="2525800" cy="3414671"/>
          </a:xfrm>
        </p:grpSpPr>
        <p:sp>
          <p:nvSpPr>
            <p:cNvPr id="39" name="Freeform: Shape 38">
              <a:extLst>
                <a:ext uri="{FF2B5EF4-FFF2-40B4-BE49-F238E27FC236}">
                  <a16:creationId xmlns:a16="http://schemas.microsoft.com/office/drawing/2014/main" id="{CE43E217-1693-434B-A835-325EAA9C58DE}"/>
                </a:ext>
              </a:extLst>
            </p:cNvPr>
            <p:cNvSpPr/>
            <p:nvPr/>
          </p:nvSpPr>
          <p:spPr>
            <a:xfrm>
              <a:off x="9287184"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New pricing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9287184"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Transparent</a:t>
              </a:r>
            </a:p>
            <a:p>
              <a:pPr marL="228557" lvl="1" indent="-228557" defTabSz="1066595">
                <a:lnSpc>
                  <a:spcPct val="150000"/>
                </a:lnSpc>
                <a:spcBef>
                  <a:spcPct val="0"/>
                </a:spcBef>
                <a:spcAft>
                  <a:spcPct val="15000"/>
                </a:spcAft>
                <a:buChar char="•"/>
              </a:pPr>
              <a:r>
                <a:rPr lang="en-US"/>
                <a:t>Frictionless</a:t>
              </a:r>
            </a:p>
            <a:p>
              <a:pPr marL="228557" lvl="1" indent="-228557" defTabSz="1066595">
                <a:lnSpc>
                  <a:spcPct val="150000"/>
                </a:lnSpc>
                <a:spcBef>
                  <a:spcPct val="0"/>
                </a:spcBef>
                <a:spcAft>
                  <a:spcPct val="15000"/>
                </a:spcAft>
                <a:buChar char="•"/>
              </a:pPr>
              <a:r>
                <a:rPr lang="en-US"/>
                <a:t>Competitive</a:t>
              </a:r>
            </a:p>
          </p:txBody>
        </p:sp>
      </p:grpSp>
      <p:sp>
        <p:nvSpPr>
          <p:cNvPr id="7" name="Rectangle 6">
            <a:extLst>
              <a:ext uri="{FF2B5EF4-FFF2-40B4-BE49-F238E27FC236}">
                <a16:creationId xmlns:a16="http://schemas.microsoft.com/office/drawing/2014/main" id="{E7A8B09F-0487-4D6B-BA42-7E81AF6C7386}"/>
              </a:ext>
            </a:extLst>
          </p:cNvPr>
          <p:cNvSpPr/>
          <p:nvPr/>
        </p:nvSpPr>
        <p:spPr bwMode="auto">
          <a:xfrm>
            <a:off x="3324113" y="3151990"/>
            <a:ext cx="8896574" cy="376517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60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Put your DBs on autopilot and focus on your business…</a:t>
            </a:r>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4294967295"/>
          </p:nvPr>
        </p:nvSpPr>
        <p:spPr>
          <a:xfrm>
            <a:off x="574779" y="859092"/>
            <a:ext cx="11610975" cy="566052"/>
          </a:xfrm>
        </p:spPr>
        <p:txBody>
          <a:bodyPr/>
          <a:lstStyle/>
          <a:p>
            <a:pPr marL="0" indent="0">
              <a:lnSpc>
                <a:spcPct val="150000"/>
              </a:lnSpc>
              <a:spcBef>
                <a:spcPts val="0"/>
              </a:spcBef>
              <a:buNone/>
            </a:pPr>
            <a:r>
              <a:rPr lang="en-US" sz="2800" dirty="0">
                <a:solidFill>
                  <a:srgbClr val="0070C0"/>
                </a:solidFill>
                <a:latin typeface="+mn-lt"/>
              </a:rPr>
              <a:t>Tired of managing hardware, software &amp; business continuity?</a:t>
            </a:r>
          </a:p>
        </p:txBody>
      </p:sp>
      <p:sp>
        <p:nvSpPr>
          <p:cNvPr id="16" name="TextBox 15">
            <a:extLst>
              <a:ext uri="{FF2B5EF4-FFF2-40B4-BE49-F238E27FC236}">
                <a16:creationId xmlns:a16="http://schemas.microsoft.com/office/drawing/2014/main" id="{78CA25C2-84CF-4796-9C9D-49450000173A}"/>
              </a:ext>
            </a:extLst>
          </p:cNvPr>
          <p:cNvSpPr txBox="1"/>
          <p:nvPr/>
        </p:nvSpPr>
        <p:spPr>
          <a:xfrm>
            <a:off x="451666" y="6360086"/>
            <a:ext cx="3174343" cy="572422"/>
          </a:xfrm>
          <a:prstGeom prst="rect">
            <a:avLst/>
          </a:prstGeom>
          <a:noFill/>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solidFill>
                  <a:srgbClr val="353535"/>
                </a:solidFill>
                <a:effectLst/>
                <a:uLnTx/>
                <a:uFillTx/>
              </a:rPr>
              <a:t>* - features coming soon</a:t>
            </a:r>
            <a:endParaRPr kumimoji="0" lang="en-US" sz="2000" b="0" i="0" u="none" strike="noStrike" kern="0" cap="none" spc="0" normalizeH="0" baseline="0" noProof="0">
              <a:ln>
                <a:noFill/>
              </a:ln>
              <a:gradFill>
                <a:gsLst>
                  <a:gs pos="2917">
                    <a:srgbClr val="353535"/>
                  </a:gs>
                  <a:gs pos="30000">
                    <a:srgbClr val="353535"/>
                  </a:gs>
                </a:gsLst>
                <a:lin ang="5400000" scaled="0"/>
              </a:gradFill>
              <a:effectLst/>
              <a:uLnTx/>
              <a:uFillTx/>
            </a:endParaRPr>
          </a:p>
        </p:txBody>
      </p:sp>
      <p:graphicFrame>
        <p:nvGraphicFramePr>
          <p:cNvPr id="17" name="Table 16">
            <a:extLst>
              <a:ext uri="{FF2B5EF4-FFF2-40B4-BE49-F238E27FC236}">
                <a16:creationId xmlns:a16="http://schemas.microsoft.com/office/drawing/2014/main" id="{98781890-3B7F-45CA-8128-321862F669A4}"/>
              </a:ext>
            </a:extLst>
          </p:cNvPr>
          <p:cNvGraphicFramePr>
            <a:graphicFrameLocks noGrp="1"/>
          </p:cNvGraphicFramePr>
          <p:nvPr>
            <p:extLst>
              <p:ext uri="{D42A27DB-BD31-4B8C-83A1-F6EECF244321}">
                <p14:modId xmlns:p14="http://schemas.microsoft.com/office/powerpoint/2010/main" val="4288717476"/>
              </p:ext>
            </p:extLst>
          </p:nvPr>
        </p:nvGraphicFramePr>
        <p:xfrm>
          <a:off x="548290" y="1769605"/>
          <a:ext cx="10623011" cy="4476665"/>
        </p:xfrm>
        <a:graphic>
          <a:graphicData uri="http://schemas.openxmlformats.org/drawingml/2006/table">
            <a:tbl>
              <a:tblPr firstRow="1" bandRow="1"/>
              <a:tblGrid>
                <a:gridCol w="1210223">
                  <a:extLst>
                    <a:ext uri="{9D8B030D-6E8A-4147-A177-3AD203B41FA5}">
                      <a16:colId xmlns:a16="http://schemas.microsoft.com/office/drawing/2014/main" val="1232475935"/>
                    </a:ext>
                  </a:extLst>
                </a:gridCol>
                <a:gridCol w="9412788">
                  <a:extLst>
                    <a:ext uri="{9D8B030D-6E8A-4147-A177-3AD203B41FA5}">
                      <a16:colId xmlns:a16="http://schemas.microsoft.com/office/drawing/2014/main" val="3441464615"/>
                    </a:ext>
                  </a:extLst>
                </a:gridCol>
              </a:tblGrid>
              <a:tr h="543357">
                <a:tc gridSpan="2">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r>
                        <a:rPr lang="en-US" sz="2400" baseline="0"/>
                        <a:t>You can stop doing it, Managed Instance has it </a:t>
                      </a:r>
                      <a:r>
                        <a:rPr lang="en-US" sz="2400" u="none" baseline="0"/>
                        <a:t>built-in</a:t>
                      </a:r>
                      <a:r>
                        <a:rPr lang="en-US" sz="2400" baseline="0"/>
                        <a:t> </a:t>
                      </a:r>
                      <a:endParaRPr lang="en-US" sz="2400"/>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solidFill>
                      <a:srgbClr val="0078D3"/>
                    </a:solidFill>
                  </a:tcPr>
                </a:tc>
                <a:tc hMerge="1">
                  <a:txBody>
                    <a:bodyPr/>
                    <a:lstStyle/>
                    <a:p>
                      <a:endParaRPr lang="en-US" sz="1600"/>
                    </a:p>
                  </a:txBody>
                  <a:tcPr marL="89642" marR="89642" marT="44821" marB="44821"/>
                </a:tc>
                <a:extLst>
                  <a:ext uri="{0D108BD9-81ED-4DB2-BD59-A6C34878D82A}">
                    <a16:rowId xmlns:a16="http://schemas.microsoft.com/office/drawing/2014/main" val="270054449"/>
                  </a:ext>
                </a:extLst>
              </a:tr>
              <a:tr h="1644670">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endParaRPr lang="en-US" sz="2400"/>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algn="l" defTabSz="932742" rtl="0" eaLnBrk="1" latinLnBrk="0" hangingPunct="1">
                        <a:lnSpc>
                          <a:spcPct val="100000"/>
                        </a:lnSpc>
                      </a:pPr>
                      <a:r>
                        <a:rPr lang="en-US" sz="2400" kern="1200"/>
                        <a:t>Compute &amp; storage provisioned on demand</a:t>
                      </a:r>
                    </a:p>
                    <a:p>
                      <a:pPr marL="0" algn="l" defTabSz="932742" rtl="0" eaLnBrk="1" latinLnBrk="0" hangingPunct="1">
                        <a:lnSpc>
                          <a:spcPct val="100000"/>
                        </a:lnSpc>
                      </a:pPr>
                      <a:r>
                        <a:rPr lang="en-US" sz="2400" kern="1200"/>
                        <a:t>Fast &amp; online scaling</a:t>
                      </a:r>
                    </a:p>
                    <a:p>
                      <a:pPr marL="0" algn="l" defTabSz="932742" rtl="0" eaLnBrk="1" latinLnBrk="0" hangingPunct="1">
                        <a:lnSpc>
                          <a:spcPct val="100000"/>
                        </a:lnSpc>
                      </a:pPr>
                      <a:r>
                        <a:rPr lang="en-US" sz="2400" kern="1200"/>
                        <a:t>Full stack updates and patches </a:t>
                      </a:r>
                      <a:endParaRPr lang="en-US" sz="2400" kern="1200">
                        <a:solidFill>
                          <a:schemeClr val="dk1"/>
                        </a:solidFill>
                        <a:latin typeface="+mn-lt"/>
                        <a:ea typeface="+mn-ea"/>
                        <a:cs typeface="+mn-cs"/>
                      </a:endParaRP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308207974"/>
                  </a:ext>
                </a:extLst>
              </a:tr>
              <a:tr h="1227296">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endParaRPr lang="en-US" sz="2400" kern="1200">
                        <a:solidFill>
                          <a:schemeClr val="dk1"/>
                        </a:solidFill>
                        <a:latin typeface="+mn-lt"/>
                        <a:ea typeface="+mn-ea"/>
                        <a:cs typeface="+mn-cs"/>
                      </a:endParaRP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2400"/>
                        <a:t>Backups with health checks</a:t>
                      </a:r>
                    </a:p>
                    <a:p>
                      <a:r>
                        <a:rPr lang="en-US" sz="2400"/>
                        <a:t>Point-in-time restore (configurable retention *)</a:t>
                      </a:r>
                    </a:p>
                    <a:p>
                      <a:endParaRPr lang="en-US" sz="2400" kern="1200">
                        <a:solidFill>
                          <a:schemeClr val="dk1"/>
                        </a:solidFill>
                        <a:latin typeface="+mn-lt"/>
                        <a:ea typeface="+mn-ea"/>
                        <a:cs typeface="+mn-cs"/>
                      </a:endParaRP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206979086"/>
                  </a:ext>
                </a:extLst>
              </a:tr>
              <a:tr h="1061342">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endParaRPr lang="en-US" sz="2400">
                        <a:solidFill>
                          <a:schemeClr val="dk1"/>
                        </a:solidFill>
                      </a:endParaRP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2400"/>
                        <a:t>99.99% availability with automatic failover</a:t>
                      </a:r>
                    </a:p>
                    <a:p>
                      <a:r>
                        <a:rPr lang="en-US" sz="2400"/>
                        <a:t>Disaster recovery with single geo secondary (multiple*)</a:t>
                      </a:r>
                      <a:endParaRPr lang="en-US" sz="2400">
                        <a:solidFill>
                          <a:schemeClr val="dk1"/>
                        </a:solidFill>
                      </a:endParaRP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55915566"/>
                  </a:ext>
                </a:extLst>
              </a:tr>
            </a:tbl>
          </a:graphicData>
        </a:graphic>
      </p:graphicFrame>
      <p:sp>
        <p:nvSpPr>
          <p:cNvPr id="18" name="check" title="Icon of a checkmark">
            <a:extLst>
              <a:ext uri="{FF2B5EF4-FFF2-40B4-BE49-F238E27FC236}">
                <a16:creationId xmlns:a16="http://schemas.microsoft.com/office/drawing/2014/main" id="{82523AED-256D-41F0-902D-126DB80C195C}"/>
              </a:ext>
            </a:extLst>
          </p:cNvPr>
          <p:cNvSpPr>
            <a:spLocks noChangeAspect="1"/>
          </p:cNvSpPr>
          <p:nvPr/>
        </p:nvSpPr>
        <p:spPr bwMode="auto">
          <a:xfrm>
            <a:off x="933990" y="2716030"/>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9" name="check" title="Icon of a checkmark">
            <a:extLst>
              <a:ext uri="{FF2B5EF4-FFF2-40B4-BE49-F238E27FC236}">
                <a16:creationId xmlns:a16="http://schemas.microsoft.com/office/drawing/2014/main" id="{060CFF3C-5CE7-4E1B-8BC5-969268E177F5}"/>
              </a:ext>
            </a:extLst>
          </p:cNvPr>
          <p:cNvSpPr>
            <a:spLocks noChangeAspect="1"/>
          </p:cNvSpPr>
          <p:nvPr/>
        </p:nvSpPr>
        <p:spPr bwMode="auto">
          <a:xfrm>
            <a:off x="933990" y="4206502"/>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0" name="check" title="Icon of a checkmark">
            <a:extLst>
              <a:ext uri="{FF2B5EF4-FFF2-40B4-BE49-F238E27FC236}">
                <a16:creationId xmlns:a16="http://schemas.microsoft.com/office/drawing/2014/main" id="{0E80A22B-85AB-4464-AD3A-022F998BB891}"/>
              </a:ext>
            </a:extLst>
          </p:cNvPr>
          <p:cNvSpPr>
            <a:spLocks noChangeAspect="1"/>
          </p:cNvSpPr>
          <p:nvPr/>
        </p:nvSpPr>
        <p:spPr bwMode="auto">
          <a:xfrm>
            <a:off x="933990" y="5400637"/>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endParaRPr>
          </a:p>
        </p:txBody>
      </p:sp>
    </p:spTree>
    <p:extLst>
      <p:ext uri="{BB962C8B-B14F-4D97-AF65-F5344CB8AC3E}">
        <p14:creationId xmlns:p14="http://schemas.microsoft.com/office/powerpoint/2010/main" val="25505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Put your DBs on autopilot and focus on your business…</a:t>
            </a:r>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4294967295"/>
          </p:nvPr>
        </p:nvSpPr>
        <p:spPr>
          <a:xfrm>
            <a:off x="589527" y="1004015"/>
            <a:ext cx="11610975" cy="1019895"/>
          </a:xfrm>
        </p:spPr>
        <p:txBody>
          <a:bodyPr/>
          <a:lstStyle/>
          <a:p>
            <a:pPr marL="0" indent="0">
              <a:spcBef>
                <a:spcPts val="0"/>
              </a:spcBef>
              <a:buNone/>
            </a:pPr>
            <a:r>
              <a:rPr lang="en-US" sz="2000" dirty="0">
                <a:solidFill>
                  <a:srgbClr val="0070C0"/>
                </a:solidFill>
                <a:latin typeface="+mn-lt"/>
              </a:rPr>
              <a:t>Is it hard to secure data and ensure standards compliance?</a:t>
            </a:r>
          </a:p>
          <a:p>
            <a:pPr marL="0" indent="0">
              <a:spcBef>
                <a:spcPts val="0"/>
              </a:spcBef>
              <a:buNone/>
            </a:pPr>
            <a:r>
              <a:rPr lang="en-US" sz="2000" dirty="0">
                <a:solidFill>
                  <a:srgbClr val="0070C0"/>
                </a:solidFill>
                <a:latin typeface="+mn-lt"/>
              </a:rPr>
              <a:t>Is it hard to monitor and tune all your workloads?</a:t>
            </a:r>
          </a:p>
          <a:p>
            <a:pPr marL="0" indent="0">
              <a:lnSpc>
                <a:spcPct val="150000"/>
              </a:lnSpc>
              <a:spcBef>
                <a:spcPts val="0"/>
              </a:spcBef>
              <a:buNone/>
            </a:pPr>
            <a:endParaRPr lang="en-US" sz="2000" dirty="0">
              <a:solidFill>
                <a:srgbClr val="0070C0"/>
              </a:solidFill>
              <a:latin typeface="+mn-lt"/>
            </a:endParaRPr>
          </a:p>
        </p:txBody>
      </p:sp>
      <p:sp>
        <p:nvSpPr>
          <p:cNvPr id="16" name="TextBox 15">
            <a:extLst>
              <a:ext uri="{FF2B5EF4-FFF2-40B4-BE49-F238E27FC236}">
                <a16:creationId xmlns:a16="http://schemas.microsoft.com/office/drawing/2014/main" id="{F1C77C67-769C-4F43-8C89-862DA2F8172D}"/>
              </a:ext>
            </a:extLst>
          </p:cNvPr>
          <p:cNvSpPr txBox="1"/>
          <p:nvPr/>
        </p:nvSpPr>
        <p:spPr>
          <a:xfrm>
            <a:off x="429110" y="6370759"/>
            <a:ext cx="3785270" cy="641241"/>
          </a:xfrm>
          <a:prstGeom prst="rect">
            <a:avLst/>
          </a:prstGeom>
          <a:noFill/>
        </p:spPr>
        <p:txBody>
          <a:bodyPr wrap="none" lIns="182854" tIns="146283" rIns="182854" bIns="146283" rtlCol="0">
            <a:spAutoFit/>
          </a:bodyPr>
          <a:lstStyle>
            <a:defPPr>
              <a:defRPr lang="en-US"/>
            </a:defPPr>
            <a:lvl1pPr defTabSz="932563">
              <a:lnSpc>
                <a:spcPct val="90000"/>
              </a:lnSpc>
              <a:spcAft>
                <a:spcPts val="600"/>
              </a:spcAft>
              <a:defRPr sz="2000">
                <a:solidFill>
                  <a:srgbClr val="353535"/>
                </a:solidFill>
              </a:defRPr>
            </a:lvl1p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solidFill>
                  <a:srgbClr val="353535"/>
                </a:solidFill>
                <a:effectLst/>
                <a:uLnTx/>
                <a:uFillTx/>
              </a:rPr>
              <a:t>* - features coming soon</a:t>
            </a:r>
          </a:p>
        </p:txBody>
      </p:sp>
      <p:graphicFrame>
        <p:nvGraphicFramePr>
          <p:cNvPr id="17" name="Table 16">
            <a:extLst>
              <a:ext uri="{FF2B5EF4-FFF2-40B4-BE49-F238E27FC236}">
                <a16:creationId xmlns:a16="http://schemas.microsoft.com/office/drawing/2014/main" id="{308CA0D7-FDA9-4D88-94DA-1FB7CA821530}"/>
              </a:ext>
            </a:extLst>
          </p:cNvPr>
          <p:cNvGraphicFramePr>
            <a:graphicFrameLocks noGrp="1"/>
          </p:cNvGraphicFramePr>
          <p:nvPr>
            <p:extLst/>
          </p:nvPr>
        </p:nvGraphicFramePr>
        <p:xfrm>
          <a:off x="504046" y="1878052"/>
          <a:ext cx="10623011" cy="4432349"/>
        </p:xfrm>
        <a:graphic>
          <a:graphicData uri="http://schemas.openxmlformats.org/drawingml/2006/table">
            <a:tbl>
              <a:tblPr firstRow="1" bandRow="1"/>
              <a:tblGrid>
                <a:gridCol w="1210223">
                  <a:extLst>
                    <a:ext uri="{9D8B030D-6E8A-4147-A177-3AD203B41FA5}">
                      <a16:colId xmlns:a16="http://schemas.microsoft.com/office/drawing/2014/main" val="1232475935"/>
                    </a:ext>
                  </a:extLst>
                </a:gridCol>
                <a:gridCol w="9412788">
                  <a:extLst>
                    <a:ext uri="{9D8B030D-6E8A-4147-A177-3AD203B41FA5}">
                      <a16:colId xmlns:a16="http://schemas.microsoft.com/office/drawing/2014/main" val="3441464615"/>
                    </a:ext>
                  </a:extLst>
                </a:gridCol>
              </a:tblGrid>
              <a:tr h="562876">
                <a:tc gridSpan="2">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r>
                        <a:rPr lang="en-US" sz="2400" baseline="0"/>
                        <a:t>It’s much easier with the Managed Instance</a:t>
                      </a:r>
                      <a:endParaRPr lang="en-US" sz="2400"/>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solidFill>
                      <a:srgbClr val="0078D3"/>
                    </a:solidFill>
                  </a:tcPr>
                </a:tc>
                <a:tc hMerge="1">
                  <a:txBody>
                    <a:bodyPr/>
                    <a:lstStyle/>
                    <a:p>
                      <a:endParaRPr lang="en-US" sz="1600"/>
                    </a:p>
                  </a:txBody>
                  <a:tcPr marL="89642" marR="89642" marT="44821" marB="44821"/>
                </a:tc>
                <a:extLst>
                  <a:ext uri="{0D108BD9-81ED-4DB2-BD59-A6C34878D82A}">
                    <a16:rowId xmlns:a16="http://schemas.microsoft.com/office/drawing/2014/main" val="270054449"/>
                  </a:ext>
                </a:extLst>
              </a:tr>
              <a:tr h="1277394">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endParaRPr lang="en-US" sz="2400"/>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2400" kern="1200"/>
                        <a:t>Compliance with all major industry standards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t>Threat detection with automatic alerting</a:t>
                      </a:r>
                      <a:endParaRPr lang="en-US" sz="2400" kern="1200">
                        <a:solidFill>
                          <a:schemeClr val="dk1"/>
                        </a:solidFill>
                        <a:latin typeface="+mn-lt"/>
                        <a:ea typeface="+mn-ea"/>
                        <a:cs typeface="+mn-cs"/>
                      </a:endParaRP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8207974"/>
                  </a:ext>
                </a:extLst>
              </a:tr>
              <a:tr h="1210551">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endParaRPr lang="en-US" sz="2400" kern="1200">
                        <a:solidFill>
                          <a:schemeClr val="dk1"/>
                        </a:solidFill>
                        <a:latin typeface="+mn-lt"/>
                        <a:ea typeface="+mn-ea"/>
                        <a:cs typeface="+mn-cs"/>
                      </a:endParaRP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t>Intelligent query processing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t>Automatic performance tuning*</a:t>
                      </a:r>
                    </a:p>
                    <a:p>
                      <a:endParaRPr lang="en-US" sz="2400" kern="1200">
                        <a:solidFill>
                          <a:schemeClr val="dk1"/>
                        </a:solidFill>
                        <a:latin typeface="+mn-lt"/>
                        <a:ea typeface="+mn-ea"/>
                        <a:cs typeface="+mn-cs"/>
                      </a:endParaRP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979086"/>
                  </a:ext>
                </a:extLst>
              </a:tr>
              <a:tr h="1381528">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endParaRPr lang="en-US" sz="2400">
                        <a:solidFill>
                          <a:schemeClr val="dk1"/>
                        </a:solidFill>
                      </a:endParaRP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t>Monitoring at scale with Intelligent Insights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t>Data discovery and classification*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t>Vulnerability assessment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kern="1200">
                        <a:solidFill>
                          <a:schemeClr val="dk1"/>
                        </a:solidFill>
                        <a:latin typeface="+mn-lt"/>
                        <a:ea typeface="+mn-ea"/>
                        <a:cs typeface="+mn-cs"/>
                      </a:endParaRP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5915566"/>
                  </a:ext>
                </a:extLst>
              </a:tr>
            </a:tbl>
          </a:graphicData>
        </a:graphic>
      </p:graphicFrame>
      <p:sp>
        <p:nvSpPr>
          <p:cNvPr id="18" name="check" title="Icon of a checkmark">
            <a:extLst>
              <a:ext uri="{FF2B5EF4-FFF2-40B4-BE49-F238E27FC236}">
                <a16:creationId xmlns:a16="http://schemas.microsoft.com/office/drawing/2014/main" id="{9216BE98-9290-432D-A90A-AB9FFE601CCD}"/>
              </a:ext>
            </a:extLst>
          </p:cNvPr>
          <p:cNvSpPr>
            <a:spLocks noChangeAspect="1"/>
          </p:cNvSpPr>
          <p:nvPr/>
        </p:nvSpPr>
        <p:spPr bwMode="auto">
          <a:xfrm>
            <a:off x="889746" y="2716030"/>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9" name="check" title="Icon of a checkmark">
            <a:extLst>
              <a:ext uri="{FF2B5EF4-FFF2-40B4-BE49-F238E27FC236}">
                <a16:creationId xmlns:a16="http://schemas.microsoft.com/office/drawing/2014/main" id="{ED80C34F-C516-45D8-8308-B0BA42B395E8}"/>
              </a:ext>
            </a:extLst>
          </p:cNvPr>
          <p:cNvSpPr>
            <a:spLocks noChangeAspect="1"/>
          </p:cNvSpPr>
          <p:nvPr/>
        </p:nvSpPr>
        <p:spPr bwMode="auto">
          <a:xfrm>
            <a:off x="889746" y="3913821"/>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0" name="hand_3" title="Icon of a hand giving a thumbs-up">
            <a:extLst>
              <a:ext uri="{FF2B5EF4-FFF2-40B4-BE49-F238E27FC236}">
                <a16:creationId xmlns:a16="http://schemas.microsoft.com/office/drawing/2014/main" id="{1B8F622A-17CC-4656-ADDA-6FA28CAC7003}"/>
              </a:ext>
            </a:extLst>
          </p:cNvPr>
          <p:cNvSpPr>
            <a:spLocks noChangeAspect="1"/>
          </p:cNvSpPr>
          <p:nvPr/>
        </p:nvSpPr>
        <p:spPr bwMode="auto">
          <a:xfrm>
            <a:off x="889746" y="5102943"/>
            <a:ext cx="425921" cy="37304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3810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Tree>
    <p:extLst>
      <p:ext uri="{BB962C8B-B14F-4D97-AF65-F5344CB8AC3E}">
        <p14:creationId xmlns:p14="http://schemas.microsoft.com/office/powerpoint/2010/main" val="330453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a:t>Agenda</a:t>
            </a:r>
          </a:p>
        </p:txBody>
      </p: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11">
            <a:extLst>
              <a:ext uri="{FF2B5EF4-FFF2-40B4-BE49-F238E27FC236}">
                <a16:creationId xmlns:a16="http://schemas.microsoft.com/office/drawing/2014/main" id="{8FD56ABD-1E70-4304-A07A-814A18C86CF7}"/>
              </a:ext>
            </a:extLst>
          </p:cNvPr>
          <p:cNvSpPr txBox="1">
            <a:spLocks/>
          </p:cNvSpPr>
          <p:nvPr/>
        </p:nvSpPr>
        <p:spPr>
          <a:xfrm>
            <a:off x="437979" y="12603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Intro to Azure SQL Database</a:t>
            </a:r>
          </a:p>
        </p:txBody>
      </p:sp>
      <p:sp>
        <p:nvSpPr>
          <p:cNvPr id="72" name="Content Placeholder 11">
            <a:extLst>
              <a:ext uri="{FF2B5EF4-FFF2-40B4-BE49-F238E27FC236}">
                <a16:creationId xmlns:a16="http://schemas.microsoft.com/office/drawing/2014/main" id="{D8DC0EBE-5363-4C84-8BE3-C40FD27FE1A3}"/>
              </a:ext>
            </a:extLst>
          </p:cNvPr>
          <p:cNvSpPr txBox="1">
            <a:spLocks/>
          </p:cNvSpPr>
          <p:nvPr/>
        </p:nvSpPr>
        <p:spPr>
          <a:xfrm>
            <a:off x="437979" y="274255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Security &amp; Networking</a:t>
            </a:r>
          </a:p>
        </p:txBody>
      </p:sp>
      <p:sp>
        <p:nvSpPr>
          <p:cNvPr id="73" name="Content Placeholder 11">
            <a:extLst>
              <a:ext uri="{FF2B5EF4-FFF2-40B4-BE49-F238E27FC236}">
                <a16:creationId xmlns:a16="http://schemas.microsoft.com/office/drawing/2014/main" id="{8710BE44-1142-4AE4-A215-895225BF1D0D}"/>
              </a:ext>
            </a:extLst>
          </p:cNvPr>
          <p:cNvSpPr txBox="1">
            <a:spLocks/>
          </p:cNvSpPr>
          <p:nvPr/>
        </p:nvSpPr>
        <p:spPr>
          <a:xfrm>
            <a:off x="437979" y="34836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MI Features and capabilities</a:t>
            </a:r>
          </a:p>
        </p:txBody>
      </p:sp>
      <p:sp>
        <p:nvSpPr>
          <p:cNvPr id="74" name="Content Placeholder 11">
            <a:extLst>
              <a:ext uri="{FF2B5EF4-FFF2-40B4-BE49-F238E27FC236}">
                <a16:creationId xmlns:a16="http://schemas.microsoft.com/office/drawing/2014/main" id="{259BE43C-34CA-4E69-A301-E7341D959D05}"/>
              </a:ext>
            </a:extLst>
          </p:cNvPr>
          <p:cNvSpPr txBox="1">
            <a:spLocks/>
          </p:cNvSpPr>
          <p:nvPr/>
        </p:nvSpPr>
        <p:spPr>
          <a:xfrm>
            <a:off x="437979" y="2001432"/>
            <a:ext cx="494279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Managed Instance overview</a:t>
            </a:r>
          </a:p>
        </p:txBody>
      </p:sp>
      <p:sp>
        <p:nvSpPr>
          <p:cNvPr id="75" name="Content Placeholder 11">
            <a:extLst>
              <a:ext uri="{FF2B5EF4-FFF2-40B4-BE49-F238E27FC236}">
                <a16:creationId xmlns:a16="http://schemas.microsoft.com/office/drawing/2014/main" id="{D2019DE3-5392-468A-9538-EB2EF323F7B1}"/>
              </a:ext>
            </a:extLst>
          </p:cNvPr>
          <p:cNvSpPr txBox="1">
            <a:spLocks/>
          </p:cNvSpPr>
          <p:nvPr/>
        </p:nvSpPr>
        <p:spPr>
          <a:xfrm>
            <a:off x="437979" y="422481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Migration</a:t>
            </a:r>
          </a:p>
        </p:txBody>
      </p:sp>
      <p:sp>
        <p:nvSpPr>
          <p:cNvPr id="76" name="Content Placeholder 11">
            <a:extLst>
              <a:ext uri="{FF2B5EF4-FFF2-40B4-BE49-F238E27FC236}">
                <a16:creationId xmlns:a16="http://schemas.microsoft.com/office/drawing/2014/main" id="{D2ADFCC0-DAC9-4629-A735-53AE01524F48}"/>
              </a:ext>
            </a:extLst>
          </p:cNvPr>
          <p:cNvSpPr txBox="1">
            <a:spLocks/>
          </p:cNvSpPr>
          <p:nvPr/>
        </p:nvSpPr>
        <p:spPr>
          <a:xfrm>
            <a:off x="437979" y="500493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MI &amp; BI</a:t>
            </a:r>
          </a:p>
        </p:txBody>
      </p:sp>
      <p:sp>
        <p:nvSpPr>
          <p:cNvPr id="77" name="Text Placeholder 5">
            <a:extLst>
              <a:ext uri="{FF2B5EF4-FFF2-40B4-BE49-F238E27FC236}">
                <a16:creationId xmlns:a16="http://schemas.microsoft.com/office/drawing/2014/main" id="{2E67C721-9D5E-42E1-B117-E24E80C20A4D}"/>
              </a:ext>
            </a:extLst>
          </p:cNvPr>
          <p:cNvSpPr txBox="1">
            <a:spLocks/>
          </p:cNvSpPr>
          <p:nvPr/>
        </p:nvSpPr>
        <p:spPr>
          <a:xfrm>
            <a:off x="3651948" y="13115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Value prop, Platform benefits, TCO</a:t>
            </a:r>
          </a:p>
        </p:txBody>
      </p:sp>
      <p:sp>
        <p:nvSpPr>
          <p:cNvPr id="78" name="Text Placeholder 5">
            <a:extLst>
              <a:ext uri="{FF2B5EF4-FFF2-40B4-BE49-F238E27FC236}">
                <a16:creationId xmlns:a16="http://schemas.microsoft.com/office/drawing/2014/main" id="{36501123-8AC4-45EC-BB97-D7F384F624B1}"/>
              </a:ext>
            </a:extLst>
          </p:cNvPr>
          <p:cNvSpPr txBox="1">
            <a:spLocks/>
          </p:cNvSpPr>
          <p:nvPr/>
        </p:nvSpPr>
        <p:spPr>
          <a:xfrm>
            <a:off x="3651948" y="2057106"/>
            <a:ext cx="5846638"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Managed Instance architecture, Features and management</a:t>
            </a:r>
          </a:p>
        </p:txBody>
      </p:sp>
      <p:cxnSp>
        <p:nvCxnSpPr>
          <p:cNvPr id="79" name="Straight Connector 78">
            <a:extLst>
              <a:ext uri="{FF2B5EF4-FFF2-40B4-BE49-F238E27FC236}">
                <a16:creationId xmlns:a16="http://schemas.microsoft.com/office/drawing/2014/main" id="{EA0C0B05-D592-44AE-869D-7EC13DC5F29C}"/>
              </a:ext>
            </a:extLst>
          </p:cNvPr>
          <p:cNvCxnSpPr>
            <a:cxnSpLocks/>
          </p:cNvCxnSpPr>
          <p:nvPr/>
        </p:nvCxnSpPr>
        <p:spPr>
          <a:xfrm>
            <a:off x="481345" y="1837830"/>
            <a:ext cx="8836181" cy="0"/>
          </a:xfrm>
          <a:prstGeom prst="line">
            <a:avLst/>
          </a:prstGeom>
          <a:noFill/>
          <a:ln w="9525" cap="flat" cmpd="sng" algn="ctr">
            <a:solidFill>
              <a:srgbClr val="FFFFFF">
                <a:lumMod val="85000"/>
              </a:srgbClr>
            </a:solidFill>
            <a:prstDash val="solid"/>
            <a:headEnd type="none"/>
            <a:tailEnd type="none"/>
          </a:ln>
          <a:effectLst/>
        </p:spPr>
      </p:cxnSp>
      <p:sp>
        <p:nvSpPr>
          <p:cNvPr id="80" name="Text Placeholder 5">
            <a:extLst>
              <a:ext uri="{FF2B5EF4-FFF2-40B4-BE49-F238E27FC236}">
                <a16:creationId xmlns:a16="http://schemas.microsoft.com/office/drawing/2014/main" id="{7EDD066C-67E6-49C7-9DDB-DB795FC54BC6}"/>
              </a:ext>
            </a:extLst>
          </p:cNvPr>
          <p:cNvSpPr txBox="1">
            <a:spLocks/>
          </p:cNvSpPr>
          <p:nvPr/>
        </p:nvSpPr>
        <p:spPr>
          <a:xfrm>
            <a:off x="3651948" y="2786077"/>
            <a:ext cx="6866561"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Security overview, Networking considerations, </a:t>
            </a:r>
            <a:r>
              <a:rPr kumimoji="0" lang="en-US" sz="1400" b="0" i="0" u="none" strike="noStrike" kern="1200" cap="none" spc="0" normalizeH="0" baseline="0" noProof="0">
                <a:ln>
                  <a:noFill/>
                </a:ln>
                <a:solidFill>
                  <a:srgbClr val="3C3C41"/>
                </a:solidFill>
                <a:effectLst/>
                <a:uLnTx/>
                <a:uFillTx/>
                <a:latin typeface="Segoe UI Semibold"/>
                <a:ea typeface="+mn-ea"/>
                <a:cs typeface="+mn-cs"/>
              </a:rPr>
              <a:t>Hands-on-Lab</a:t>
            </a:r>
          </a:p>
        </p:txBody>
      </p:sp>
      <p:sp>
        <p:nvSpPr>
          <p:cNvPr id="81" name="Text Placeholder 6">
            <a:extLst>
              <a:ext uri="{FF2B5EF4-FFF2-40B4-BE49-F238E27FC236}">
                <a16:creationId xmlns:a16="http://schemas.microsoft.com/office/drawing/2014/main" id="{780F3558-9943-49A6-B147-42DA26E536CB}"/>
              </a:ext>
            </a:extLst>
          </p:cNvPr>
          <p:cNvSpPr txBox="1">
            <a:spLocks/>
          </p:cNvSpPr>
          <p:nvPr/>
        </p:nvSpPr>
        <p:spPr>
          <a:xfrm>
            <a:off x="3651948" y="3522593"/>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Key capabilities, limitations, backup &amp; restore</a:t>
            </a:r>
            <a:endParaRPr kumimoji="0" lang="en-US" sz="2400" b="0"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82" name="Text Placeholder 7">
            <a:extLst>
              <a:ext uri="{FF2B5EF4-FFF2-40B4-BE49-F238E27FC236}">
                <a16:creationId xmlns:a16="http://schemas.microsoft.com/office/drawing/2014/main" id="{81458C3E-A136-4D67-9AC9-9F18ED5E8379}"/>
              </a:ext>
            </a:extLst>
          </p:cNvPr>
          <p:cNvSpPr txBox="1">
            <a:spLocks/>
          </p:cNvSpPr>
          <p:nvPr/>
        </p:nvSpPr>
        <p:spPr>
          <a:xfrm>
            <a:off x="3651948" y="4277208"/>
            <a:ext cx="6041085"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Migration overview and options, </a:t>
            </a:r>
            <a:r>
              <a:rPr kumimoji="0" lang="en-US" sz="1400" b="0" i="0" u="none" strike="noStrike" kern="1200" cap="none" spc="0" normalizeH="0" baseline="0" noProof="0">
                <a:ln>
                  <a:noFill/>
                </a:ln>
                <a:solidFill>
                  <a:srgbClr val="3C3C41"/>
                </a:solidFill>
                <a:effectLst/>
                <a:uLnTx/>
                <a:uFillTx/>
                <a:latin typeface="Segoe UI Semibold"/>
                <a:ea typeface="+mn-ea"/>
                <a:cs typeface="+mn-cs"/>
              </a:rPr>
              <a:t>Hands-on-Lab</a:t>
            </a:r>
          </a:p>
        </p:txBody>
      </p:sp>
      <p:sp>
        <p:nvSpPr>
          <p:cNvPr id="83" name="Text Placeholder 8">
            <a:extLst>
              <a:ext uri="{FF2B5EF4-FFF2-40B4-BE49-F238E27FC236}">
                <a16:creationId xmlns:a16="http://schemas.microsoft.com/office/drawing/2014/main" id="{DE23B92C-C026-4F58-9831-3287943FAC54}"/>
              </a:ext>
            </a:extLst>
          </p:cNvPr>
          <p:cNvSpPr txBox="1">
            <a:spLocks/>
          </p:cNvSpPr>
          <p:nvPr/>
        </p:nvSpPr>
        <p:spPr>
          <a:xfrm>
            <a:off x="3651948" y="5045616"/>
            <a:ext cx="5599628"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Business Intelligence services + Managed Instance,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84" name="Straight Connector 83">
            <a:extLst>
              <a:ext uri="{FF2B5EF4-FFF2-40B4-BE49-F238E27FC236}">
                <a16:creationId xmlns:a16="http://schemas.microsoft.com/office/drawing/2014/main" id="{23D4D576-68D7-4270-BC0D-9A98077879FE}"/>
              </a:ext>
            </a:extLst>
          </p:cNvPr>
          <p:cNvCxnSpPr>
            <a:cxnSpLocks/>
          </p:cNvCxnSpPr>
          <p:nvPr/>
        </p:nvCxnSpPr>
        <p:spPr>
          <a:xfrm>
            <a:off x="481345" y="2584138"/>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5" name="Straight Connector 84">
            <a:extLst>
              <a:ext uri="{FF2B5EF4-FFF2-40B4-BE49-F238E27FC236}">
                <a16:creationId xmlns:a16="http://schemas.microsoft.com/office/drawing/2014/main" id="{F34599C0-B0AC-4313-9D84-AADD0AECCF89}"/>
              </a:ext>
            </a:extLst>
          </p:cNvPr>
          <p:cNvCxnSpPr>
            <a:cxnSpLocks/>
          </p:cNvCxnSpPr>
          <p:nvPr/>
        </p:nvCxnSpPr>
        <p:spPr>
          <a:xfrm>
            <a:off x="481345" y="3330446"/>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6" name="Straight Connector 85">
            <a:extLst>
              <a:ext uri="{FF2B5EF4-FFF2-40B4-BE49-F238E27FC236}">
                <a16:creationId xmlns:a16="http://schemas.microsoft.com/office/drawing/2014/main" id="{BA91FAA1-E052-41E5-B4EF-3ED8FE45EA65}"/>
              </a:ext>
            </a:extLst>
          </p:cNvPr>
          <p:cNvCxnSpPr>
            <a:cxnSpLocks/>
          </p:cNvCxnSpPr>
          <p:nvPr/>
        </p:nvCxnSpPr>
        <p:spPr>
          <a:xfrm>
            <a:off x="481345" y="4076754"/>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7" name="Straight Connector 86">
            <a:extLst>
              <a:ext uri="{FF2B5EF4-FFF2-40B4-BE49-F238E27FC236}">
                <a16:creationId xmlns:a16="http://schemas.microsoft.com/office/drawing/2014/main" id="{E364528D-7C07-4FB3-91AE-E20B3D67DA6A}"/>
              </a:ext>
            </a:extLst>
          </p:cNvPr>
          <p:cNvCxnSpPr>
            <a:cxnSpLocks/>
          </p:cNvCxnSpPr>
          <p:nvPr/>
        </p:nvCxnSpPr>
        <p:spPr>
          <a:xfrm>
            <a:off x="481345" y="4823062"/>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8" name="Straight Connector 87">
            <a:extLst>
              <a:ext uri="{FF2B5EF4-FFF2-40B4-BE49-F238E27FC236}">
                <a16:creationId xmlns:a16="http://schemas.microsoft.com/office/drawing/2014/main" id="{C3A22B89-B642-49B2-8925-D3A7BEC566F7}"/>
              </a:ext>
            </a:extLst>
          </p:cNvPr>
          <p:cNvCxnSpPr>
            <a:cxnSpLocks/>
          </p:cNvCxnSpPr>
          <p:nvPr/>
        </p:nvCxnSpPr>
        <p:spPr>
          <a:xfrm>
            <a:off x="481345" y="5569369"/>
            <a:ext cx="8855796" cy="0"/>
          </a:xfrm>
          <a:prstGeom prst="line">
            <a:avLst/>
          </a:prstGeom>
          <a:noFill/>
          <a:ln w="9525" cap="flat" cmpd="sng" algn="ctr">
            <a:solidFill>
              <a:srgbClr val="FFFFFF">
                <a:lumMod val="85000"/>
              </a:srgbClr>
            </a:solidFill>
            <a:prstDash val="solid"/>
            <a:headEnd type="none"/>
            <a:tailEnd type="none"/>
          </a:ln>
          <a:effectLst/>
        </p:spPr>
      </p:cxnSp>
      <p:sp>
        <p:nvSpPr>
          <p:cNvPr id="89" name="Content Placeholder 11">
            <a:extLst>
              <a:ext uri="{FF2B5EF4-FFF2-40B4-BE49-F238E27FC236}">
                <a16:creationId xmlns:a16="http://schemas.microsoft.com/office/drawing/2014/main" id="{D51B11C0-B7B6-4B37-9F46-A344850F3019}"/>
              </a:ext>
            </a:extLst>
          </p:cNvPr>
          <p:cNvSpPr txBox="1">
            <a:spLocks/>
          </p:cNvSpPr>
          <p:nvPr/>
        </p:nvSpPr>
        <p:spPr>
          <a:xfrm>
            <a:off x="429013" y="64511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Closing</a:t>
            </a:r>
          </a:p>
        </p:txBody>
      </p:sp>
      <p:sp>
        <p:nvSpPr>
          <p:cNvPr id="90" name="Text Placeholder 8">
            <a:extLst>
              <a:ext uri="{FF2B5EF4-FFF2-40B4-BE49-F238E27FC236}">
                <a16:creationId xmlns:a16="http://schemas.microsoft.com/office/drawing/2014/main" id="{21771D1C-7D6D-4D9B-B851-157368BF5C65}"/>
              </a:ext>
            </a:extLst>
          </p:cNvPr>
          <p:cNvSpPr txBox="1">
            <a:spLocks/>
          </p:cNvSpPr>
          <p:nvPr/>
        </p:nvSpPr>
        <p:spPr>
          <a:xfrm>
            <a:off x="3642982" y="64918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Q&amp;A, technical resources, etc.,</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91" name="Straight Connector 90">
            <a:extLst>
              <a:ext uri="{FF2B5EF4-FFF2-40B4-BE49-F238E27FC236}">
                <a16:creationId xmlns:a16="http://schemas.microsoft.com/office/drawing/2014/main" id="{F7118F2B-C20A-44F3-883D-8A611F2A6D01}"/>
              </a:ext>
            </a:extLst>
          </p:cNvPr>
          <p:cNvCxnSpPr>
            <a:cxnSpLocks/>
          </p:cNvCxnSpPr>
          <p:nvPr/>
        </p:nvCxnSpPr>
        <p:spPr>
          <a:xfrm>
            <a:off x="472553" y="6314297"/>
            <a:ext cx="8855796" cy="0"/>
          </a:xfrm>
          <a:prstGeom prst="line">
            <a:avLst/>
          </a:prstGeom>
          <a:noFill/>
          <a:ln w="9525" cap="flat" cmpd="sng" algn="ctr">
            <a:solidFill>
              <a:srgbClr val="FFFFFF">
                <a:lumMod val="85000"/>
              </a:srgbClr>
            </a:solidFill>
            <a:prstDash val="solid"/>
            <a:headEnd type="none"/>
            <a:tailEnd type="none"/>
          </a:ln>
          <a:effectLst/>
        </p:spPr>
      </p:cxnSp>
      <p:sp>
        <p:nvSpPr>
          <p:cNvPr id="92" name="Content Placeholder 11">
            <a:extLst>
              <a:ext uri="{FF2B5EF4-FFF2-40B4-BE49-F238E27FC236}">
                <a16:creationId xmlns:a16="http://schemas.microsoft.com/office/drawing/2014/main" id="{5C3C779F-9452-4792-BFDB-0E7C2CE87967}"/>
              </a:ext>
            </a:extLst>
          </p:cNvPr>
          <p:cNvSpPr txBox="1">
            <a:spLocks/>
          </p:cNvSpPr>
          <p:nvPr/>
        </p:nvSpPr>
        <p:spPr>
          <a:xfrm>
            <a:off x="434452" y="573812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Hyperscale</a:t>
            </a:r>
          </a:p>
        </p:txBody>
      </p:sp>
      <p:sp>
        <p:nvSpPr>
          <p:cNvPr id="93" name="Text Placeholder 8">
            <a:extLst>
              <a:ext uri="{FF2B5EF4-FFF2-40B4-BE49-F238E27FC236}">
                <a16:creationId xmlns:a16="http://schemas.microsoft.com/office/drawing/2014/main" id="{7454C444-55E0-47DD-906A-A063F0761BC4}"/>
              </a:ext>
            </a:extLst>
          </p:cNvPr>
          <p:cNvSpPr txBox="1">
            <a:spLocks/>
          </p:cNvSpPr>
          <p:nvPr/>
        </p:nvSpPr>
        <p:spPr>
          <a:xfrm>
            <a:off x="3648421" y="5778798"/>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Hyperscale</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spTree>
    <p:extLst>
      <p:ext uri="{BB962C8B-B14F-4D97-AF65-F5344CB8AC3E}">
        <p14:creationId xmlns:p14="http://schemas.microsoft.com/office/powerpoint/2010/main" val="77045295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97DBBB-A1D2-4F48-AAD2-E028997D4223}"/>
              </a:ext>
            </a:extLst>
          </p:cNvPr>
          <p:cNvSpPr>
            <a:spLocks noGrp="1"/>
          </p:cNvSpPr>
          <p:nvPr>
            <p:ph type="title"/>
          </p:nvPr>
        </p:nvSpPr>
        <p:spPr>
          <a:xfrm>
            <a:off x="596951" y="746734"/>
            <a:ext cx="9327356" cy="2855397"/>
          </a:xfrm>
        </p:spPr>
        <p:txBody>
          <a:bodyPr/>
          <a:lstStyle/>
          <a:p>
            <a:r>
              <a:rPr lang="en-US" sz="4800" dirty="0"/>
              <a:t>Demo</a:t>
            </a:r>
            <a:br>
              <a:rPr lang="en-US" sz="4800" dirty="0"/>
            </a:br>
            <a:br>
              <a:rPr lang="en-US" sz="4800" dirty="0"/>
            </a:br>
            <a:br>
              <a:rPr lang="en-US" dirty="0"/>
            </a:br>
            <a:r>
              <a:rPr lang="en-US" dirty="0"/>
              <a:t>“</a:t>
            </a:r>
            <a:r>
              <a:rPr lang="en-US" sz="3600" dirty="0"/>
              <a:t>It’s just SQL”</a:t>
            </a:r>
            <a:br>
              <a:rPr lang="en-US" sz="3600" dirty="0"/>
            </a:br>
            <a:endParaRPr lang="en-US" dirty="0"/>
          </a:p>
        </p:txBody>
      </p:sp>
      <p:sp>
        <p:nvSpPr>
          <p:cNvPr id="2" name="Text Placeholder 1">
            <a:extLst>
              <a:ext uri="{FF2B5EF4-FFF2-40B4-BE49-F238E27FC236}">
                <a16:creationId xmlns:a16="http://schemas.microsoft.com/office/drawing/2014/main" id="{6111C41B-6A2C-4787-9744-592045516AD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5469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4A99439-DBFF-4FC1-9CF2-71E2C79EE94A}"/>
              </a:ext>
            </a:extLst>
          </p:cNvPr>
          <p:cNvGrpSpPr/>
          <p:nvPr/>
        </p:nvGrpSpPr>
        <p:grpSpPr>
          <a:xfrm>
            <a:off x="3496672" y="3327036"/>
            <a:ext cx="2525800" cy="3414671"/>
            <a:chOff x="3496672" y="3327036"/>
            <a:chExt cx="2525800" cy="3414671"/>
          </a:xfrm>
        </p:grpSpPr>
        <p:sp>
          <p:nvSpPr>
            <p:cNvPr id="11" name="Freeform: Shape 10"/>
            <p:cNvSpPr/>
            <p:nvPr/>
          </p:nvSpPr>
          <p:spPr>
            <a:xfrm>
              <a:off x="3496672"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SQL Server compatibility</a:t>
              </a:r>
            </a:p>
          </p:txBody>
        </p:sp>
        <p:sp>
          <p:nvSpPr>
            <p:cNvPr id="12" name="Freeform: Shape 11"/>
            <p:cNvSpPr/>
            <p:nvPr/>
          </p:nvSpPr>
          <p:spPr>
            <a:xfrm>
              <a:off x="3496672"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Fully-fledged SQL instance with nearly 100% compat with on-premise</a:t>
              </a:r>
            </a:p>
          </p:txBody>
        </p:sp>
      </p:grpSp>
      <p:grpSp>
        <p:nvGrpSpPr>
          <p:cNvPr id="2" name="Group 1">
            <a:extLst>
              <a:ext uri="{FF2B5EF4-FFF2-40B4-BE49-F238E27FC236}">
                <a16:creationId xmlns:a16="http://schemas.microsoft.com/office/drawing/2014/main" id="{CE0E8A63-FE50-432A-8F14-991A8F7AD39D}"/>
              </a:ext>
            </a:extLst>
          </p:cNvPr>
          <p:cNvGrpSpPr/>
          <p:nvPr/>
        </p:nvGrpSpPr>
        <p:grpSpPr>
          <a:xfrm>
            <a:off x="601416" y="3327036"/>
            <a:ext cx="2525800" cy="3414671"/>
            <a:chOff x="601416" y="3327036"/>
            <a:chExt cx="2525800" cy="3414671"/>
          </a:xfrm>
        </p:grpSpPr>
        <p:sp>
          <p:nvSpPr>
            <p:cNvPr id="13" name="Freeform: Shape 12"/>
            <p:cNvSpPr/>
            <p:nvPr/>
          </p:nvSpPr>
          <p:spPr>
            <a:xfrm>
              <a:off x="601416"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Fully-managed service</a:t>
              </a:r>
            </a:p>
          </p:txBody>
        </p:sp>
        <p:sp>
          <p:nvSpPr>
            <p:cNvPr id="14" name="Freeform: Shape 13"/>
            <p:cNvSpPr/>
            <p:nvPr/>
          </p:nvSpPr>
          <p:spPr>
            <a:xfrm>
              <a:off x="601416"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Built on the same infrastructure as SQL Database</a:t>
              </a:r>
            </a:p>
            <a:p>
              <a:pPr marL="228557" lvl="1" indent="-228557" defTabSz="1066595">
                <a:lnSpc>
                  <a:spcPct val="150000"/>
                </a:lnSpc>
                <a:spcBef>
                  <a:spcPct val="0"/>
                </a:spcBef>
                <a:spcAft>
                  <a:spcPct val="15000"/>
                </a:spcAft>
                <a:buChar char="•"/>
              </a:pPr>
              <a:r>
                <a:rPr lang="en-US" sz="1836"/>
                <a:t>Provides the same benefits (PaaS)</a:t>
              </a:r>
            </a:p>
          </p:txBody>
        </p:sp>
      </p:grpSp>
      <p:grpSp>
        <p:nvGrpSpPr>
          <p:cNvPr id="5" name="Group 4">
            <a:extLst>
              <a:ext uri="{FF2B5EF4-FFF2-40B4-BE49-F238E27FC236}">
                <a16:creationId xmlns:a16="http://schemas.microsoft.com/office/drawing/2014/main" id="{18DE59C8-FF5F-4AAC-9312-AA2481B1D0DF}"/>
              </a:ext>
            </a:extLst>
          </p:cNvPr>
          <p:cNvGrpSpPr/>
          <p:nvPr/>
        </p:nvGrpSpPr>
        <p:grpSpPr>
          <a:xfrm>
            <a:off x="6391928" y="3327711"/>
            <a:ext cx="2525800" cy="3414671"/>
            <a:chOff x="6391928" y="3327711"/>
            <a:chExt cx="2525800" cy="3414671"/>
          </a:xfrm>
        </p:grpSpPr>
        <p:sp>
          <p:nvSpPr>
            <p:cNvPr id="15" name="Freeform: Shape 14"/>
            <p:cNvSpPr/>
            <p:nvPr/>
          </p:nvSpPr>
          <p:spPr>
            <a:xfrm>
              <a:off x="6391928"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Full isolation and security</a:t>
              </a:r>
            </a:p>
          </p:txBody>
        </p:sp>
        <p:sp>
          <p:nvSpPr>
            <p:cNvPr id="16" name="Freeform: Shape 15"/>
            <p:cNvSpPr/>
            <p:nvPr/>
          </p:nvSpPr>
          <p:spPr>
            <a:xfrm>
              <a:off x="6391928"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Contained within your </a:t>
              </a:r>
              <a:r>
                <a:rPr lang="en-US" err="1"/>
                <a:t>VNet</a:t>
              </a:r>
              <a:endParaRPr lang="en-US"/>
            </a:p>
            <a:p>
              <a:pPr marL="228557" lvl="1" indent="-228557" defTabSz="1066595">
                <a:lnSpc>
                  <a:spcPct val="150000"/>
                </a:lnSpc>
                <a:spcBef>
                  <a:spcPct val="0"/>
                </a:spcBef>
                <a:spcAft>
                  <a:spcPct val="15000"/>
                </a:spcAft>
                <a:buChar char="•"/>
              </a:pPr>
              <a:r>
                <a:rPr lang="en-US"/>
                <a:t>Private IP addresses</a:t>
              </a:r>
            </a:p>
            <a:p>
              <a:pPr marL="228557" lvl="1" indent="-228557" defTabSz="1066595">
                <a:lnSpc>
                  <a:spcPct val="150000"/>
                </a:lnSpc>
                <a:spcBef>
                  <a:spcPct val="0"/>
                </a:spcBef>
                <a:spcAft>
                  <a:spcPct val="15000"/>
                </a:spcAft>
                <a:buChar char="•"/>
              </a:pPr>
              <a:r>
                <a:rPr lang="en-US"/>
                <a:t>Express Route / VPN connectivity</a:t>
              </a:r>
            </a:p>
          </p:txBody>
        </p:sp>
      </p:grpSp>
      <p:grpSp>
        <p:nvGrpSpPr>
          <p:cNvPr id="35" name="Group 34">
            <a:extLst>
              <a:ext uri="{FF2B5EF4-FFF2-40B4-BE49-F238E27FC236}">
                <a16:creationId xmlns:a16="http://schemas.microsoft.com/office/drawing/2014/main" id="{7B4AD045-5525-4FBA-B949-DD57F11E5D69}"/>
              </a:ext>
            </a:extLst>
          </p:cNvPr>
          <p:cNvGrpSpPr/>
          <p:nvPr/>
        </p:nvGrpSpPr>
        <p:grpSpPr>
          <a:xfrm>
            <a:off x="5416092" y="499222"/>
            <a:ext cx="2165160" cy="638784"/>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005E78"/>
                  </a:solidFill>
                  <a:latin typeface="Segoe UI" panose="020B0502040204020203" pitchFamily="34" charset="0"/>
                  <a:cs typeface="Segoe UI" panose="020B0502040204020203" pitchFamily="34" charset="0"/>
                </a:rPr>
                <a:t>SQL Database </a:t>
              </a:r>
              <a:r>
                <a:rPr lang="en-US">
                  <a:solidFill>
                    <a:srgbClr val="005E78"/>
                  </a:solidFill>
                  <a:latin typeface="Segoe UI" panose="020B0502040204020203" pitchFamily="34" charset="0"/>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162021"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7698591" y="1767214"/>
            <a:ext cx="1848848" cy="638785"/>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8AA10F"/>
                  </a:solidFill>
                  <a:latin typeface="Segoe UI" panose="020B0502040204020203" pitchFamily="34" charset="0"/>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162022"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3122969" y="1767216"/>
            <a:ext cx="2165160" cy="638784"/>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452759"/>
                    </a:solidFill>
                    <a:latin typeface="Segoe UI" panose="020B0502040204020203" pitchFamily="34" charset="0"/>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162023"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5571405" y="1767214"/>
            <a:ext cx="1848848" cy="638785"/>
            <a:chOff x="8482461" y="2568848"/>
            <a:chExt cx="1849111"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BE6800"/>
                  </a:solidFill>
                  <a:latin typeface="Segoe UI" panose="020B0502040204020203" pitchFamily="34" charset="0"/>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162024"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6599217" y="1386268"/>
            <a:ext cx="1779945" cy="380944"/>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4663968" y="1386267"/>
            <a:ext cx="1912303" cy="380948"/>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6592257" y="1176831"/>
            <a:ext cx="0" cy="590383"/>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F16F65D-D552-4851-8540-A972F7E86B3C}"/>
              </a:ext>
            </a:extLst>
          </p:cNvPr>
          <p:cNvGrpSpPr/>
          <p:nvPr/>
        </p:nvGrpSpPr>
        <p:grpSpPr>
          <a:xfrm>
            <a:off x="9287184" y="3327711"/>
            <a:ext cx="2525800" cy="3414671"/>
            <a:chOff x="9287184" y="3327711"/>
            <a:chExt cx="2525800" cy="3414671"/>
          </a:xfrm>
        </p:grpSpPr>
        <p:sp>
          <p:nvSpPr>
            <p:cNvPr id="39" name="Freeform: Shape 38">
              <a:extLst>
                <a:ext uri="{FF2B5EF4-FFF2-40B4-BE49-F238E27FC236}">
                  <a16:creationId xmlns:a16="http://schemas.microsoft.com/office/drawing/2014/main" id="{CE43E217-1693-434B-A835-325EAA9C58DE}"/>
                </a:ext>
              </a:extLst>
            </p:cNvPr>
            <p:cNvSpPr/>
            <p:nvPr/>
          </p:nvSpPr>
          <p:spPr>
            <a:xfrm>
              <a:off x="9287184"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New pricing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9287184"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Transparent</a:t>
              </a:r>
            </a:p>
            <a:p>
              <a:pPr marL="228557" lvl="1" indent="-228557" defTabSz="1066595">
                <a:lnSpc>
                  <a:spcPct val="150000"/>
                </a:lnSpc>
                <a:spcBef>
                  <a:spcPct val="0"/>
                </a:spcBef>
                <a:spcAft>
                  <a:spcPct val="15000"/>
                </a:spcAft>
                <a:buChar char="•"/>
              </a:pPr>
              <a:r>
                <a:rPr lang="en-US"/>
                <a:t>Frictionless</a:t>
              </a:r>
            </a:p>
            <a:p>
              <a:pPr marL="228557" lvl="1" indent="-228557" defTabSz="1066595">
                <a:lnSpc>
                  <a:spcPct val="150000"/>
                </a:lnSpc>
                <a:spcBef>
                  <a:spcPct val="0"/>
                </a:spcBef>
                <a:spcAft>
                  <a:spcPct val="15000"/>
                </a:spcAft>
                <a:buChar char="•"/>
              </a:pPr>
              <a:r>
                <a:rPr lang="en-US"/>
                <a:t>Competitive</a:t>
              </a:r>
            </a:p>
          </p:txBody>
        </p:sp>
      </p:grpSp>
      <p:sp>
        <p:nvSpPr>
          <p:cNvPr id="7" name="Rectangle 6">
            <a:extLst>
              <a:ext uri="{FF2B5EF4-FFF2-40B4-BE49-F238E27FC236}">
                <a16:creationId xmlns:a16="http://schemas.microsoft.com/office/drawing/2014/main" id="{E7A8B09F-0487-4D6B-BA42-7E81AF6C7386}"/>
              </a:ext>
            </a:extLst>
          </p:cNvPr>
          <p:cNvSpPr/>
          <p:nvPr/>
        </p:nvSpPr>
        <p:spPr bwMode="auto">
          <a:xfrm>
            <a:off x="6303981" y="3151990"/>
            <a:ext cx="5916706" cy="376517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8F223326-A3FD-4E59-923F-61BB3CF671E7}"/>
              </a:ext>
            </a:extLst>
          </p:cNvPr>
          <p:cNvSpPr/>
          <p:nvPr/>
        </p:nvSpPr>
        <p:spPr bwMode="auto">
          <a:xfrm>
            <a:off x="475129" y="3110753"/>
            <a:ext cx="2859742" cy="376517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190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a:xfrm>
            <a:off x="539097" y="759487"/>
            <a:ext cx="3728101" cy="2215991"/>
          </a:xfrm>
        </p:spPr>
        <p:txBody>
          <a:bodyPr/>
          <a:lstStyle/>
          <a:p>
            <a:r>
              <a:rPr lang="en-US" sz="3600" dirty="0"/>
              <a:t>Save time with familiar SQL Server tools and resources</a:t>
            </a:r>
          </a:p>
        </p:txBody>
      </p:sp>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a:xfrm>
            <a:off x="293726" y="3946706"/>
            <a:ext cx="4709132" cy="1486561"/>
          </a:xfrm>
        </p:spPr>
        <p:txBody>
          <a:bodyPr/>
          <a:lstStyle/>
          <a:p>
            <a:pPr marL="0" indent="0">
              <a:buNone/>
            </a:pPr>
            <a:r>
              <a:rPr lang="en-US" dirty="0">
                <a:solidFill>
                  <a:schemeClr val="accent2"/>
                </a:solidFill>
              </a:rPr>
              <a:t>Eliminate app changes with full SQL Server programming surface</a:t>
            </a:r>
          </a:p>
          <a:p>
            <a:pPr marL="0" indent="0">
              <a:buNone/>
            </a:pPr>
            <a:r>
              <a:rPr lang="en-US" dirty="0">
                <a:solidFill>
                  <a:schemeClr val="accent2"/>
                </a:solidFill>
              </a:rPr>
              <a:t>Use familiar SQL Server features in SQL Database Managed Instance</a:t>
            </a:r>
          </a:p>
        </p:txBody>
      </p:sp>
      <p:sp>
        <p:nvSpPr>
          <p:cNvPr id="3" name="Text Placeholder 2">
            <a:extLst>
              <a:ext uri="{FF2B5EF4-FFF2-40B4-BE49-F238E27FC236}">
                <a16:creationId xmlns:a16="http://schemas.microsoft.com/office/drawing/2014/main" id="{D75193CA-E037-44A9-AF47-118E50402552}"/>
              </a:ext>
            </a:extLst>
          </p:cNvPr>
          <p:cNvSpPr>
            <a:spLocks noGrp="1"/>
          </p:cNvSpPr>
          <p:nvPr>
            <p:ph type="body" sz="quarter" idx="4294967295"/>
          </p:nvPr>
        </p:nvSpPr>
        <p:spPr>
          <a:xfrm>
            <a:off x="5840361" y="619125"/>
            <a:ext cx="6596114" cy="878959"/>
          </a:xfrm>
        </p:spPr>
        <p:txBody>
          <a:bodyPr/>
          <a:lstStyle/>
          <a:p>
            <a:pPr marL="0" indent="0">
              <a:buNone/>
            </a:pPr>
            <a:r>
              <a:rPr lang="en-US" dirty="0"/>
              <a:t>Full compatibility with SQL Server 2005+</a:t>
            </a:r>
          </a:p>
        </p:txBody>
      </p:sp>
      <p:grpSp>
        <p:nvGrpSpPr>
          <p:cNvPr id="22" name="Group 21">
            <a:extLst>
              <a:ext uri="{FF2B5EF4-FFF2-40B4-BE49-F238E27FC236}">
                <a16:creationId xmlns:a16="http://schemas.microsoft.com/office/drawing/2014/main" id="{D0DC5274-0BF1-40DE-AF00-D21CC2C996A5}"/>
              </a:ext>
            </a:extLst>
          </p:cNvPr>
          <p:cNvGrpSpPr/>
          <p:nvPr/>
        </p:nvGrpSpPr>
        <p:grpSpPr>
          <a:xfrm>
            <a:off x="6308381" y="5135726"/>
            <a:ext cx="1327466" cy="1049545"/>
            <a:chOff x="967154" y="1481462"/>
            <a:chExt cx="5331069" cy="4214950"/>
          </a:xfrm>
        </p:grpSpPr>
        <p:cxnSp>
          <p:nvCxnSpPr>
            <p:cNvPr id="24" name="Straight Connector 23">
              <a:extLst>
                <a:ext uri="{FF2B5EF4-FFF2-40B4-BE49-F238E27FC236}">
                  <a16:creationId xmlns:a16="http://schemas.microsoft.com/office/drawing/2014/main" id="{BF254AFA-5CE0-4B07-A16B-A7FE0FDA4FE4}"/>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4D6F3D7-ADE9-4BB7-8FD2-9E1BE592E442}"/>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F9108128-30BE-4B60-B032-08CB53F189F0}"/>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8B75E04A-0659-4402-8773-BB93B8718908}"/>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Freeform 5">
            <a:extLst>
              <a:ext uri="{FF2B5EF4-FFF2-40B4-BE49-F238E27FC236}">
                <a16:creationId xmlns:a16="http://schemas.microsoft.com/office/drawing/2014/main" id="{DF34F125-37CE-4063-A23F-AD83B3F14635}"/>
              </a:ext>
            </a:extLst>
          </p:cNvPr>
          <p:cNvSpPr>
            <a:spLocks noEditPoints="1"/>
          </p:cNvSpPr>
          <p:nvPr/>
        </p:nvSpPr>
        <p:spPr bwMode="auto">
          <a:xfrm>
            <a:off x="8391230" y="3509442"/>
            <a:ext cx="790665" cy="88341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30" name="DeveloperTools_EC7A">
            <a:extLst>
              <a:ext uri="{FF2B5EF4-FFF2-40B4-BE49-F238E27FC236}">
                <a16:creationId xmlns:a16="http://schemas.microsoft.com/office/drawing/2014/main" id="{4B625436-4283-418E-8633-F1B1D0C0FDED}"/>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2700"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6" name="Group 5">
            <a:extLst>
              <a:ext uri="{FF2B5EF4-FFF2-40B4-BE49-F238E27FC236}">
                <a16:creationId xmlns:a16="http://schemas.microsoft.com/office/drawing/2014/main" id="{CCBCB225-67E0-444C-BE50-2FA797619E8A}"/>
              </a:ext>
            </a:extLst>
          </p:cNvPr>
          <p:cNvGrpSpPr/>
          <p:nvPr/>
        </p:nvGrpSpPr>
        <p:grpSpPr>
          <a:xfrm>
            <a:off x="9937280" y="1996480"/>
            <a:ext cx="1215991" cy="770097"/>
            <a:chOff x="8977266" y="1467764"/>
            <a:chExt cx="609420" cy="385951"/>
          </a:xfrm>
          <a:solidFill>
            <a:schemeClr val="accent3"/>
          </a:solidFill>
        </p:grpSpPr>
        <p:sp>
          <p:nvSpPr>
            <p:cNvPr id="33" name="Freeform 146">
              <a:extLst>
                <a:ext uri="{FF2B5EF4-FFF2-40B4-BE49-F238E27FC236}">
                  <a16:creationId xmlns:a16="http://schemas.microsoft.com/office/drawing/2014/main" id="{BC9FE570-065D-4CB9-98B9-0EB9C3B1F7F8}"/>
                </a:ext>
              </a:extLst>
            </p:cNvPr>
            <p:cNvSpPr>
              <a:spLocks noChangeAspect="1"/>
            </p:cNvSpPr>
            <p:nvPr/>
          </p:nvSpPr>
          <p:spPr bwMode="auto">
            <a:xfrm>
              <a:off x="8977266" y="1467764"/>
              <a:ext cx="609420" cy="38595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sp>
          <p:nvSpPr>
            <p:cNvPr id="32" name="DeveloperTools_EC7A">
              <a:extLst>
                <a:ext uri="{FF2B5EF4-FFF2-40B4-BE49-F238E27FC236}">
                  <a16:creationId xmlns:a16="http://schemas.microsoft.com/office/drawing/2014/main" id="{88096002-FF39-4CBF-9BA2-B1C50C64257D}"/>
                </a:ext>
              </a:extLst>
            </p:cNvPr>
            <p:cNvSpPr>
              <a:spLocks noChangeAspect="1" noEditPoints="1"/>
            </p:cNvSpPr>
            <p:nvPr/>
          </p:nvSpPr>
          <p:spPr bwMode="auto">
            <a:xfrm>
              <a:off x="9235985" y="1544599"/>
              <a:ext cx="165643" cy="26099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2700" cap="rnd">
              <a:solidFill>
                <a:schemeClr val="bg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cxnSp>
        <p:nvCxnSpPr>
          <p:cNvPr id="35" name="Connector: Elbow 34">
            <a:extLst>
              <a:ext uri="{FF2B5EF4-FFF2-40B4-BE49-F238E27FC236}">
                <a16:creationId xmlns:a16="http://schemas.microsoft.com/office/drawing/2014/main" id="{3BBAB0AC-05A4-432D-A67A-3D882DECF9D3}"/>
              </a:ext>
            </a:extLst>
          </p:cNvPr>
          <p:cNvCxnSpPr>
            <a:cxnSpLocks/>
          </p:cNvCxnSpPr>
          <p:nvPr/>
        </p:nvCxnSpPr>
        <p:spPr>
          <a:xfrm rot="5400000">
            <a:off x="7712038" y="4621016"/>
            <a:ext cx="1098057" cy="1050993"/>
          </a:xfrm>
          <a:prstGeom prst="bentConnector3">
            <a:avLst>
              <a:gd name="adj1" fmla="val 9988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A813A97-2615-4C0D-AECF-104F68BADB96}"/>
              </a:ext>
            </a:extLst>
          </p:cNvPr>
          <p:cNvCxnSpPr>
            <a:cxnSpLocks/>
          </p:cNvCxnSpPr>
          <p:nvPr/>
        </p:nvCxnSpPr>
        <p:spPr>
          <a:xfrm flipV="1">
            <a:off x="8819905" y="2410179"/>
            <a:ext cx="958509" cy="894641"/>
          </a:xfrm>
          <a:prstGeom prst="bentConnector3">
            <a:avLst>
              <a:gd name="adj1" fmla="val -57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9634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00D37-841E-4CBA-8A2D-1F8914FAC4E9}"/>
              </a:ext>
            </a:extLst>
          </p:cNvPr>
          <p:cNvSpPr>
            <a:spLocks noGrp="1"/>
          </p:cNvSpPr>
          <p:nvPr>
            <p:ph type="title"/>
          </p:nvPr>
        </p:nvSpPr>
        <p:spPr>
          <a:xfrm>
            <a:off x="539097" y="711480"/>
            <a:ext cx="4460606" cy="1130181"/>
          </a:xfrm>
        </p:spPr>
        <p:txBody>
          <a:bodyPr/>
          <a:lstStyle/>
          <a:p>
            <a:r>
              <a:rPr lang="en-US" dirty="0"/>
              <a:t>Tools for your journey to the cloud</a:t>
            </a:r>
          </a:p>
        </p:txBody>
      </p:sp>
      <p:sp>
        <p:nvSpPr>
          <p:cNvPr id="3" name="Content Placeholder 2">
            <a:extLst>
              <a:ext uri="{FF2B5EF4-FFF2-40B4-BE49-F238E27FC236}">
                <a16:creationId xmlns:a16="http://schemas.microsoft.com/office/drawing/2014/main" id="{149CB621-A187-44A9-92CE-37CD106FF4D8}"/>
              </a:ext>
            </a:extLst>
          </p:cNvPr>
          <p:cNvSpPr>
            <a:spLocks noGrp="1"/>
          </p:cNvSpPr>
          <p:nvPr>
            <p:ph type="body" sz="quarter" idx="10"/>
          </p:nvPr>
        </p:nvSpPr>
        <p:spPr>
          <a:xfrm>
            <a:off x="631676" y="4023360"/>
            <a:ext cx="3940326" cy="992777"/>
          </a:xfrm>
        </p:spPr>
        <p:txBody>
          <a:bodyPr/>
          <a:lstStyle/>
          <a:p>
            <a:pPr marL="0" indent="0">
              <a:buNone/>
            </a:pPr>
            <a:r>
              <a:rPr lang="en-US" dirty="0">
                <a:solidFill>
                  <a:schemeClr val="bg1"/>
                </a:solidFill>
              </a:rPr>
              <a:t>Seamless and compatible</a:t>
            </a:r>
          </a:p>
          <a:p>
            <a:pPr marL="0" indent="0">
              <a:buNone/>
            </a:pPr>
            <a:endParaRPr lang="en-US" dirty="0">
              <a:solidFill>
                <a:schemeClr val="bg1"/>
              </a:solidFill>
            </a:endParaRPr>
          </a:p>
          <a:p>
            <a:pPr marL="0" indent="0">
              <a:buNone/>
            </a:pPr>
            <a:endParaRPr lang="en-US" dirty="0">
              <a:solidFill>
                <a:schemeClr val="bg1"/>
              </a:solidFill>
            </a:endParaRPr>
          </a:p>
        </p:txBody>
      </p:sp>
      <p:sp>
        <p:nvSpPr>
          <p:cNvPr id="4" name="Text Placeholder 3">
            <a:extLst>
              <a:ext uri="{FF2B5EF4-FFF2-40B4-BE49-F238E27FC236}">
                <a16:creationId xmlns:a16="http://schemas.microsoft.com/office/drawing/2014/main" id="{1F3618AF-B3D3-407A-B429-5F92AE4F2920}"/>
              </a:ext>
            </a:extLst>
          </p:cNvPr>
          <p:cNvSpPr>
            <a:spLocks noGrp="1"/>
          </p:cNvSpPr>
          <p:nvPr>
            <p:ph type="body" sz="quarter" idx="4294967295"/>
          </p:nvPr>
        </p:nvSpPr>
        <p:spPr>
          <a:xfrm>
            <a:off x="6074340" y="619125"/>
            <a:ext cx="6479066" cy="439479"/>
          </a:xfrm>
        </p:spPr>
        <p:txBody>
          <a:bodyPr/>
          <a:lstStyle/>
          <a:p>
            <a:pPr marL="0" indent="0">
              <a:buNone/>
            </a:pPr>
            <a:r>
              <a:rPr lang="en-US" dirty="0"/>
              <a:t>Azure </a:t>
            </a:r>
            <a:r>
              <a:rPr lang="en-US" dirty="0">
                <a:solidFill>
                  <a:schemeClr val="accent1"/>
                </a:solidFill>
              </a:rPr>
              <a:t>Database Migration Service</a:t>
            </a:r>
            <a:endParaRPr lang="en-US" dirty="0"/>
          </a:p>
        </p:txBody>
      </p:sp>
      <p:sp>
        <p:nvSpPr>
          <p:cNvPr id="21" name="Freeform 266">
            <a:extLst>
              <a:ext uri="{FF2B5EF4-FFF2-40B4-BE49-F238E27FC236}">
                <a16:creationId xmlns:a16="http://schemas.microsoft.com/office/drawing/2014/main" id="{5C293A17-6D2F-4276-A886-4FA84DFAF558}"/>
              </a:ext>
            </a:extLst>
          </p:cNvPr>
          <p:cNvSpPr>
            <a:spLocks noChangeAspect="1"/>
          </p:cNvSpPr>
          <p:nvPr/>
        </p:nvSpPr>
        <p:spPr bwMode="black">
          <a:xfrm>
            <a:off x="7220262" y="1585811"/>
            <a:ext cx="3722057" cy="205515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3"/>
          </a:solidFill>
          <a:ln w="12700">
            <a:noFill/>
          </a:ln>
        </p:spPr>
        <p:txBody>
          <a:bodyPr vert="horz" wrap="square" lIns="91390" tIns="45696" rIns="91390" bIns="45696" numCol="1" anchor="t" anchorCtr="0" compatLnSpc="1">
            <a:prstTxWarp prst="textNoShape">
              <a:avLst/>
            </a:prstTxWarp>
          </a:bodyPr>
          <a:lstStyle/>
          <a:p>
            <a:pPr defTabSz="932418">
              <a:defRPr/>
            </a:pPr>
            <a:endParaRPr lang="en-US" sz="1799" kern="0">
              <a:solidFill>
                <a:srgbClr val="2C2C2C"/>
              </a:solidFill>
              <a:latin typeface="Segoe UI"/>
            </a:endParaRPr>
          </a:p>
        </p:txBody>
      </p:sp>
      <p:grpSp>
        <p:nvGrpSpPr>
          <p:cNvPr id="36" name="Group 35">
            <a:extLst>
              <a:ext uri="{FF2B5EF4-FFF2-40B4-BE49-F238E27FC236}">
                <a16:creationId xmlns:a16="http://schemas.microsoft.com/office/drawing/2014/main" id="{679E9901-F6B9-4526-BE63-0074A5D3B01D}"/>
              </a:ext>
            </a:extLst>
          </p:cNvPr>
          <p:cNvGrpSpPr/>
          <p:nvPr/>
        </p:nvGrpSpPr>
        <p:grpSpPr>
          <a:xfrm>
            <a:off x="7648852" y="4647852"/>
            <a:ext cx="2707670" cy="1094260"/>
            <a:chOff x="1813004" y="5221850"/>
            <a:chExt cx="1646921" cy="776691"/>
          </a:xfrm>
          <a:noFill/>
        </p:grpSpPr>
        <p:grpSp>
          <p:nvGrpSpPr>
            <p:cNvPr id="37" name="Group 36">
              <a:extLst>
                <a:ext uri="{FF2B5EF4-FFF2-40B4-BE49-F238E27FC236}">
                  <a16:creationId xmlns:a16="http://schemas.microsoft.com/office/drawing/2014/main" id="{7721A3FC-93E5-4AB4-870C-315D82375EED}"/>
                </a:ext>
              </a:extLst>
            </p:cNvPr>
            <p:cNvGrpSpPr/>
            <p:nvPr/>
          </p:nvGrpSpPr>
          <p:grpSpPr>
            <a:xfrm>
              <a:off x="2400300" y="5221850"/>
              <a:ext cx="472329" cy="776691"/>
              <a:chOff x="4140150" y="4568824"/>
              <a:chExt cx="1187450" cy="1952625"/>
            </a:xfrm>
            <a:grpFill/>
          </p:grpSpPr>
          <p:sp>
            <p:nvSpPr>
              <p:cNvPr id="77" name="Freeform 5">
                <a:extLst>
                  <a:ext uri="{FF2B5EF4-FFF2-40B4-BE49-F238E27FC236}">
                    <a16:creationId xmlns:a16="http://schemas.microsoft.com/office/drawing/2014/main" id="{558F5AD9-DA5F-4069-A34C-3DCCFD65BAC9}"/>
                  </a:ext>
                </a:extLst>
              </p:cNvPr>
              <p:cNvSpPr>
                <a:spLocks/>
              </p:cNvSpPr>
              <p:nvPr/>
            </p:nvSpPr>
            <p:spPr bwMode="auto">
              <a:xfrm>
                <a:off x="4140150" y="4568824"/>
                <a:ext cx="1187450" cy="1952625"/>
              </a:xfrm>
              <a:custGeom>
                <a:avLst/>
                <a:gdLst>
                  <a:gd name="T0" fmla="*/ 0 w 191"/>
                  <a:gd name="T1" fmla="*/ 316 h 316"/>
                  <a:gd name="T2" fmla="*/ 191 w 191"/>
                  <a:gd name="T3" fmla="*/ 316 h 316"/>
                  <a:gd name="T4" fmla="*/ 191 w 191"/>
                  <a:gd name="T5" fmla="*/ 14 h 316"/>
                  <a:gd name="T6" fmla="*/ 177 w 191"/>
                  <a:gd name="T7" fmla="*/ 0 h 316"/>
                  <a:gd name="T8" fmla="*/ 14 w 191"/>
                  <a:gd name="T9" fmla="*/ 0 h 316"/>
                  <a:gd name="T10" fmla="*/ 0 w 191"/>
                  <a:gd name="T11" fmla="*/ 14 h 316"/>
                  <a:gd name="T12" fmla="*/ 0 w 19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91" h="316">
                    <a:moveTo>
                      <a:pt x="0" y="316"/>
                    </a:moveTo>
                    <a:cubicBezTo>
                      <a:pt x="191" y="316"/>
                      <a:pt x="191" y="316"/>
                      <a:pt x="191" y="316"/>
                    </a:cubicBezTo>
                    <a:cubicBezTo>
                      <a:pt x="191" y="14"/>
                      <a:pt x="191" y="14"/>
                      <a:pt x="191" y="14"/>
                    </a:cubicBezTo>
                    <a:cubicBezTo>
                      <a:pt x="191" y="7"/>
                      <a:pt x="184" y="0"/>
                      <a:pt x="177" y="0"/>
                    </a:cubicBezTo>
                    <a:cubicBezTo>
                      <a:pt x="14" y="0"/>
                      <a:pt x="14" y="0"/>
                      <a:pt x="14" y="0"/>
                    </a:cubicBezTo>
                    <a:cubicBezTo>
                      <a:pt x="6" y="0"/>
                      <a:pt x="0" y="7"/>
                      <a:pt x="0" y="14"/>
                    </a:cubicBezTo>
                    <a:lnTo>
                      <a:pt x="0" y="316"/>
                    </a:lnTo>
                    <a:close/>
                  </a:path>
                </a:pathLst>
              </a:cu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78" name="Freeform 6">
                <a:extLst>
                  <a:ext uri="{FF2B5EF4-FFF2-40B4-BE49-F238E27FC236}">
                    <a16:creationId xmlns:a16="http://schemas.microsoft.com/office/drawing/2014/main" id="{70804AC6-ED74-46B4-BE59-7167E4F7ACC8}"/>
                  </a:ext>
                </a:extLst>
              </p:cNvPr>
              <p:cNvSpPr>
                <a:spLocks/>
              </p:cNvSpPr>
              <p:nvPr/>
            </p:nvSpPr>
            <p:spPr bwMode="auto">
              <a:xfrm>
                <a:off x="4140150" y="4568824"/>
                <a:ext cx="1187450" cy="1952625"/>
              </a:xfrm>
              <a:custGeom>
                <a:avLst/>
                <a:gdLst>
                  <a:gd name="T0" fmla="*/ 0 w 191"/>
                  <a:gd name="T1" fmla="*/ 316 h 316"/>
                  <a:gd name="T2" fmla="*/ 191 w 191"/>
                  <a:gd name="T3" fmla="*/ 316 h 316"/>
                  <a:gd name="T4" fmla="*/ 191 w 191"/>
                  <a:gd name="T5" fmla="*/ 14 h 316"/>
                  <a:gd name="T6" fmla="*/ 177 w 191"/>
                  <a:gd name="T7" fmla="*/ 0 h 316"/>
                  <a:gd name="T8" fmla="*/ 14 w 191"/>
                  <a:gd name="T9" fmla="*/ 0 h 316"/>
                  <a:gd name="T10" fmla="*/ 0 w 191"/>
                  <a:gd name="T11" fmla="*/ 14 h 316"/>
                  <a:gd name="T12" fmla="*/ 0 w 19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91" h="316">
                    <a:moveTo>
                      <a:pt x="0" y="316"/>
                    </a:moveTo>
                    <a:cubicBezTo>
                      <a:pt x="191" y="316"/>
                      <a:pt x="191" y="316"/>
                      <a:pt x="191" y="316"/>
                    </a:cubicBezTo>
                    <a:cubicBezTo>
                      <a:pt x="191" y="14"/>
                      <a:pt x="191" y="14"/>
                      <a:pt x="191" y="14"/>
                    </a:cubicBezTo>
                    <a:cubicBezTo>
                      <a:pt x="191" y="7"/>
                      <a:pt x="184" y="0"/>
                      <a:pt x="177" y="0"/>
                    </a:cubicBezTo>
                    <a:cubicBezTo>
                      <a:pt x="14" y="0"/>
                      <a:pt x="14" y="0"/>
                      <a:pt x="14" y="0"/>
                    </a:cubicBezTo>
                    <a:cubicBezTo>
                      <a:pt x="6" y="0"/>
                      <a:pt x="0" y="7"/>
                      <a:pt x="0" y="14"/>
                    </a:cubicBezTo>
                    <a:lnTo>
                      <a:pt x="0" y="316"/>
                    </a:lnTo>
                    <a:close/>
                  </a:path>
                </a:pathLst>
              </a:cu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79" name="Line 7">
                <a:extLst>
                  <a:ext uri="{FF2B5EF4-FFF2-40B4-BE49-F238E27FC236}">
                    <a16:creationId xmlns:a16="http://schemas.microsoft.com/office/drawing/2014/main" id="{D81D3970-7EF9-4E54-96C3-F259E2DE2187}"/>
                  </a:ext>
                </a:extLst>
              </p:cNvPr>
              <p:cNvSpPr>
                <a:spLocks noChangeShapeType="1"/>
              </p:cNvSpPr>
              <p:nvPr/>
            </p:nvSpPr>
            <p:spPr bwMode="auto">
              <a:xfrm>
                <a:off x="4140150" y="4872038"/>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80" name="Line 8">
                <a:extLst>
                  <a:ext uri="{FF2B5EF4-FFF2-40B4-BE49-F238E27FC236}">
                    <a16:creationId xmlns:a16="http://schemas.microsoft.com/office/drawing/2014/main" id="{1597A687-0FD0-4213-B52B-C3112A958475}"/>
                  </a:ext>
                </a:extLst>
              </p:cNvPr>
              <p:cNvSpPr>
                <a:spLocks noChangeShapeType="1"/>
              </p:cNvSpPr>
              <p:nvPr/>
            </p:nvSpPr>
            <p:spPr bwMode="auto">
              <a:xfrm>
                <a:off x="4140150" y="5137148"/>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81" name="Line 9">
                <a:extLst>
                  <a:ext uri="{FF2B5EF4-FFF2-40B4-BE49-F238E27FC236}">
                    <a16:creationId xmlns:a16="http://schemas.microsoft.com/office/drawing/2014/main" id="{2EC2ABE5-5A79-42B1-85F1-BFD8C9352C5A}"/>
                  </a:ext>
                </a:extLst>
              </p:cNvPr>
              <p:cNvSpPr>
                <a:spLocks noChangeShapeType="1"/>
              </p:cNvSpPr>
              <p:nvPr/>
            </p:nvSpPr>
            <p:spPr bwMode="auto">
              <a:xfrm>
                <a:off x="4140150" y="5402262"/>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82" name="Line 10">
                <a:extLst>
                  <a:ext uri="{FF2B5EF4-FFF2-40B4-BE49-F238E27FC236}">
                    <a16:creationId xmlns:a16="http://schemas.microsoft.com/office/drawing/2014/main" id="{3FA52BA3-80B5-4A54-983C-D765885DAF6B}"/>
                  </a:ext>
                </a:extLst>
              </p:cNvPr>
              <p:cNvSpPr>
                <a:spLocks noChangeShapeType="1"/>
              </p:cNvSpPr>
              <p:nvPr/>
            </p:nvSpPr>
            <p:spPr bwMode="auto">
              <a:xfrm>
                <a:off x="4140150" y="5668962"/>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83" name="Line 11">
                <a:extLst>
                  <a:ext uri="{FF2B5EF4-FFF2-40B4-BE49-F238E27FC236}">
                    <a16:creationId xmlns:a16="http://schemas.microsoft.com/office/drawing/2014/main" id="{7279A51B-DF1F-405A-B335-99A32F4269F8}"/>
                  </a:ext>
                </a:extLst>
              </p:cNvPr>
              <p:cNvSpPr>
                <a:spLocks noChangeShapeType="1"/>
              </p:cNvSpPr>
              <p:nvPr/>
            </p:nvSpPr>
            <p:spPr bwMode="auto">
              <a:xfrm>
                <a:off x="4140150" y="5927724"/>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84" name="Line 12">
                <a:extLst>
                  <a:ext uri="{FF2B5EF4-FFF2-40B4-BE49-F238E27FC236}">
                    <a16:creationId xmlns:a16="http://schemas.microsoft.com/office/drawing/2014/main" id="{94E17588-E6F0-4EB6-B3AB-942FDE8F709D}"/>
                  </a:ext>
                </a:extLst>
              </p:cNvPr>
              <p:cNvSpPr>
                <a:spLocks noChangeShapeType="1"/>
              </p:cNvSpPr>
              <p:nvPr/>
            </p:nvSpPr>
            <p:spPr bwMode="auto">
              <a:xfrm>
                <a:off x="4140150" y="6194425"/>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85" name="Oval 13">
                <a:extLst>
                  <a:ext uri="{FF2B5EF4-FFF2-40B4-BE49-F238E27FC236}">
                    <a16:creationId xmlns:a16="http://schemas.microsoft.com/office/drawing/2014/main" id="{4EFE8AE6-3B22-4E17-B511-1870F0BD6027}"/>
                  </a:ext>
                </a:extLst>
              </p:cNvPr>
              <p:cNvSpPr>
                <a:spLocks noChangeArrowheads="1"/>
              </p:cNvSpPr>
              <p:nvPr/>
            </p:nvSpPr>
            <p:spPr bwMode="auto">
              <a:xfrm>
                <a:off x="4252863" y="6292849"/>
                <a:ext cx="136525" cy="136525"/>
              </a:xfrm>
              <a:prstGeom prst="ellips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86" name="Line 14">
                <a:extLst>
                  <a:ext uri="{FF2B5EF4-FFF2-40B4-BE49-F238E27FC236}">
                    <a16:creationId xmlns:a16="http://schemas.microsoft.com/office/drawing/2014/main" id="{2EB44300-F3A4-4F9E-AD9F-7B2B6F5D2811}"/>
                  </a:ext>
                </a:extLst>
              </p:cNvPr>
              <p:cNvSpPr>
                <a:spLocks noChangeShapeType="1"/>
              </p:cNvSpPr>
              <p:nvPr/>
            </p:nvSpPr>
            <p:spPr bwMode="auto">
              <a:xfrm flipH="1">
                <a:off x="4954538" y="6292849"/>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87" name="Line 15">
                <a:extLst>
                  <a:ext uri="{FF2B5EF4-FFF2-40B4-BE49-F238E27FC236}">
                    <a16:creationId xmlns:a16="http://schemas.microsoft.com/office/drawing/2014/main" id="{D932D5BC-E80E-4164-ACE2-ADFFA3C418C2}"/>
                  </a:ext>
                </a:extLst>
              </p:cNvPr>
              <p:cNvSpPr>
                <a:spLocks noChangeShapeType="1"/>
              </p:cNvSpPr>
              <p:nvPr/>
            </p:nvSpPr>
            <p:spPr bwMode="auto">
              <a:xfrm flipH="1">
                <a:off x="4954538" y="6361112"/>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88" name="Line 16">
                <a:extLst>
                  <a:ext uri="{FF2B5EF4-FFF2-40B4-BE49-F238E27FC236}">
                    <a16:creationId xmlns:a16="http://schemas.microsoft.com/office/drawing/2014/main" id="{D6A09A34-29D0-4D2A-A5C7-AA9719E9D980}"/>
                  </a:ext>
                </a:extLst>
              </p:cNvPr>
              <p:cNvSpPr>
                <a:spLocks noChangeShapeType="1"/>
              </p:cNvSpPr>
              <p:nvPr/>
            </p:nvSpPr>
            <p:spPr bwMode="auto">
              <a:xfrm flipH="1">
                <a:off x="4954538" y="6423024"/>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89" name="Oval 17">
                <a:extLst>
                  <a:ext uri="{FF2B5EF4-FFF2-40B4-BE49-F238E27FC236}">
                    <a16:creationId xmlns:a16="http://schemas.microsoft.com/office/drawing/2014/main" id="{070A6C83-5299-4DE2-9ADC-9558A5B5894D}"/>
                  </a:ext>
                </a:extLst>
              </p:cNvPr>
              <p:cNvSpPr>
                <a:spLocks noChangeArrowheads="1"/>
              </p:cNvSpPr>
              <p:nvPr/>
            </p:nvSpPr>
            <p:spPr bwMode="auto">
              <a:xfrm>
                <a:off x="5116463" y="4703762"/>
                <a:ext cx="61913" cy="6191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90" name="Oval 18">
                <a:extLst>
                  <a:ext uri="{FF2B5EF4-FFF2-40B4-BE49-F238E27FC236}">
                    <a16:creationId xmlns:a16="http://schemas.microsoft.com/office/drawing/2014/main" id="{8CCB6CB8-5433-45E0-9B3F-24FC246AA588}"/>
                  </a:ext>
                </a:extLst>
              </p:cNvPr>
              <p:cNvSpPr>
                <a:spLocks noChangeArrowheads="1"/>
              </p:cNvSpPr>
              <p:nvPr/>
            </p:nvSpPr>
            <p:spPr bwMode="auto">
              <a:xfrm>
                <a:off x="5116463" y="4970462"/>
                <a:ext cx="61913" cy="6191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91" name="Oval 19">
                <a:extLst>
                  <a:ext uri="{FF2B5EF4-FFF2-40B4-BE49-F238E27FC236}">
                    <a16:creationId xmlns:a16="http://schemas.microsoft.com/office/drawing/2014/main" id="{840B7D74-74F6-4E30-B7CB-4374B425DE68}"/>
                  </a:ext>
                </a:extLst>
              </p:cNvPr>
              <p:cNvSpPr>
                <a:spLocks noChangeArrowheads="1"/>
              </p:cNvSpPr>
              <p:nvPr/>
            </p:nvSpPr>
            <p:spPr bwMode="auto">
              <a:xfrm>
                <a:off x="5116463" y="5235574"/>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92" name="Oval 20">
                <a:extLst>
                  <a:ext uri="{FF2B5EF4-FFF2-40B4-BE49-F238E27FC236}">
                    <a16:creationId xmlns:a16="http://schemas.microsoft.com/office/drawing/2014/main" id="{982E8A83-BD68-4A5A-A299-28866A0A2CF0}"/>
                  </a:ext>
                </a:extLst>
              </p:cNvPr>
              <p:cNvSpPr>
                <a:spLocks noChangeArrowheads="1"/>
              </p:cNvSpPr>
              <p:nvPr/>
            </p:nvSpPr>
            <p:spPr bwMode="auto">
              <a:xfrm>
                <a:off x="5116463" y="5502274"/>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93" name="Oval 21">
                <a:extLst>
                  <a:ext uri="{FF2B5EF4-FFF2-40B4-BE49-F238E27FC236}">
                    <a16:creationId xmlns:a16="http://schemas.microsoft.com/office/drawing/2014/main" id="{0D4B155F-9BEC-4F7E-8B3B-516868821E95}"/>
                  </a:ext>
                </a:extLst>
              </p:cNvPr>
              <p:cNvSpPr>
                <a:spLocks noChangeArrowheads="1"/>
              </p:cNvSpPr>
              <p:nvPr/>
            </p:nvSpPr>
            <p:spPr bwMode="auto">
              <a:xfrm>
                <a:off x="5116463" y="5767387"/>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94" name="Oval 22">
                <a:extLst>
                  <a:ext uri="{FF2B5EF4-FFF2-40B4-BE49-F238E27FC236}">
                    <a16:creationId xmlns:a16="http://schemas.microsoft.com/office/drawing/2014/main" id="{B1686575-6133-4E66-94DC-AB34A441A674}"/>
                  </a:ext>
                </a:extLst>
              </p:cNvPr>
              <p:cNvSpPr>
                <a:spLocks noChangeArrowheads="1"/>
              </p:cNvSpPr>
              <p:nvPr/>
            </p:nvSpPr>
            <p:spPr bwMode="auto">
              <a:xfrm>
                <a:off x="5116463" y="6034087"/>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grpSp>
        <p:grpSp>
          <p:nvGrpSpPr>
            <p:cNvPr id="38" name="Group 37">
              <a:extLst>
                <a:ext uri="{FF2B5EF4-FFF2-40B4-BE49-F238E27FC236}">
                  <a16:creationId xmlns:a16="http://schemas.microsoft.com/office/drawing/2014/main" id="{F7684D5B-ADB7-4A0F-BFD7-F7DD768E0667}"/>
                </a:ext>
              </a:extLst>
            </p:cNvPr>
            <p:cNvGrpSpPr/>
            <p:nvPr/>
          </p:nvGrpSpPr>
          <p:grpSpPr>
            <a:xfrm>
              <a:off x="2987596" y="5221850"/>
              <a:ext cx="472329" cy="776691"/>
              <a:chOff x="4140150" y="4568824"/>
              <a:chExt cx="1187450" cy="1952625"/>
            </a:xfrm>
            <a:grpFill/>
          </p:grpSpPr>
          <p:sp>
            <p:nvSpPr>
              <p:cNvPr id="58" name="Freeform 5">
                <a:extLst>
                  <a:ext uri="{FF2B5EF4-FFF2-40B4-BE49-F238E27FC236}">
                    <a16:creationId xmlns:a16="http://schemas.microsoft.com/office/drawing/2014/main" id="{C91E47A8-3601-4CD8-ADE3-FC1AB2BB1FE3}"/>
                  </a:ext>
                </a:extLst>
              </p:cNvPr>
              <p:cNvSpPr>
                <a:spLocks/>
              </p:cNvSpPr>
              <p:nvPr/>
            </p:nvSpPr>
            <p:spPr bwMode="auto">
              <a:xfrm>
                <a:off x="4140150" y="4568824"/>
                <a:ext cx="1187450" cy="1952625"/>
              </a:xfrm>
              <a:custGeom>
                <a:avLst/>
                <a:gdLst>
                  <a:gd name="T0" fmla="*/ 0 w 191"/>
                  <a:gd name="T1" fmla="*/ 316 h 316"/>
                  <a:gd name="T2" fmla="*/ 191 w 191"/>
                  <a:gd name="T3" fmla="*/ 316 h 316"/>
                  <a:gd name="T4" fmla="*/ 191 w 191"/>
                  <a:gd name="T5" fmla="*/ 14 h 316"/>
                  <a:gd name="T6" fmla="*/ 177 w 191"/>
                  <a:gd name="T7" fmla="*/ 0 h 316"/>
                  <a:gd name="T8" fmla="*/ 14 w 191"/>
                  <a:gd name="T9" fmla="*/ 0 h 316"/>
                  <a:gd name="T10" fmla="*/ 0 w 191"/>
                  <a:gd name="T11" fmla="*/ 14 h 316"/>
                  <a:gd name="T12" fmla="*/ 0 w 19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91" h="316">
                    <a:moveTo>
                      <a:pt x="0" y="316"/>
                    </a:moveTo>
                    <a:cubicBezTo>
                      <a:pt x="191" y="316"/>
                      <a:pt x="191" y="316"/>
                      <a:pt x="191" y="316"/>
                    </a:cubicBezTo>
                    <a:cubicBezTo>
                      <a:pt x="191" y="14"/>
                      <a:pt x="191" y="14"/>
                      <a:pt x="191" y="14"/>
                    </a:cubicBezTo>
                    <a:cubicBezTo>
                      <a:pt x="191" y="7"/>
                      <a:pt x="184" y="0"/>
                      <a:pt x="177" y="0"/>
                    </a:cubicBezTo>
                    <a:cubicBezTo>
                      <a:pt x="14" y="0"/>
                      <a:pt x="14" y="0"/>
                      <a:pt x="14" y="0"/>
                    </a:cubicBezTo>
                    <a:cubicBezTo>
                      <a:pt x="6" y="0"/>
                      <a:pt x="0" y="7"/>
                      <a:pt x="0" y="14"/>
                    </a:cubicBezTo>
                    <a:lnTo>
                      <a:pt x="0" y="316"/>
                    </a:lnTo>
                    <a:close/>
                  </a:path>
                </a:pathLst>
              </a:cu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59" name="Freeform 6">
                <a:extLst>
                  <a:ext uri="{FF2B5EF4-FFF2-40B4-BE49-F238E27FC236}">
                    <a16:creationId xmlns:a16="http://schemas.microsoft.com/office/drawing/2014/main" id="{F0DE315F-6803-4DB1-8DA9-9080193E2F6C}"/>
                  </a:ext>
                </a:extLst>
              </p:cNvPr>
              <p:cNvSpPr>
                <a:spLocks/>
              </p:cNvSpPr>
              <p:nvPr/>
            </p:nvSpPr>
            <p:spPr bwMode="auto">
              <a:xfrm>
                <a:off x="4140150" y="4568824"/>
                <a:ext cx="1187450" cy="1952625"/>
              </a:xfrm>
              <a:custGeom>
                <a:avLst/>
                <a:gdLst>
                  <a:gd name="T0" fmla="*/ 0 w 191"/>
                  <a:gd name="T1" fmla="*/ 316 h 316"/>
                  <a:gd name="T2" fmla="*/ 191 w 191"/>
                  <a:gd name="T3" fmla="*/ 316 h 316"/>
                  <a:gd name="T4" fmla="*/ 191 w 191"/>
                  <a:gd name="T5" fmla="*/ 14 h 316"/>
                  <a:gd name="T6" fmla="*/ 177 w 191"/>
                  <a:gd name="T7" fmla="*/ 0 h 316"/>
                  <a:gd name="T8" fmla="*/ 14 w 191"/>
                  <a:gd name="T9" fmla="*/ 0 h 316"/>
                  <a:gd name="T10" fmla="*/ 0 w 191"/>
                  <a:gd name="T11" fmla="*/ 14 h 316"/>
                  <a:gd name="T12" fmla="*/ 0 w 19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91" h="316">
                    <a:moveTo>
                      <a:pt x="0" y="316"/>
                    </a:moveTo>
                    <a:cubicBezTo>
                      <a:pt x="191" y="316"/>
                      <a:pt x="191" y="316"/>
                      <a:pt x="191" y="316"/>
                    </a:cubicBezTo>
                    <a:cubicBezTo>
                      <a:pt x="191" y="14"/>
                      <a:pt x="191" y="14"/>
                      <a:pt x="191" y="14"/>
                    </a:cubicBezTo>
                    <a:cubicBezTo>
                      <a:pt x="191" y="7"/>
                      <a:pt x="184" y="0"/>
                      <a:pt x="177" y="0"/>
                    </a:cubicBezTo>
                    <a:cubicBezTo>
                      <a:pt x="14" y="0"/>
                      <a:pt x="14" y="0"/>
                      <a:pt x="14" y="0"/>
                    </a:cubicBezTo>
                    <a:cubicBezTo>
                      <a:pt x="6" y="0"/>
                      <a:pt x="0" y="7"/>
                      <a:pt x="0" y="14"/>
                    </a:cubicBezTo>
                    <a:lnTo>
                      <a:pt x="0" y="316"/>
                    </a:lnTo>
                    <a:close/>
                  </a:path>
                </a:pathLst>
              </a:cu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61" name="Line 7">
                <a:extLst>
                  <a:ext uri="{FF2B5EF4-FFF2-40B4-BE49-F238E27FC236}">
                    <a16:creationId xmlns:a16="http://schemas.microsoft.com/office/drawing/2014/main" id="{4F647F49-07BF-42D6-82A7-3FB208381BA3}"/>
                  </a:ext>
                </a:extLst>
              </p:cNvPr>
              <p:cNvSpPr>
                <a:spLocks noChangeShapeType="1"/>
              </p:cNvSpPr>
              <p:nvPr/>
            </p:nvSpPr>
            <p:spPr bwMode="auto">
              <a:xfrm>
                <a:off x="4140150" y="4872037"/>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62" name="Line 8">
                <a:extLst>
                  <a:ext uri="{FF2B5EF4-FFF2-40B4-BE49-F238E27FC236}">
                    <a16:creationId xmlns:a16="http://schemas.microsoft.com/office/drawing/2014/main" id="{5D1684E2-F988-4332-9F50-6E062380D514}"/>
                  </a:ext>
                </a:extLst>
              </p:cNvPr>
              <p:cNvSpPr>
                <a:spLocks noChangeShapeType="1"/>
              </p:cNvSpPr>
              <p:nvPr/>
            </p:nvSpPr>
            <p:spPr bwMode="auto">
              <a:xfrm>
                <a:off x="4140150" y="5137149"/>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63" name="Line 9">
                <a:extLst>
                  <a:ext uri="{FF2B5EF4-FFF2-40B4-BE49-F238E27FC236}">
                    <a16:creationId xmlns:a16="http://schemas.microsoft.com/office/drawing/2014/main" id="{29FCC0B3-F276-4886-AE0E-9B99AD54B192}"/>
                  </a:ext>
                </a:extLst>
              </p:cNvPr>
              <p:cNvSpPr>
                <a:spLocks noChangeShapeType="1"/>
              </p:cNvSpPr>
              <p:nvPr/>
            </p:nvSpPr>
            <p:spPr bwMode="auto">
              <a:xfrm>
                <a:off x="4140150" y="5402262"/>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64" name="Line 10">
                <a:extLst>
                  <a:ext uri="{FF2B5EF4-FFF2-40B4-BE49-F238E27FC236}">
                    <a16:creationId xmlns:a16="http://schemas.microsoft.com/office/drawing/2014/main" id="{C4BB4038-953E-43F8-AE29-27F667688B2B}"/>
                  </a:ext>
                </a:extLst>
              </p:cNvPr>
              <p:cNvSpPr>
                <a:spLocks noChangeShapeType="1"/>
              </p:cNvSpPr>
              <p:nvPr/>
            </p:nvSpPr>
            <p:spPr bwMode="auto">
              <a:xfrm>
                <a:off x="4140150" y="5668962"/>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65" name="Line 11">
                <a:extLst>
                  <a:ext uri="{FF2B5EF4-FFF2-40B4-BE49-F238E27FC236}">
                    <a16:creationId xmlns:a16="http://schemas.microsoft.com/office/drawing/2014/main" id="{A8BAFB55-C8C3-4C07-B008-963D17553EAB}"/>
                  </a:ext>
                </a:extLst>
              </p:cNvPr>
              <p:cNvSpPr>
                <a:spLocks noChangeShapeType="1"/>
              </p:cNvSpPr>
              <p:nvPr/>
            </p:nvSpPr>
            <p:spPr bwMode="auto">
              <a:xfrm>
                <a:off x="4140150" y="5927724"/>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66" name="Line 12">
                <a:extLst>
                  <a:ext uri="{FF2B5EF4-FFF2-40B4-BE49-F238E27FC236}">
                    <a16:creationId xmlns:a16="http://schemas.microsoft.com/office/drawing/2014/main" id="{FFD07233-73B0-464B-A772-37B51E332394}"/>
                  </a:ext>
                </a:extLst>
              </p:cNvPr>
              <p:cNvSpPr>
                <a:spLocks noChangeShapeType="1"/>
              </p:cNvSpPr>
              <p:nvPr/>
            </p:nvSpPr>
            <p:spPr bwMode="auto">
              <a:xfrm>
                <a:off x="4140150" y="6194424"/>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67" name="Oval 13">
                <a:extLst>
                  <a:ext uri="{FF2B5EF4-FFF2-40B4-BE49-F238E27FC236}">
                    <a16:creationId xmlns:a16="http://schemas.microsoft.com/office/drawing/2014/main" id="{87A1E63D-6DE3-4A2A-8F63-4B97D43A473C}"/>
                  </a:ext>
                </a:extLst>
              </p:cNvPr>
              <p:cNvSpPr>
                <a:spLocks noChangeArrowheads="1"/>
              </p:cNvSpPr>
              <p:nvPr/>
            </p:nvSpPr>
            <p:spPr bwMode="auto">
              <a:xfrm>
                <a:off x="4252863" y="6292849"/>
                <a:ext cx="136525" cy="136525"/>
              </a:xfrm>
              <a:prstGeom prst="ellips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68" name="Line 14">
                <a:extLst>
                  <a:ext uri="{FF2B5EF4-FFF2-40B4-BE49-F238E27FC236}">
                    <a16:creationId xmlns:a16="http://schemas.microsoft.com/office/drawing/2014/main" id="{7CFA1E70-574E-4EF8-955D-B3640F21D521}"/>
                  </a:ext>
                </a:extLst>
              </p:cNvPr>
              <p:cNvSpPr>
                <a:spLocks noChangeShapeType="1"/>
              </p:cNvSpPr>
              <p:nvPr/>
            </p:nvSpPr>
            <p:spPr bwMode="auto">
              <a:xfrm flipH="1">
                <a:off x="4954538" y="6292849"/>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69" name="Line 15">
                <a:extLst>
                  <a:ext uri="{FF2B5EF4-FFF2-40B4-BE49-F238E27FC236}">
                    <a16:creationId xmlns:a16="http://schemas.microsoft.com/office/drawing/2014/main" id="{BC994F73-11C5-402D-8A37-8EFAB66766CA}"/>
                  </a:ext>
                </a:extLst>
              </p:cNvPr>
              <p:cNvSpPr>
                <a:spLocks noChangeShapeType="1"/>
              </p:cNvSpPr>
              <p:nvPr/>
            </p:nvSpPr>
            <p:spPr bwMode="auto">
              <a:xfrm flipH="1">
                <a:off x="4954538" y="6361112"/>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70" name="Line 16">
                <a:extLst>
                  <a:ext uri="{FF2B5EF4-FFF2-40B4-BE49-F238E27FC236}">
                    <a16:creationId xmlns:a16="http://schemas.microsoft.com/office/drawing/2014/main" id="{0595D412-71DB-4702-B98B-CE2170C061A2}"/>
                  </a:ext>
                </a:extLst>
              </p:cNvPr>
              <p:cNvSpPr>
                <a:spLocks noChangeShapeType="1"/>
              </p:cNvSpPr>
              <p:nvPr/>
            </p:nvSpPr>
            <p:spPr bwMode="auto">
              <a:xfrm flipH="1">
                <a:off x="4954538" y="6423024"/>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71" name="Oval 17">
                <a:extLst>
                  <a:ext uri="{FF2B5EF4-FFF2-40B4-BE49-F238E27FC236}">
                    <a16:creationId xmlns:a16="http://schemas.microsoft.com/office/drawing/2014/main" id="{17329EE5-45F9-4D94-AA87-97C250DB12BF}"/>
                  </a:ext>
                </a:extLst>
              </p:cNvPr>
              <p:cNvSpPr>
                <a:spLocks noChangeArrowheads="1"/>
              </p:cNvSpPr>
              <p:nvPr/>
            </p:nvSpPr>
            <p:spPr bwMode="auto">
              <a:xfrm>
                <a:off x="5116463" y="4703762"/>
                <a:ext cx="61913" cy="6191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72" name="Oval 18">
                <a:extLst>
                  <a:ext uri="{FF2B5EF4-FFF2-40B4-BE49-F238E27FC236}">
                    <a16:creationId xmlns:a16="http://schemas.microsoft.com/office/drawing/2014/main" id="{5EF49DDC-70A7-41C0-B978-7BEDAC66284B}"/>
                  </a:ext>
                </a:extLst>
              </p:cNvPr>
              <p:cNvSpPr>
                <a:spLocks noChangeArrowheads="1"/>
              </p:cNvSpPr>
              <p:nvPr/>
            </p:nvSpPr>
            <p:spPr bwMode="auto">
              <a:xfrm>
                <a:off x="5116463" y="4970462"/>
                <a:ext cx="61913" cy="6191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73" name="Oval 19">
                <a:extLst>
                  <a:ext uri="{FF2B5EF4-FFF2-40B4-BE49-F238E27FC236}">
                    <a16:creationId xmlns:a16="http://schemas.microsoft.com/office/drawing/2014/main" id="{906ABD8B-4388-44EC-8B25-27F7E59D37BF}"/>
                  </a:ext>
                </a:extLst>
              </p:cNvPr>
              <p:cNvSpPr>
                <a:spLocks noChangeArrowheads="1"/>
              </p:cNvSpPr>
              <p:nvPr/>
            </p:nvSpPr>
            <p:spPr bwMode="auto">
              <a:xfrm>
                <a:off x="5116463" y="5235574"/>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74" name="Oval 20">
                <a:extLst>
                  <a:ext uri="{FF2B5EF4-FFF2-40B4-BE49-F238E27FC236}">
                    <a16:creationId xmlns:a16="http://schemas.microsoft.com/office/drawing/2014/main" id="{C741BCA8-D989-4543-B9C4-9C0C253E0888}"/>
                  </a:ext>
                </a:extLst>
              </p:cNvPr>
              <p:cNvSpPr>
                <a:spLocks noChangeArrowheads="1"/>
              </p:cNvSpPr>
              <p:nvPr/>
            </p:nvSpPr>
            <p:spPr bwMode="auto">
              <a:xfrm>
                <a:off x="5116463" y="5502274"/>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75" name="Oval 21">
                <a:extLst>
                  <a:ext uri="{FF2B5EF4-FFF2-40B4-BE49-F238E27FC236}">
                    <a16:creationId xmlns:a16="http://schemas.microsoft.com/office/drawing/2014/main" id="{BC1FDE95-EC75-40B1-9383-A45442816C2D}"/>
                  </a:ext>
                </a:extLst>
              </p:cNvPr>
              <p:cNvSpPr>
                <a:spLocks noChangeArrowheads="1"/>
              </p:cNvSpPr>
              <p:nvPr/>
            </p:nvSpPr>
            <p:spPr bwMode="auto">
              <a:xfrm>
                <a:off x="5116463" y="5767387"/>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76" name="Oval 22">
                <a:extLst>
                  <a:ext uri="{FF2B5EF4-FFF2-40B4-BE49-F238E27FC236}">
                    <a16:creationId xmlns:a16="http://schemas.microsoft.com/office/drawing/2014/main" id="{5E42D35C-69E1-46FD-8334-ABC862C381F0}"/>
                  </a:ext>
                </a:extLst>
              </p:cNvPr>
              <p:cNvSpPr>
                <a:spLocks noChangeArrowheads="1"/>
              </p:cNvSpPr>
              <p:nvPr/>
            </p:nvSpPr>
            <p:spPr bwMode="auto">
              <a:xfrm>
                <a:off x="5116463" y="6034087"/>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grpSp>
        <p:grpSp>
          <p:nvGrpSpPr>
            <p:cNvPr id="39" name="Group 38">
              <a:extLst>
                <a:ext uri="{FF2B5EF4-FFF2-40B4-BE49-F238E27FC236}">
                  <a16:creationId xmlns:a16="http://schemas.microsoft.com/office/drawing/2014/main" id="{9E73175D-1E01-4F4D-9D3F-F55ABD27A110}"/>
                </a:ext>
              </a:extLst>
            </p:cNvPr>
            <p:cNvGrpSpPr/>
            <p:nvPr/>
          </p:nvGrpSpPr>
          <p:grpSpPr>
            <a:xfrm>
              <a:off x="1813004" y="5221850"/>
              <a:ext cx="472329" cy="776691"/>
              <a:chOff x="4140150" y="4568824"/>
              <a:chExt cx="1187450" cy="1952625"/>
            </a:xfrm>
            <a:grpFill/>
          </p:grpSpPr>
          <p:sp>
            <p:nvSpPr>
              <p:cNvPr id="40" name="Freeform 5">
                <a:extLst>
                  <a:ext uri="{FF2B5EF4-FFF2-40B4-BE49-F238E27FC236}">
                    <a16:creationId xmlns:a16="http://schemas.microsoft.com/office/drawing/2014/main" id="{17DE237D-6344-4048-9702-2843F3AFC2C1}"/>
                  </a:ext>
                </a:extLst>
              </p:cNvPr>
              <p:cNvSpPr>
                <a:spLocks/>
              </p:cNvSpPr>
              <p:nvPr/>
            </p:nvSpPr>
            <p:spPr bwMode="auto">
              <a:xfrm>
                <a:off x="4140150" y="4568824"/>
                <a:ext cx="1187450" cy="1952625"/>
              </a:xfrm>
              <a:custGeom>
                <a:avLst/>
                <a:gdLst>
                  <a:gd name="T0" fmla="*/ 0 w 191"/>
                  <a:gd name="T1" fmla="*/ 316 h 316"/>
                  <a:gd name="T2" fmla="*/ 191 w 191"/>
                  <a:gd name="T3" fmla="*/ 316 h 316"/>
                  <a:gd name="T4" fmla="*/ 191 w 191"/>
                  <a:gd name="T5" fmla="*/ 14 h 316"/>
                  <a:gd name="T6" fmla="*/ 177 w 191"/>
                  <a:gd name="T7" fmla="*/ 0 h 316"/>
                  <a:gd name="T8" fmla="*/ 14 w 191"/>
                  <a:gd name="T9" fmla="*/ 0 h 316"/>
                  <a:gd name="T10" fmla="*/ 0 w 191"/>
                  <a:gd name="T11" fmla="*/ 14 h 316"/>
                  <a:gd name="T12" fmla="*/ 0 w 19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91" h="316">
                    <a:moveTo>
                      <a:pt x="0" y="316"/>
                    </a:moveTo>
                    <a:cubicBezTo>
                      <a:pt x="191" y="316"/>
                      <a:pt x="191" y="316"/>
                      <a:pt x="191" y="316"/>
                    </a:cubicBezTo>
                    <a:cubicBezTo>
                      <a:pt x="191" y="14"/>
                      <a:pt x="191" y="14"/>
                      <a:pt x="191" y="14"/>
                    </a:cubicBezTo>
                    <a:cubicBezTo>
                      <a:pt x="191" y="7"/>
                      <a:pt x="184" y="0"/>
                      <a:pt x="177" y="0"/>
                    </a:cubicBezTo>
                    <a:cubicBezTo>
                      <a:pt x="14" y="0"/>
                      <a:pt x="14" y="0"/>
                      <a:pt x="14" y="0"/>
                    </a:cubicBezTo>
                    <a:cubicBezTo>
                      <a:pt x="6" y="0"/>
                      <a:pt x="0" y="7"/>
                      <a:pt x="0" y="14"/>
                    </a:cubicBezTo>
                    <a:lnTo>
                      <a:pt x="0" y="316"/>
                    </a:lnTo>
                    <a:close/>
                  </a:path>
                </a:pathLst>
              </a:cu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1" name="Freeform 6">
                <a:extLst>
                  <a:ext uri="{FF2B5EF4-FFF2-40B4-BE49-F238E27FC236}">
                    <a16:creationId xmlns:a16="http://schemas.microsoft.com/office/drawing/2014/main" id="{BAC87795-835C-4616-9219-D4B1B4DB9266}"/>
                  </a:ext>
                </a:extLst>
              </p:cNvPr>
              <p:cNvSpPr>
                <a:spLocks/>
              </p:cNvSpPr>
              <p:nvPr/>
            </p:nvSpPr>
            <p:spPr bwMode="auto">
              <a:xfrm>
                <a:off x="4140150" y="4568824"/>
                <a:ext cx="1187450" cy="1952625"/>
              </a:xfrm>
              <a:custGeom>
                <a:avLst/>
                <a:gdLst>
                  <a:gd name="T0" fmla="*/ 0 w 191"/>
                  <a:gd name="T1" fmla="*/ 316 h 316"/>
                  <a:gd name="T2" fmla="*/ 191 w 191"/>
                  <a:gd name="T3" fmla="*/ 316 h 316"/>
                  <a:gd name="T4" fmla="*/ 191 w 191"/>
                  <a:gd name="T5" fmla="*/ 14 h 316"/>
                  <a:gd name="T6" fmla="*/ 177 w 191"/>
                  <a:gd name="T7" fmla="*/ 0 h 316"/>
                  <a:gd name="T8" fmla="*/ 14 w 191"/>
                  <a:gd name="T9" fmla="*/ 0 h 316"/>
                  <a:gd name="T10" fmla="*/ 0 w 191"/>
                  <a:gd name="T11" fmla="*/ 14 h 316"/>
                  <a:gd name="T12" fmla="*/ 0 w 19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91" h="316">
                    <a:moveTo>
                      <a:pt x="0" y="316"/>
                    </a:moveTo>
                    <a:cubicBezTo>
                      <a:pt x="191" y="316"/>
                      <a:pt x="191" y="316"/>
                      <a:pt x="191" y="316"/>
                    </a:cubicBezTo>
                    <a:cubicBezTo>
                      <a:pt x="191" y="14"/>
                      <a:pt x="191" y="14"/>
                      <a:pt x="191" y="14"/>
                    </a:cubicBezTo>
                    <a:cubicBezTo>
                      <a:pt x="191" y="7"/>
                      <a:pt x="184" y="0"/>
                      <a:pt x="177" y="0"/>
                    </a:cubicBezTo>
                    <a:cubicBezTo>
                      <a:pt x="14" y="0"/>
                      <a:pt x="14" y="0"/>
                      <a:pt x="14" y="0"/>
                    </a:cubicBezTo>
                    <a:cubicBezTo>
                      <a:pt x="6" y="0"/>
                      <a:pt x="0" y="7"/>
                      <a:pt x="0" y="14"/>
                    </a:cubicBezTo>
                    <a:lnTo>
                      <a:pt x="0" y="316"/>
                    </a:lnTo>
                    <a:close/>
                  </a:path>
                </a:pathLst>
              </a:cu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2" name="Line 7">
                <a:extLst>
                  <a:ext uri="{FF2B5EF4-FFF2-40B4-BE49-F238E27FC236}">
                    <a16:creationId xmlns:a16="http://schemas.microsoft.com/office/drawing/2014/main" id="{8C734932-3563-40A6-9DEF-221BEC76A14F}"/>
                  </a:ext>
                </a:extLst>
              </p:cNvPr>
              <p:cNvSpPr>
                <a:spLocks noChangeShapeType="1"/>
              </p:cNvSpPr>
              <p:nvPr/>
            </p:nvSpPr>
            <p:spPr bwMode="auto">
              <a:xfrm>
                <a:off x="4140150" y="4872037"/>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3" name="Line 8">
                <a:extLst>
                  <a:ext uri="{FF2B5EF4-FFF2-40B4-BE49-F238E27FC236}">
                    <a16:creationId xmlns:a16="http://schemas.microsoft.com/office/drawing/2014/main" id="{118E8D3C-54DD-4DFD-A439-E0528C9CC9F4}"/>
                  </a:ext>
                </a:extLst>
              </p:cNvPr>
              <p:cNvSpPr>
                <a:spLocks noChangeShapeType="1"/>
              </p:cNvSpPr>
              <p:nvPr/>
            </p:nvSpPr>
            <p:spPr bwMode="auto">
              <a:xfrm>
                <a:off x="4140150" y="5137149"/>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4" name="Line 9">
                <a:extLst>
                  <a:ext uri="{FF2B5EF4-FFF2-40B4-BE49-F238E27FC236}">
                    <a16:creationId xmlns:a16="http://schemas.microsoft.com/office/drawing/2014/main" id="{98EBC6B0-A7A7-4D68-BB0B-E644C1F26E56}"/>
                  </a:ext>
                </a:extLst>
              </p:cNvPr>
              <p:cNvSpPr>
                <a:spLocks noChangeShapeType="1"/>
              </p:cNvSpPr>
              <p:nvPr/>
            </p:nvSpPr>
            <p:spPr bwMode="auto">
              <a:xfrm>
                <a:off x="4140150" y="5402262"/>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5" name="Line 10">
                <a:extLst>
                  <a:ext uri="{FF2B5EF4-FFF2-40B4-BE49-F238E27FC236}">
                    <a16:creationId xmlns:a16="http://schemas.microsoft.com/office/drawing/2014/main" id="{57B134DC-4498-41B9-AF94-3F459F145952}"/>
                  </a:ext>
                </a:extLst>
              </p:cNvPr>
              <p:cNvSpPr>
                <a:spLocks noChangeShapeType="1"/>
              </p:cNvSpPr>
              <p:nvPr/>
            </p:nvSpPr>
            <p:spPr bwMode="auto">
              <a:xfrm>
                <a:off x="4140150" y="5668962"/>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6" name="Line 11">
                <a:extLst>
                  <a:ext uri="{FF2B5EF4-FFF2-40B4-BE49-F238E27FC236}">
                    <a16:creationId xmlns:a16="http://schemas.microsoft.com/office/drawing/2014/main" id="{5C37CBC5-5AFB-461D-9E74-A38852CBAAAB}"/>
                  </a:ext>
                </a:extLst>
              </p:cNvPr>
              <p:cNvSpPr>
                <a:spLocks noChangeShapeType="1"/>
              </p:cNvSpPr>
              <p:nvPr/>
            </p:nvSpPr>
            <p:spPr bwMode="auto">
              <a:xfrm>
                <a:off x="4140150" y="5927724"/>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7" name="Line 12">
                <a:extLst>
                  <a:ext uri="{FF2B5EF4-FFF2-40B4-BE49-F238E27FC236}">
                    <a16:creationId xmlns:a16="http://schemas.microsoft.com/office/drawing/2014/main" id="{E5DC965E-0A96-4F2A-AF00-4C7A502B58BF}"/>
                  </a:ext>
                </a:extLst>
              </p:cNvPr>
              <p:cNvSpPr>
                <a:spLocks noChangeShapeType="1"/>
              </p:cNvSpPr>
              <p:nvPr/>
            </p:nvSpPr>
            <p:spPr bwMode="auto">
              <a:xfrm>
                <a:off x="4140150" y="6194424"/>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8" name="Oval 13">
                <a:extLst>
                  <a:ext uri="{FF2B5EF4-FFF2-40B4-BE49-F238E27FC236}">
                    <a16:creationId xmlns:a16="http://schemas.microsoft.com/office/drawing/2014/main" id="{8476A052-8418-4D2E-837E-8961AA982902}"/>
                  </a:ext>
                </a:extLst>
              </p:cNvPr>
              <p:cNvSpPr>
                <a:spLocks noChangeArrowheads="1"/>
              </p:cNvSpPr>
              <p:nvPr/>
            </p:nvSpPr>
            <p:spPr bwMode="auto">
              <a:xfrm>
                <a:off x="4252863" y="6292849"/>
                <a:ext cx="136525" cy="136525"/>
              </a:xfrm>
              <a:prstGeom prst="ellips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9" name="Line 14">
                <a:extLst>
                  <a:ext uri="{FF2B5EF4-FFF2-40B4-BE49-F238E27FC236}">
                    <a16:creationId xmlns:a16="http://schemas.microsoft.com/office/drawing/2014/main" id="{9E465A85-B325-434B-BB3F-F39BD7F721A6}"/>
                  </a:ext>
                </a:extLst>
              </p:cNvPr>
              <p:cNvSpPr>
                <a:spLocks noChangeShapeType="1"/>
              </p:cNvSpPr>
              <p:nvPr/>
            </p:nvSpPr>
            <p:spPr bwMode="auto">
              <a:xfrm flipH="1">
                <a:off x="4954538" y="6292849"/>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50" name="Line 15">
                <a:extLst>
                  <a:ext uri="{FF2B5EF4-FFF2-40B4-BE49-F238E27FC236}">
                    <a16:creationId xmlns:a16="http://schemas.microsoft.com/office/drawing/2014/main" id="{CC333A3F-F6C3-42C0-9F77-D411931E5A29}"/>
                  </a:ext>
                </a:extLst>
              </p:cNvPr>
              <p:cNvSpPr>
                <a:spLocks noChangeShapeType="1"/>
              </p:cNvSpPr>
              <p:nvPr/>
            </p:nvSpPr>
            <p:spPr bwMode="auto">
              <a:xfrm flipH="1">
                <a:off x="4954538" y="6361112"/>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51" name="Line 16">
                <a:extLst>
                  <a:ext uri="{FF2B5EF4-FFF2-40B4-BE49-F238E27FC236}">
                    <a16:creationId xmlns:a16="http://schemas.microsoft.com/office/drawing/2014/main" id="{B1565B14-22CF-4B16-857D-E3C01A53C083}"/>
                  </a:ext>
                </a:extLst>
              </p:cNvPr>
              <p:cNvSpPr>
                <a:spLocks noChangeShapeType="1"/>
              </p:cNvSpPr>
              <p:nvPr/>
            </p:nvSpPr>
            <p:spPr bwMode="auto">
              <a:xfrm flipH="1">
                <a:off x="4954538" y="6423024"/>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52" name="Oval 17">
                <a:extLst>
                  <a:ext uri="{FF2B5EF4-FFF2-40B4-BE49-F238E27FC236}">
                    <a16:creationId xmlns:a16="http://schemas.microsoft.com/office/drawing/2014/main" id="{FE2BE2D5-24A3-4E43-8FBD-FA68F20DC35A}"/>
                  </a:ext>
                </a:extLst>
              </p:cNvPr>
              <p:cNvSpPr>
                <a:spLocks noChangeArrowheads="1"/>
              </p:cNvSpPr>
              <p:nvPr/>
            </p:nvSpPr>
            <p:spPr bwMode="auto">
              <a:xfrm>
                <a:off x="5116463" y="4703762"/>
                <a:ext cx="61913" cy="6191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53" name="Oval 18">
                <a:extLst>
                  <a:ext uri="{FF2B5EF4-FFF2-40B4-BE49-F238E27FC236}">
                    <a16:creationId xmlns:a16="http://schemas.microsoft.com/office/drawing/2014/main" id="{15EEFAF3-5686-4034-BBCF-7575B64D72FF}"/>
                  </a:ext>
                </a:extLst>
              </p:cNvPr>
              <p:cNvSpPr>
                <a:spLocks noChangeArrowheads="1"/>
              </p:cNvSpPr>
              <p:nvPr/>
            </p:nvSpPr>
            <p:spPr bwMode="auto">
              <a:xfrm>
                <a:off x="5116463" y="4970462"/>
                <a:ext cx="61913" cy="6191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54" name="Oval 19">
                <a:extLst>
                  <a:ext uri="{FF2B5EF4-FFF2-40B4-BE49-F238E27FC236}">
                    <a16:creationId xmlns:a16="http://schemas.microsoft.com/office/drawing/2014/main" id="{8E43B5BB-BEE2-4561-A427-3E64C9AF37AD}"/>
                  </a:ext>
                </a:extLst>
              </p:cNvPr>
              <p:cNvSpPr>
                <a:spLocks noChangeArrowheads="1"/>
              </p:cNvSpPr>
              <p:nvPr/>
            </p:nvSpPr>
            <p:spPr bwMode="auto">
              <a:xfrm>
                <a:off x="5116463" y="5235574"/>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55" name="Oval 20">
                <a:extLst>
                  <a:ext uri="{FF2B5EF4-FFF2-40B4-BE49-F238E27FC236}">
                    <a16:creationId xmlns:a16="http://schemas.microsoft.com/office/drawing/2014/main" id="{E936668C-718C-41B7-8514-753432717427}"/>
                  </a:ext>
                </a:extLst>
              </p:cNvPr>
              <p:cNvSpPr>
                <a:spLocks noChangeArrowheads="1"/>
              </p:cNvSpPr>
              <p:nvPr/>
            </p:nvSpPr>
            <p:spPr bwMode="auto">
              <a:xfrm>
                <a:off x="5116463" y="5502274"/>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56" name="Oval 21">
                <a:extLst>
                  <a:ext uri="{FF2B5EF4-FFF2-40B4-BE49-F238E27FC236}">
                    <a16:creationId xmlns:a16="http://schemas.microsoft.com/office/drawing/2014/main" id="{F4F7AC7D-E576-467F-9BE0-61CBE5FAD9FC}"/>
                  </a:ext>
                </a:extLst>
              </p:cNvPr>
              <p:cNvSpPr>
                <a:spLocks noChangeArrowheads="1"/>
              </p:cNvSpPr>
              <p:nvPr/>
            </p:nvSpPr>
            <p:spPr bwMode="auto">
              <a:xfrm>
                <a:off x="5116463" y="5767387"/>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57" name="Oval 22">
                <a:extLst>
                  <a:ext uri="{FF2B5EF4-FFF2-40B4-BE49-F238E27FC236}">
                    <a16:creationId xmlns:a16="http://schemas.microsoft.com/office/drawing/2014/main" id="{774908BF-39F0-4616-AC48-1BC62A9E6E1E}"/>
                  </a:ext>
                </a:extLst>
              </p:cNvPr>
              <p:cNvSpPr>
                <a:spLocks noChangeArrowheads="1"/>
              </p:cNvSpPr>
              <p:nvPr/>
            </p:nvSpPr>
            <p:spPr bwMode="auto">
              <a:xfrm>
                <a:off x="5116463" y="6034087"/>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grpSp>
      </p:grpSp>
      <p:cxnSp>
        <p:nvCxnSpPr>
          <p:cNvPr id="95" name="Straight Connector 94">
            <a:extLst>
              <a:ext uri="{FF2B5EF4-FFF2-40B4-BE49-F238E27FC236}">
                <a16:creationId xmlns:a16="http://schemas.microsoft.com/office/drawing/2014/main" id="{C201039E-145E-4B50-AB82-3DD9DD6ACC9F}"/>
              </a:ext>
            </a:extLst>
          </p:cNvPr>
          <p:cNvCxnSpPr>
            <a:cxnSpLocks/>
          </p:cNvCxnSpPr>
          <p:nvPr/>
        </p:nvCxnSpPr>
        <p:spPr>
          <a:xfrm flipV="1">
            <a:off x="9002685" y="3790429"/>
            <a:ext cx="0" cy="597769"/>
          </a:xfrm>
          <a:prstGeom prst="line">
            <a:avLst/>
          </a:prstGeom>
          <a:ln w="9525">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17D6A5B-ED79-43D4-A0A8-F02C7B81DA4E}"/>
              </a:ext>
            </a:extLst>
          </p:cNvPr>
          <p:cNvGrpSpPr/>
          <p:nvPr/>
        </p:nvGrpSpPr>
        <p:grpSpPr>
          <a:xfrm>
            <a:off x="7877732" y="2403799"/>
            <a:ext cx="2443934" cy="1012976"/>
            <a:chOff x="7877732" y="2403799"/>
            <a:chExt cx="2443934" cy="1012976"/>
          </a:xfrm>
          <a:noFill/>
        </p:grpSpPr>
        <p:grpSp>
          <p:nvGrpSpPr>
            <p:cNvPr id="6" name="Group 5">
              <a:extLst>
                <a:ext uri="{FF2B5EF4-FFF2-40B4-BE49-F238E27FC236}">
                  <a16:creationId xmlns:a16="http://schemas.microsoft.com/office/drawing/2014/main" id="{2A9B28DD-96CC-4077-8858-6A2067BD48E6}"/>
                </a:ext>
              </a:extLst>
            </p:cNvPr>
            <p:cNvGrpSpPr/>
            <p:nvPr/>
          </p:nvGrpSpPr>
          <p:grpSpPr>
            <a:xfrm>
              <a:off x="8175816" y="2403799"/>
              <a:ext cx="1937776" cy="474735"/>
              <a:chOff x="8175816" y="2403799"/>
              <a:chExt cx="1937776" cy="474735"/>
            </a:xfrm>
            <a:grpFill/>
          </p:grpSpPr>
          <p:sp>
            <p:nvSpPr>
              <p:cNvPr id="107" name="Cylinder 106">
                <a:extLst>
                  <a:ext uri="{FF2B5EF4-FFF2-40B4-BE49-F238E27FC236}">
                    <a16:creationId xmlns:a16="http://schemas.microsoft.com/office/drawing/2014/main" id="{D289309C-E3B8-4BBA-A69D-B6FBA88C7FAA}"/>
                  </a:ext>
                </a:extLst>
              </p:cNvPr>
              <p:cNvSpPr/>
              <p:nvPr/>
            </p:nvSpPr>
            <p:spPr bwMode="auto">
              <a:xfrm>
                <a:off x="8175816" y="2403799"/>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09" name="Cylinder 108">
                <a:extLst>
                  <a:ext uri="{FF2B5EF4-FFF2-40B4-BE49-F238E27FC236}">
                    <a16:creationId xmlns:a16="http://schemas.microsoft.com/office/drawing/2014/main" id="{6CB0C1B0-5F0B-476C-BF7A-C316BACED466}"/>
                  </a:ext>
                </a:extLst>
              </p:cNvPr>
              <p:cNvSpPr/>
              <p:nvPr/>
            </p:nvSpPr>
            <p:spPr bwMode="auto">
              <a:xfrm>
                <a:off x="8701290" y="2403799"/>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10" name="Cylinder 109">
                <a:extLst>
                  <a:ext uri="{FF2B5EF4-FFF2-40B4-BE49-F238E27FC236}">
                    <a16:creationId xmlns:a16="http://schemas.microsoft.com/office/drawing/2014/main" id="{8D931672-90D5-4247-AEBB-835BF3C52273}"/>
                  </a:ext>
                </a:extLst>
              </p:cNvPr>
              <p:cNvSpPr/>
              <p:nvPr/>
            </p:nvSpPr>
            <p:spPr bwMode="auto">
              <a:xfrm>
                <a:off x="9226764" y="2403799"/>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11" name="Cylinder 110">
                <a:extLst>
                  <a:ext uri="{FF2B5EF4-FFF2-40B4-BE49-F238E27FC236}">
                    <a16:creationId xmlns:a16="http://schemas.microsoft.com/office/drawing/2014/main" id="{AB85BECF-B971-4E5F-B0C0-4FC54473EEF9}"/>
                  </a:ext>
                </a:extLst>
              </p:cNvPr>
              <p:cNvSpPr/>
              <p:nvPr/>
            </p:nvSpPr>
            <p:spPr bwMode="auto">
              <a:xfrm>
                <a:off x="9752238" y="2403799"/>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grpSp>
        <p:grpSp>
          <p:nvGrpSpPr>
            <p:cNvPr id="5" name="Group 4">
              <a:extLst>
                <a:ext uri="{FF2B5EF4-FFF2-40B4-BE49-F238E27FC236}">
                  <a16:creationId xmlns:a16="http://schemas.microsoft.com/office/drawing/2014/main" id="{03B04AF4-F7FB-4879-93CC-C6C9C5A8729F}"/>
                </a:ext>
              </a:extLst>
            </p:cNvPr>
            <p:cNvGrpSpPr/>
            <p:nvPr/>
          </p:nvGrpSpPr>
          <p:grpSpPr>
            <a:xfrm>
              <a:off x="7877732" y="2942040"/>
              <a:ext cx="2443934" cy="474735"/>
              <a:chOff x="7877732" y="2942040"/>
              <a:chExt cx="2443934" cy="474735"/>
            </a:xfrm>
            <a:grpFill/>
          </p:grpSpPr>
          <p:sp>
            <p:nvSpPr>
              <p:cNvPr id="112" name="Cylinder 111">
                <a:extLst>
                  <a:ext uri="{FF2B5EF4-FFF2-40B4-BE49-F238E27FC236}">
                    <a16:creationId xmlns:a16="http://schemas.microsoft.com/office/drawing/2014/main" id="{2FFA6111-531A-45FD-AB48-97858B8553E4}"/>
                  </a:ext>
                </a:extLst>
              </p:cNvPr>
              <p:cNvSpPr/>
              <p:nvPr/>
            </p:nvSpPr>
            <p:spPr bwMode="auto">
              <a:xfrm>
                <a:off x="7877732" y="2942040"/>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13" name="Cylinder 112">
                <a:extLst>
                  <a:ext uri="{FF2B5EF4-FFF2-40B4-BE49-F238E27FC236}">
                    <a16:creationId xmlns:a16="http://schemas.microsoft.com/office/drawing/2014/main" id="{D132CA48-CC42-452F-8DDA-9A41546A3D71}"/>
                  </a:ext>
                </a:extLst>
              </p:cNvPr>
              <p:cNvSpPr/>
              <p:nvPr/>
            </p:nvSpPr>
            <p:spPr bwMode="auto">
              <a:xfrm>
                <a:off x="8398377" y="2942040"/>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14" name="Cylinder 113">
                <a:extLst>
                  <a:ext uri="{FF2B5EF4-FFF2-40B4-BE49-F238E27FC236}">
                    <a16:creationId xmlns:a16="http://schemas.microsoft.com/office/drawing/2014/main" id="{F3C1BBEB-1721-4E73-947A-90F293FE5C77}"/>
                  </a:ext>
                </a:extLst>
              </p:cNvPr>
              <p:cNvSpPr/>
              <p:nvPr/>
            </p:nvSpPr>
            <p:spPr bwMode="auto">
              <a:xfrm>
                <a:off x="8919022" y="2942040"/>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15" name="Cylinder 114">
                <a:extLst>
                  <a:ext uri="{FF2B5EF4-FFF2-40B4-BE49-F238E27FC236}">
                    <a16:creationId xmlns:a16="http://schemas.microsoft.com/office/drawing/2014/main" id="{456F0B29-854A-42C8-8EBF-69C167A91FB7}"/>
                  </a:ext>
                </a:extLst>
              </p:cNvPr>
              <p:cNvSpPr/>
              <p:nvPr/>
            </p:nvSpPr>
            <p:spPr bwMode="auto">
              <a:xfrm>
                <a:off x="9439667" y="2942040"/>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16" name="Cylinder 115">
                <a:extLst>
                  <a:ext uri="{FF2B5EF4-FFF2-40B4-BE49-F238E27FC236}">
                    <a16:creationId xmlns:a16="http://schemas.microsoft.com/office/drawing/2014/main" id="{7979FB0D-D44D-4725-895A-D2CE749531D6}"/>
                  </a:ext>
                </a:extLst>
              </p:cNvPr>
              <p:cNvSpPr/>
              <p:nvPr/>
            </p:nvSpPr>
            <p:spPr bwMode="auto">
              <a:xfrm>
                <a:off x="9960312" y="2942040"/>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grpSp>
      </p:grpSp>
    </p:spTree>
    <p:extLst>
      <p:ext uri="{BB962C8B-B14F-4D97-AF65-F5344CB8AC3E}">
        <p14:creationId xmlns:p14="http://schemas.microsoft.com/office/powerpoint/2010/main" val="34226264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5CA8-A0C4-4EDB-BD67-9A7CBE2D4CF5}"/>
              </a:ext>
            </a:extLst>
          </p:cNvPr>
          <p:cNvSpPr>
            <a:spLocks noGrp="1"/>
          </p:cNvSpPr>
          <p:nvPr>
            <p:ph type="title"/>
          </p:nvPr>
        </p:nvSpPr>
        <p:spPr>
          <a:xfrm>
            <a:off x="539097" y="453925"/>
            <a:ext cx="3900168" cy="1661993"/>
          </a:xfrm>
        </p:spPr>
        <p:txBody>
          <a:bodyPr/>
          <a:lstStyle/>
          <a:p>
            <a:r>
              <a:rPr lang="en-US" sz="3600" dirty="0"/>
              <a:t>Accelerating your journey </a:t>
            </a:r>
            <a:br>
              <a:rPr lang="en-US" sz="3600" dirty="0"/>
            </a:br>
            <a:r>
              <a:rPr lang="en-US" sz="3600" dirty="0"/>
              <a:t>to the cloud</a:t>
            </a:r>
          </a:p>
        </p:txBody>
      </p:sp>
      <p:sp>
        <p:nvSpPr>
          <p:cNvPr id="3" name="Text Placeholder 2">
            <a:extLst>
              <a:ext uri="{FF2B5EF4-FFF2-40B4-BE49-F238E27FC236}">
                <a16:creationId xmlns:a16="http://schemas.microsoft.com/office/drawing/2014/main" id="{9A7188CA-D42B-4EA3-847F-46578CA9194B}"/>
              </a:ext>
            </a:extLst>
          </p:cNvPr>
          <p:cNvSpPr>
            <a:spLocks noGrp="1"/>
          </p:cNvSpPr>
          <p:nvPr>
            <p:ph type="body" sz="quarter" idx="4294967295"/>
          </p:nvPr>
        </p:nvSpPr>
        <p:spPr>
          <a:xfrm>
            <a:off x="5749877" y="449263"/>
            <a:ext cx="6126162" cy="439479"/>
          </a:xfrm>
        </p:spPr>
        <p:txBody>
          <a:bodyPr/>
          <a:lstStyle/>
          <a:p>
            <a:pPr marL="0" indent="0">
              <a:buNone/>
            </a:pPr>
            <a:r>
              <a:rPr lang="en-US" spc="102" dirty="0">
                <a:solidFill>
                  <a:srgbClr val="000000"/>
                </a:solidFill>
              </a:rPr>
              <a:t>Azure </a:t>
            </a:r>
            <a:r>
              <a:rPr lang="en-US" spc="102" dirty="0">
                <a:solidFill>
                  <a:schemeClr val="accent1"/>
                </a:solidFill>
              </a:rPr>
              <a:t>Database Migration Service</a:t>
            </a:r>
          </a:p>
        </p:txBody>
      </p:sp>
      <p:graphicFrame>
        <p:nvGraphicFramePr>
          <p:cNvPr id="44" name="Table 43">
            <a:extLst>
              <a:ext uri="{FF2B5EF4-FFF2-40B4-BE49-F238E27FC236}">
                <a16:creationId xmlns:a16="http://schemas.microsoft.com/office/drawing/2014/main" id="{7C26605F-FF6C-4334-A853-7EA214200E23}"/>
              </a:ext>
            </a:extLst>
          </p:cNvPr>
          <p:cNvGraphicFramePr>
            <a:graphicFrameLocks noGrp="1"/>
          </p:cNvGraphicFramePr>
          <p:nvPr>
            <p:extLst>
              <p:ext uri="{D42A27DB-BD31-4B8C-83A1-F6EECF244321}">
                <p14:modId xmlns:p14="http://schemas.microsoft.com/office/powerpoint/2010/main" val="1695261513"/>
              </p:ext>
            </p:extLst>
          </p:nvPr>
        </p:nvGraphicFramePr>
        <p:xfrm>
          <a:off x="5696306" y="4778963"/>
          <a:ext cx="6406718" cy="1853935"/>
        </p:xfrm>
        <a:graphic>
          <a:graphicData uri="http://schemas.openxmlformats.org/drawingml/2006/table">
            <a:tbl>
              <a:tblPr firstRow="1" bandRow="1">
                <a:tableStyleId>{69CF1AB2-1976-4502-BF36-3FF5EA218861}</a:tableStyleId>
              </a:tblPr>
              <a:tblGrid>
                <a:gridCol w="1697271">
                  <a:extLst>
                    <a:ext uri="{9D8B030D-6E8A-4147-A177-3AD203B41FA5}">
                      <a16:colId xmlns:a16="http://schemas.microsoft.com/office/drawing/2014/main" val="4233647372"/>
                    </a:ext>
                  </a:extLst>
                </a:gridCol>
                <a:gridCol w="4709447">
                  <a:extLst>
                    <a:ext uri="{9D8B030D-6E8A-4147-A177-3AD203B41FA5}">
                      <a16:colId xmlns:a16="http://schemas.microsoft.com/office/drawing/2014/main" val="43384532"/>
                    </a:ext>
                  </a:extLst>
                </a:gridCol>
              </a:tblGrid>
              <a:tr h="370787">
                <a:tc>
                  <a:txBody>
                    <a:bodyPr/>
                    <a:lstStyle/>
                    <a:p>
                      <a:r>
                        <a:rPr lang="en-US" sz="1400" kern="1200">
                          <a:solidFill>
                            <a:schemeClr val="tx2"/>
                          </a:solidFill>
                          <a:effectLst/>
                          <a:latin typeface="Segoe UI Semibold" panose="020B0702040204020203" pitchFamily="34" charset="0"/>
                          <a:cs typeface="Segoe UI Semibold" panose="020B0702040204020203" pitchFamily="34" charset="0"/>
                        </a:rPr>
                        <a:t>SQL Server </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100" b="0" dirty="0">
                          <a:gradFill>
                            <a:gsLst>
                              <a:gs pos="0">
                                <a:schemeClr val="tx1"/>
                              </a:gs>
                              <a:gs pos="74000">
                                <a:schemeClr val="tx1"/>
                              </a:gs>
                            </a:gsLst>
                            <a:lin ang="5400000" scaled="1"/>
                          </a:gradFill>
                        </a:rPr>
                        <a:t>Azure SQL Database single, elastic pools and Managed Instance</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74511789"/>
                  </a:ext>
                </a:extLst>
              </a:tr>
              <a:tr h="370787">
                <a:tc>
                  <a:txBody>
                    <a:bodyPr/>
                    <a:lstStyle/>
                    <a:p>
                      <a:r>
                        <a:rPr lang="en-US" sz="1400" kern="1200">
                          <a:solidFill>
                            <a:schemeClr val="tx2"/>
                          </a:solidFill>
                          <a:effectLst/>
                          <a:latin typeface="Segoe UI Semibold" panose="020B0702040204020203" pitchFamily="34" charset="0"/>
                          <a:cs typeface="Segoe UI Semibold" panose="020B0702040204020203" pitchFamily="34" charset="0"/>
                        </a:rPr>
                        <a:t>MySQL</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100">
                          <a:gradFill>
                            <a:gsLst>
                              <a:gs pos="0">
                                <a:schemeClr val="tx1"/>
                              </a:gs>
                              <a:gs pos="74000">
                                <a:schemeClr val="tx1"/>
                              </a:gs>
                            </a:gsLst>
                            <a:lin ang="5400000" scaled="1"/>
                          </a:gradFill>
                        </a:rPr>
                        <a:t>Azure Database for MySQL</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78494607"/>
                  </a:ext>
                </a:extLst>
              </a:tr>
              <a:tr h="370787">
                <a:tc>
                  <a:txBody>
                    <a:bodyPr/>
                    <a:lstStyle/>
                    <a:p>
                      <a:r>
                        <a:rPr lang="en-US" sz="1400" kern="1200">
                          <a:solidFill>
                            <a:schemeClr val="tx2"/>
                          </a:solidFill>
                          <a:effectLst/>
                          <a:latin typeface="Segoe UI Semibold" panose="020B0702040204020203" pitchFamily="34" charset="0"/>
                          <a:cs typeface="Segoe UI Semibold" panose="020B0702040204020203" pitchFamily="34" charset="0"/>
                        </a:rPr>
                        <a:t>PostgreSQL</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100">
                          <a:gradFill>
                            <a:gsLst>
                              <a:gs pos="0">
                                <a:schemeClr val="tx1"/>
                              </a:gs>
                              <a:gs pos="74000">
                                <a:schemeClr val="tx1"/>
                              </a:gs>
                            </a:gsLst>
                            <a:lin ang="5400000" scaled="1"/>
                          </a:gradFill>
                        </a:rPr>
                        <a:t>Azure Database for PostgreSQL</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34090895"/>
                  </a:ext>
                </a:extLst>
              </a:tr>
              <a:tr h="370787">
                <a:tc>
                  <a:txBody>
                    <a:bodyPr/>
                    <a:lstStyle/>
                    <a:p>
                      <a:r>
                        <a:rPr lang="en-US" sz="1400" kern="1200" dirty="0">
                          <a:solidFill>
                            <a:schemeClr val="tx2"/>
                          </a:solidFill>
                          <a:effectLst/>
                          <a:latin typeface="Segoe UI Semibold" panose="020B0702040204020203" pitchFamily="34" charset="0"/>
                          <a:cs typeface="Segoe UI Semibold" panose="020B0702040204020203" pitchFamily="34" charset="0"/>
                        </a:rPr>
                        <a:t>Oracle</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gradFill>
                            <a:gsLst>
                              <a:gs pos="0">
                                <a:schemeClr val="tx1"/>
                              </a:gs>
                              <a:gs pos="74000">
                                <a:schemeClr val="tx1"/>
                              </a:gs>
                            </a:gsLst>
                            <a:lin ang="5400000" scaled="1"/>
                          </a:gradFill>
                        </a:rPr>
                        <a:t>Azure SQL Database &amp; Managed Instance</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17651676"/>
                  </a:ext>
                </a:extLst>
              </a:tr>
              <a:tr h="370787">
                <a:tc>
                  <a:txBody>
                    <a:bodyPr/>
                    <a:lstStyle/>
                    <a:p>
                      <a:r>
                        <a:rPr lang="en-US" sz="1400" kern="1200" dirty="0">
                          <a:solidFill>
                            <a:schemeClr val="tx2"/>
                          </a:solidFill>
                          <a:effectLst/>
                          <a:latin typeface="Segoe UI Semibold" panose="020B0702040204020203" pitchFamily="34" charset="0"/>
                          <a:cs typeface="Segoe UI Semibold" panose="020B0702040204020203" pitchFamily="34" charset="0"/>
                        </a:rPr>
                        <a:t>More…</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gradFill>
                            <a:gsLst>
                              <a:gs pos="0">
                                <a:schemeClr val="tx1"/>
                              </a:gs>
                              <a:gs pos="74000">
                                <a:schemeClr val="tx1"/>
                              </a:gs>
                            </a:gsLst>
                            <a:lin ang="5400000" scaled="1"/>
                          </a:gradFill>
                        </a:rPr>
                        <a:t>Azure Databases</a:t>
                      </a:r>
                    </a:p>
                  </a:txBody>
                  <a:tcPr marL="91427" marR="91427" marT="45713" marB="45713"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14333059"/>
                  </a:ext>
                </a:extLst>
              </a:tr>
            </a:tbl>
          </a:graphicData>
        </a:graphic>
      </p:graphicFrame>
      <p:grpSp>
        <p:nvGrpSpPr>
          <p:cNvPr id="25" name="Group 24">
            <a:extLst>
              <a:ext uri="{FF2B5EF4-FFF2-40B4-BE49-F238E27FC236}">
                <a16:creationId xmlns:a16="http://schemas.microsoft.com/office/drawing/2014/main" id="{C994F696-FF1E-4015-ADB8-1A16BFCE5461}"/>
              </a:ext>
            </a:extLst>
          </p:cNvPr>
          <p:cNvGrpSpPr/>
          <p:nvPr/>
        </p:nvGrpSpPr>
        <p:grpSpPr>
          <a:xfrm>
            <a:off x="8653779" y="3122636"/>
            <a:ext cx="918979" cy="648737"/>
            <a:chOff x="3061473" y="3636838"/>
            <a:chExt cx="1175657" cy="829933"/>
          </a:xfrm>
          <a:solidFill>
            <a:srgbClr val="FFFFFF"/>
          </a:solidFill>
        </p:grpSpPr>
        <p:cxnSp>
          <p:nvCxnSpPr>
            <p:cNvPr id="33" name="Straight Arrow Connector 32">
              <a:extLst>
                <a:ext uri="{FF2B5EF4-FFF2-40B4-BE49-F238E27FC236}">
                  <a16:creationId xmlns:a16="http://schemas.microsoft.com/office/drawing/2014/main" id="{D415C3BE-DED7-4B6E-BA56-BA6F58475D9D}"/>
                </a:ext>
              </a:extLst>
            </p:cNvPr>
            <p:cNvCxnSpPr/>
            <p:nvPr/>
          </p:nvCxnSpPr>
          <p:spPr>
            <a:xfrm flipV="1">
              <a:off x="3061473" y="3636838"/>
              <a:ext cx="0" cy="829933"/>
            </a:xfrm>
            <a:prstGeom prst="straightConnector1">
              <a:avLst/>
            </a:prstGeom>
            <a:grpFill/>
            <a:ln w="12700" cap="flat" cmpd="sng" algn="ctr">
              <a:solidFill>
                <a:schemeClr val="tx1"/>
              </a:solidFill>
              <a:prstDash val="dash"/>
              <a:miter lim="800000"/>
              <a:tailEnd type="triangle"/>
            </a:ln>
            <a:effectLst/>
          </p:spPr>
        </p:cxnSp>
        <p:cxnSp>
          <p:nvCxnSpPr>
            <p:cNvPr id="34" name="Straight Arrow Connector 33">
              <a:extLst>
                <a:ext uri="{FF2B5EF4-FFF2-40B4-BE49-F238E27FC236}">
                  <a16:creationId xmlns:a16="http://schemas.microsoft.com/office/drawing/2014/main" id="{5256F139-1CA1-472A-A5BC-C01FC0095F41}"/>
                </a:ext>
              </a:extLst>
            </p:cNvPr>
            <p:cNvCxnSpPr/>
            <p:nvPr/>
          </p:nvCxnSpPr>
          <p:spPr>
            <a:xfrm flipV="1">
              <a:off x="4237130" y="3636838"/>
              <a:ext cx="0" cy="829933"/>
            </a:xfrm>
            <a:prstGeom prst="straightConnector1">
              <a:avLst/>
            </a:prstGeom>
            <a:grpFill/>
            <a:ln w="12700" cap="flat" cmpd="sng" algn="ctr">
              <a:solidFill>
                <a:schemeClr val="tx1"/>
              </a:solidFill>
              <a:prstDash val="dash"/>
              <a:miter lim="800000"/>
              <a:tailEnd type="triangle"/>
            </a:ln>
            <a:effectLst/>
          </p:spPr>
        </p:cxnSp>
      </p:grpSp>
      <p:grpSp>
        <p:nvGrpSpPr>
          <p:cNvPr id="7" name="Group 6">
            <a:extLst>
              <a:ext uri="{FF2B5EF4-FFF2-40B4-BE49-F238E27FC236}">
                <a16:creationId xmlns:a16="http://schemas.microsoft.com/office/drawing/2014/main" id="{45C7E854-EF5E-4230-98CD-4B58314C6B35}"/>
              </a:ext>
            </a:extLst>
          </p:cNvPr>
          <p:cNvGrpSpPr/>
          <p:nvPr/>
        </p:nvGrpSpPr>
        <p:grpSpPr>
          <a:xfrm>
            <a:off x="8365955" y="3649785"/>
            <a:ext cx="1508952" cy="821952"/>
            <a:chOff x="6012048" y="2215561"/>
            <a:chExt cx="1702740" cy="927512"/>
          </a:xfrm>
        </p:grpSpPr>
        <p:sp>
          <p:nvSpPr>
            <p:cNvPr id="19" name="Cylinder 18">
              <a:extLst>
                <a:ext uri="{FF2B5EF4-FFF2-40B4-BE49-F238E27FC236}">
                  <a16:creationId xmlns:a16="http://schemas.microsoft.com/office/drawing/2014/main" id="{8274A2D8-2FAF-4F41-8767-BE0F44011FB7}"/>
                </a:ext>
              </a:extLst>
            </p:cNvPr>
            <p:cNvSpPr/>
            <p:nvPr/>
          </p:nvSpPr>
          <p:spPr bwMode="auto">
            <a:xfrm>
              <a:off x="6982199" y="2215561"/>
              <a:ext cx="732589" cy="927512"/>
            </a:xfrm>
            <a:prstGeom prst="can">
              <a:avLst>
                <a:gd name="adj" fmla="val 36209"/>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60" normalizeH="0" noProof="0">
                  <a:ln>
                    <a:noFill/>
                  </a:ln>
                  <a:solidFill>
                    <a:schemeClr val="tx1"/>
                  </a:solidFill>
                  <a:effectLst/>
                  <a:uLnTx/>
                  <a:uFillTx/>
                  <a:latin typeface="+mj-lt"/>
                  <a:ea typeface="Segoe UI" pitchFamily="34" charset="0"/>
                  <a:cs typeface="Segoe UI" pitchFamily="34" charset="0"/>
                </a:rPr>
                <a:t>SQL</a:t>
              </a:r>
            </a:p>
          </p:txBody>
        </p:sp>
        <p:sp>
          <p:nvSpPr>
            <p:cNvPr id="20" name="Cylinder 19">
              <a:extLst>
                <a:ext uri="{FF2B5EF4-FFF2-40B4-BE49-F238E27FC236}">
                  <a16:creationId xmlns:a16="http://schemas.microsoft.com/office/drawing/2014/main" id="{6694E3E0-5C74-4BE0-B364-E1C55BD99EDB}"/>
                </a:ext>
              </a:extLst>
            </p:cNvPr>
            <p:cNvSpPr/>
            <p:nvPr/>
          </p:nvSpPr>
          <p:spPr bwMode="auto">
            <a:xfrm>
              <a:off x="6012048" y="2215561"/>
              <a:ext cx="732589" cy="927512"/>
            </a:xfrm>
            <a:prstGeom prst="can">
              <a:avLst>
                <a:gd name="adj" fmla="val 36209"/>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60" normalizeH="0" noProof="0">
                  <a:ln>
                    <a:noFill/>
                  </a:ln>
                  <a:solidFill>
                    <a:schemeClr val="tx1"/>
                  </a:solidFill>
                  <a:effectLst/>
                  <a:uLnTx/>
                  <a:uFillTx/>
                  <a:latin typeface="+mj-lt"/>
                  <a:ea typeface="Segoe UI" pitchFamily="34" charset="0"/>
                  <a:cs typeface="Segoe UI" pitchFamily="34" charset="0"/>
                </a:rPr>
                <a:t>MySQL</a:t>
              </a:r>
            </a:p>
          </p:txBody>
        </p:sp>
      </p:grpSp>
      <p:grpSp>
        <p:nvGrpSpPr>
          <p:cNvPr id="18" name="Group 17">
            <a:extLst>
              <a:ext uri="{FF2B5EF4-FFF2-40B4-BE49-F238E27FC236}">
                <a16:creationId xmlns:a16="http://schemas.microsoft.com/office/drawing/2014/main" id="{4A509631-47E6-48A8-9C93-3259AE09B270}"/>
              </a:ext>
            </a:extLst>
          </p:cNvPr>
          <p:cNvGrpSpPr/>
          <p:nvPr/>
        </p:nvGrpSpPr>
        <p:grpSpPr>
          <a:xfrm>
            <a:off x="7816645" y="1238866"/>
            <a:ext cx="1955092" cy="1875654"/>
            <a:chOff x="3587642" y="3891187"/>
            <a:chExt cx="757004" cy="721679"/>
          </a:xfrm>
        </p:grpSpPr>
        <p:sp>
          <p:nvSpPr>
            <p:cNvPr id="21" name="Freeform: Shape 20">
              <a:extLst>
                <a:ext uri="{FF2B5EF4-FFF2-40B4-BE49-F238E27FC236}">
                  <a16:creationId xmlns:a16="http://schemas.microsoft.com/office/drawing/2014/main" id="{ED27AECF-E5E2-4E5E-890B-D828A5CDB00B}"/>
                </a:ext>
              </a:extLst>
            </p:cNvPr>
            <p:cNvSpPr/>
            <p:nvPr/>
          </p:nvSpPr>
          <p:spPr bwMode="auto">
            <a:xfrm flipH="1">
              <a:off x="3587642" y="3891187"/>
              <a:ext cx="463635" cy="60559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b="1">
                <a:solidFill>
                  <a:prstClr val="black"/>
                </a:solidFill>
                <a:latin typeface="Segoe UI Light"/>
                <a:ea typeface="Segoe UI" pitchFamily="34" charset="0"/>
                <a:cs typeface="Segoe UI" pitchFamily="34" charset="0"/>
              </a:endParaRPr>
            </a:p>
          </p:txBody>
        </p:sp>
        <p:sp>
          <p:nvSpPr>
            <p:cNvPr id="22" name="Freeform 146">
              <a:extLst>
                <a:ext uri="{FF2B5EF4-FFF2-40B4-BE49-F238E27FC236}">
                  <a16:creationId xmlns:a16="http://schemas.microsoft.com/office/drawing/2014/main" id="{A7E9ACBA-242B-458D-9C04-E3AE349E8CC9}"/>
                </a:ext>
              </a:extLst>
            </p:cNvPr>
            <p:cNvSpPr>
              <a:spLocks noChangeAspect="1"/>
            </p:cNvSpPr>
            <p:nvPr/>
          </p:nvSpPr>
          <p:spPr bwMode="auto">
            <a:xfrm>
              <a:off x="3819459" y="4280261"/>
              <a:ext cx="525187" cy="33260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sp>
        <p:nvSpPr>
          <p:cNvPr id="4" name="Arrow: Right 3">
            <a:extLst>
              <a:ext uri="{FF2B5EF4-FFF2-40B4-BE49-F238E27FC236}">
                <a16:creationId xmlns:a16="http://schemas.microsoft.com/office/drawing/2014/main" id="{40AFC40F-53FF-4AA5-8FE9-7D5CF7F0DADA}"/>
              </a:ext>
            </a:extLst>
          </p:cNvPr>
          <p:cNvSpPr/>
          <p:nvPr/>
        </p:nvSpPr>
        <p:spPr bwMode="auto">
          <a:xfrm>
            <a:off x="6975565" y="4872446"/>
            <a:ext cx="325265" cy="1841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rrow: Right 14">
            <a:extLst>
              <a:ext uri="{FF2B5EF4-FFF2-40B4-BE49-F238E27FC236}">
                <a16:creationId xmlns:a16="http://schemas.microsoft.com/office/drawing/2014/main" id="{D18A9CB1-2C0F-49C5-AA41-68A525E5C402}"/>
              </a:ext>
            </a:extLst>
          </p:cNvPr>
          <p:cNvSpPr/>
          <p:nvPr/>
        </p:nvSpPr>
        <p:spPr bwMode="auto">
          <a:xfrm>
            <a:off x="6975565" y="5243854"/>
            <a:ext cx="325265" cy="1841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Arrow: Right 15">
            <a:extLst>
              <a:ext uri="{FF2B5EF4-FFF2-40B4-BE49-F238E27FC236}">
                <a16:creationId xmlns:a16="http://schemas.microsoft.com/office/drawing/2014/main" id="{62CBC8BE-0F82-4D7D-9D08-257D4E7139A1}"/>
              </a:ext>
            </a:extLst>
          </p:cNvPr>
          <p:cNvSpPr/>
          <p:nvPr/>
        </p:nvSpPr>
        <p:spPr bwMode="auto">
          <a:xfrm>
            <a:off x="6975565" y="5615262"/>
            <a:ext cx="325265" cy="1841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Arrow: Right 16">
            <a:extLst>
              <a:ext uri="{FF2B5EF4-FFF2-40B4-BE49-F238E27FC236}">
                <a16:creationId xmlns:a16="http://schemas.microsoft.com/office/drawing/2014/main" id="{BDF1F686-308C-402D-A824-7C9C5037F055}"/>
              </a:ext>
            </a:extLst>
          </p:cNvPr>
          <p:cNvSpPr/>
          <p:nvPr/>
        </p:nvSpPr>
        <p:spPr bwMode="auto">
          <a:xfrm>
            <a:off x="6975565" y="5986670"/>
            <a:ext cx="325265" cy="1841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Arrow: Right 22">
            <a:extLst>
              <a:ext uri="{FF2B5EF4-FFF2-40B4-BE49-F238E27FC236}">
                <a16:creationId xmlns:a16="http://schemas.microsoft.com/office/drawing/2014/main" id="{BB7491A7-0F88-42DB-8304-257BDBD38032}"/>
              </a:ext>
            </a:extLst>
          </p:cNvPr>
          <p:cNvSpPr/>
          <p:nvPr/>
        </p:nvSpPr>
        <p:spPr bwMode="auto">
          <a:xfrm>
            <a:off x="6975565" y="6358079"/>
            <a:ext cx="325265" cy="1841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073718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Easily migrate from SQL Server &amp; modernize</a:t>
            </a:r>
            <a:endParaRPr lang="en-US" sz="3672"/>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4294967295"/>
          </p:nvPr>
        </p:nvSpPr>
        <p:spPr>
          <a:xfrm>
            <a:off x="619025" y="974519"/>
            <a:ext cx="11610975" cy="404341"/>
          </a:xfrm>
        </p:spPr>
        <p:txBody>
          <a:bodyPr/>
          <a:lstStyle/>
          <a:p>
            <a:pPr marL="0" indent="0">
              <a:lnSpc>
                <a:spcPct val="150000"/>
              </a:lnSpc>
              <a:spcBef>
                <a:spcPts val="0"/>
              </a:spcBef>
              <a:buNone/>
            </a:pPr>
            <a:r>
              <a:rPr lang="en-US" sz="2000">
                <a:solidFill>
                  <a:srgbClr val="0070C0"/>
                </a:solidFill>
                <a:latin typeface="+mn-lt"/>
              </a:rPr>
              <a:t>How many of your applications could migrate today?</a:t>
            </a:r>
          </a:p>
        </p:txBody>
      </p:sp>
      <p:sp>
        <p:nvSpPr>
          <p:cNvPr id="42" name="TextBox 41">
            <a:extLst>
              <a:ext uri="{FF2B5EF4-FFF2-40B4-BE49-F238E27FC236}">
                <a16:creationId xmlns:a16="http://schemas.microsoft.com/office/drawing/2014/main" id="{3950B28A-67A6-4F23-8DEF-E117A0955311}"/>
              </a:ext>
            </a:extLst>
          </p:cNvPr>
          <p:cNvSpPr txBox="1"/>
          <p:nvPr/>
        </p:nvSpPr>
        <p:spPr>
          <a:xfrm>
            <a:off x="407422" y="6360086"/>
            <a:ext cx="3174343" cy="572422"/>
          </a:xfrm>
          <a:prstGeom prst="rect">
            <a:avLst/>
          </a:prstGeom>
          <a:noFill/>
        </p:spPr>
        <p:txBody>
          <a:bodyPr wrap="none" lIns="182854" tIns="146283" rIns="182854" bIns="146283"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solidFill>
                  <a:srgbClr val="353535"/>
                </a:solidFill>
                <a:effectLst/>
                <a:uLnTx/>
                <a:uFillTx/>
              </a:rPr>
              <a:t>* - features coming soon</a:t>
            </a:r>
            <a:endParaRPr kumimoji="0" lang="en-US" sz="2000" b="0" i="0" u="none" strike="noStrike" kern="0" cap="none" spc="0" normalizeH="0" baseline="0" noProof="0">
              <a:ln>
                <a:noFill/>
              </a:ln>
              <a:gradFill>
                <a:gsLst>
                  <a:gs pos="2917">
                    <a:srgbClr val="353535"/>
                  </a:gs>
                  <a:gs pos="30000">
                    <a:srgbClr val="353535"/>
                  </a:gs>
                </a:gsLst>
                <a:lin ang="5400000" scaled="0"/>
              </a:gradFill>
              <a:effectLst/>
              <a:uLnTx/>
              <a:uFillTx/>
            </a:endParaRPr>
          </a:p>
        </p:txBody>
      </p:sp>
      <p:sp>
        <p:nvSpPr>
          <p:cNvPr id="43" name="Rectangle 42">
            <a:extLst>
              <a:ext uri="{FF2B5EF4-FFF2-40B4-BE49-F238E27FC236}">
                <a16:creationId xmlns:a16="http://schemas.microsoft.com/office/drawing/2014/main" id="{5B848471-82B6-4987-A1E1-B3370124AA9F}"/>
              </a:ext>
            </a:extLst>
          </p:cNvPr>
          <p:cNvSpPr/>
          <p:nvPr/>
        </p:nvSpPr>
        <p:spPr bwMode="auto">
          <a:xfrm>
            <a:off x="494850" y="1656678"/>
            <a:ext cx="10660827" cy="527126"/>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Most of them, because Managed Instance is compatible</a:t>
            </a:r>
          </a:p>
        </p:txBody>
      </p:sp>
      <p:grpSp>
        <p:nvGrpSpPr>
          <p:cNvPr id="44" name="Group 43">
            <a:extLst>
              <a:ext uri="{FF2B5EF4-FFF2-40B4-BE49-F238E27FC236}">
                <a16:creationId xmlns:a16="http://schemas.microsoft.com/office/drawing/2014/main" id="{1FC3D8FD-C806-4723-BC7C-8B5B7FF46040}"/>
              </a:ext>
            </a:extLst>
          </p:cNvPr>
          <p:cNvGrpSpPr/>
          <p:nvPr/>
        </p:nvGrpSpPr>
        <p:grpSpPr>
          <a:xfrm>
            <a:off x="496634" y="2119256"/>
            <a:ext cx="10648288" cy="2142125"/>
            <a:chOff x="496634" y="2119256"/>
            <a:chExt cx="10648288" cy="2142125"/>
          </a:xfrm>
        </p:grpSpPr>
        <p:sp>
          <p:nvSpPr>
            <p:cNvPr id="45" name="TextBox 44">
              <a:extLst>
                <a:ext uri="{FF2B5EF4-FFF2-40B4-BE49-F238E27FC236}">
                  <a16:creationId xmlns:a16="http://schemas.microsoft.com/office/drawing/2014/main" id="{B5D62E02-6A36-44BD-AB95-842F2941B8E1}"/>
                </a:ext>
              </a:extLst>
            </p:cNvPr>
            <p:cNvSpPr txBox="1"/>
            <p:nvPr/>
          </p:nvSpPr>
          <p:spPr>
            <a:xfrm>
              <a:off x="1882588" y="2119256"/>
              <a:ext cx="8251116" cy="214212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3C3C41"/>
                  </a:solidFill>
                  <a:effectLst/>
                  <a:uLnTx/>
                  <a:uFillTx/>
                </a:rPr>
                <a:t>Cross-DB queries &amp; transactions, linked servers to SQL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3C3C41"/>
                  </a:solidFill>
                  <a:effectLst/>
                  <a:uLnTx/>
                  <a:uFillTx/>
                </a:rPr>
                <a:t>.NET CLR modules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3C3C41"/>
                  </a:solidFill>
                  <a:effectLst/>
                  <a:uLnTx/>
                  <a:uFillTx/>
                </a:rPr>
                <a:t>Service Broker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3C3C41"/>
                  </a:solidFill>
                  <a:effectLst/>
                  <a:uLnTx/>
                  <a:uFillTx/>
                </a:rPr>
                <a:t>Change Data Capture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3C3C41"/>
                  </a:solidFill>
                  <a:effectLst/>
                  <a:uLnTx/>
                  <a:uFillTx/>
                </a:rPr>
                <a:t>Transactional Replication</a:t>
              </a:r>
            </a:p>
          </p:txBody>
        </p:sp>
        <p:grpSp>
          <p:nvGrpSpPr>
            <p:cNvPr id="46" name="Group 45">
              <a:extLst>
                <a:ext uri="{FF2B5EF4-FFF2-40B4-BE49-F238E27FC236}">
                  <a16:creationId xmlns:a16="http://schemas.microsoft.com/office/drawing/2014/main" id="{8C2591BC-3DC4-4101-A4F0-6E8229028755}"/>
                </a:ext>
              </a:extLst>
            </p:cNvPr>
            <p:cNvGrpSpPr/>
            <p:nvPr/>
          </p:nvGrpSpPr>
          <p:grpSpPr>
            <a:xfrm>
              <a:off x="496634" y="2183799"/>
              <a:ext cx="10648288" cy="2045747"/>
              <a:chOff x="496634" y="2183799"/>
              <a:chExt cx="10648288" cy="2045747"/>
            </a:xfrm>
          </p:grpSpPr>
          <p:sp>
            <p:nvSpPr>
              <p:cNvPr id="47" name="check" title="Icon of a checkmark">
                <a:extLst>
                  <a:ext uri="{FF2B5EF4-FFF2-40B4-BE49-F238E27FC236}">
                    <a16:creationId xmlns:a16="http://schemas.microsoft.com/office/drawing/2014/main" id="{530FC54B-C6C6-48CA-B2B7-3C0E7A3B4B5B}"/>
                  </a:ext>
                </a:extLst>
              </p:cNvPr>
              <p:cNvSpPr>
                <a:spLocks noChangeAspect="1"/>
              </p:cNvSpPr>
              <p:nvPr/>
            </p:nvSpPr>
            <p:spPr bwMode="auto">
              <a:xfrm>
                <a:off x="889746" y="2780578"/>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48" name="Rectangle 47">
                <a:extLst>
                  <a:ext uri="{FF2B5EF4-FFF2-40B4-BE49-F238E27FC236}">
                    <a16:creationId xmlns:a16="http://schemas.microsoft.com/office/drawing/2014/main" id="{F11F8C89-9596-4810-A7BA-85C19558B460}"/>
                  </a:ext>
                </a:extLst>
              </p:cNvPr>
              <p:cNvSpPr/>
              <p:nvPr/>
            </p:nvSpPr>
            <p:spPr bwMode="auto">
              <a:xfrm>
                <a:off x="1710464" y="2183799"/>
                <a:ext cx="9434458" cy="2043955"/>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44342EE3-A1DC-4D84-9963-754FD456E3CE}"/>
                  </a:ext>
                </a:extLst>
              </p:cNvPr>
              <p:cNvSpPr/>
              <p:nvPr/>
            </p:nvSpPr>
            <p:spPr bwMode="auto">
              <a:xfrm>
                <a:off x="496634" y="2185591"/>
                <a:ext cx="1213832" cy="2043955"/>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0" name="Group 49">
            <a:extLst>
              <a:ext uri="{FF2B5EF4-FFF2-40B4-BE49-F238E27FC236}">
                <a16:creationId xmlns:a16="http://schemas.microsoft.com/office/drawing/2014/main" id="{4B27C855-3808-49F7-AF12-8132608CFC1C}"/>
              </a:ext>
            </a:extLst>
          </p:cNvPr>
          <p:cNvGrpSpPr/>
          <p:nvPr/>
        </p:nvGrpSpPr>
        <p:grpSpPr>
          <a:xfrm>
            <a:off x="494853" y="4229548"/>
            <a:ext cx="10651863" cy="1084730"/>
            <a:chOff x="494853" y="4229548"/>
            <a:chExt cx="10651863" cy="1084730"/>
          </a:xfrm>
        </p:grpSpPr>
        <p:sp>
          <p:nvSpPr>
            <p:cNvPr id="51" name="check" title="Icon of a checkmark">
              <a:extLst>
                <a:ext uri="{FF2B5EF4-FFF2-40B4-BE49-F238E27FC236}">
                  <a16:creationId xmlns:a16="http://schemas.microsoft.com/office/drawing/2014/main" id="{671A1A65-2E49-458D-A31D-0896583EE925}"/>
                </a:ext>
              </a:extLst>
            </p:cNvPr>
            <p:cNvSpPr>
              <a:spLocks noChangeAspect="1"/>
            </p:cNvSpPr>
            <p:nvPr/>
          </p:nvSpPr>
          <p:spPr bwMode="auto">
            <a:xfrm>
              <a:off x="889746" y="4543838"/>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52" name="Rectangle 51">
              <a:extLst>
                <a:ext uri="{FF2B5EF4-FFF2-40B4-BE49-F238E27FC236}">
                  <a16:creationId xmlns:a16="http://schemas.microsoft.com/office/drawing/2014/main" id="{AF47673E-1DED-4815-AF67-D16DA3199B43}"/>
                </a:ext>
              </a:extLst>
            </p:cNvPr>
            <p:cNvSpPr/>
            <p:nvPr/>
          </p:nvSpPr>
          <p:spPr bwMode="auto">
            <a:xfrm>
              <a:off x="1712258" y="4229551"/>
              <a:ext cx="9434458" cy="108472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980EDC5D-5809-4B29-9B46-89D623897C90}"/>
                </a:ext>
              </a:extLst>
            </p:cNvPr>
            <p:cNvSpPr txBox="1"/>
            <p:nvPr/>
          </p:nvSpPr>
          <p:spPr>
            <a:xfrm>
              <a:off x="1895138" y="4272581"/>
              <a:ext cx="7724743" cy="1034129"/>
            </a:xfrm>
            <a:prstGeom prst="rect">
              <a:avLst/>
            </a:prstGeom>
            <a:noFill/>
          </p:spPr>
          <p:txBody>
            <a:bodyPr wrap="non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3C3C41"/>
                  </a:solidFill>
                  <a:effectLst/>
                  <a:uLnTx/>
                  <a:uFillTx/>
                </a:rPr>
                <a:t>Choice of instance collations* and instance time zone*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3C3C41"/>
                  </a:solidFill>
                  <a:effectLst/>
                  <a:uLnTx/>
                  <a:uFillTx/>
                </a:rPr>
                <a:t>R services*</a:t>
              </a:r>
            </a:p>
          </p:txBody>
        </p:sp>
        <p:sp>
          <p:nvSpPr>
            <p:cNvPr id="54" name="Rectangle 53">
              <a:extLst>
                <a:ext uri="{FF2B5EF4-FFF2-40B4-BE49-F238E27FC236}">
                  <a16:creationId xmlns:a16="http://schemas.microsoft.com/office/drawing/2014/main" id="{FCDFB1EA-17EF-44B6-B2FA-2EDF9D0D1861}"/>
                </a:ext>
              </a:extLst>
            </p:cNvPr>
            <p:cNvSpPr/>
            <p:nvPr/>
          </p:nvSpPr>
          <p:spPr bwMode="auto">
            <a:xfrm>
              <a:off x="494853" y="4229548"/>
              <a:ext cx="1215614" cy="1084730"/>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EEAAB4A0-6609-4DFB-AD7A-7771ABE135B5}"/>
              </a:ext>
            </a:extLst>
          </p:cNvPr>
          <p:cNvGrpSpPr/>
          <p:nvPr/>
        </p:nvGrpSpPr>
        <p:grpSpPr>
          <a:xfrm>
            <a:off x="494852" y="5314278"/>
            <a:ext cx="10653658" cy="1075764"/>
            <a:chOff x="494852" y="5314278"/>
            <a:chExt cx="10653658" cy="1075764"/>
          </a:xfrm>
        </p:grpSpPr>
        <p:sp>
          <p:nvSpPr>
            <p:cNvPr id="56" name="Clock_E917" title="Icon of a clock">
              <a:extLst>
                <a:ext uri="{FF2B5EF4-FFF2-40B4-BE49-F238E27FC236}">
                  <a16:creationId xmlns:a16="http://schemas.microsoft.com/office/drawing/2014/main" id="{7CAB48B3-04CA-46D4-89E5-282835B73407}"/>
                </a:ext>
              </a:extLst>
            </p:cNvPr>
            <p:cNvSpPr>
              <a:spLocks noChangeAspect="1" noEditPoints="1"/>
            </p:cNvSpPr>
            <p:nvPr/>
          </p:nvSpPr>
          <p:spPr bwMode="auto">
            <a:xfrm>
              <a:off x="889746" y="5669915"/>
              <a:ext cx="419672" cy="419877"/>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38100" cap="sq">
              <a:solidFill>
                <a:srgbClr val="000041">
                  <a:lumMod val="7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C3C41"/>
                </a:solidFill>
                <a:effectLst/>
                <a:uLnTx/>
                <a:uFillTx/>
              </a:endParaRPr>
            </a:p>
          </p:txBody>
        </p:sp>
        <p:sp>
          <p:nvSpPr>
            <p:cNvPr id="57" name="TextBox 56">
              <a:extLst>
                <a:ext uri="{FF2B5EF4-FFF2-40B4-BE49-F238E27FC236}">
                  <a16:creationId xmlns:a16="http://schemas.microsoft.com/office/drawing/2014/main" id="{CB53F811-9E62-457F-8BA7-7A52537F58BB}"/>
                </a:ext>
              </a:extLst>
            </p:cNvPr>
            <p:cNvSpPr txBox="1"/>
            <p:nvPr/>
          </p:nvSpPr>
          <p:spPr>
            <a:xfrm>
              <a:off x="1907688" y="5339386"/>
              <a:ext cx="5100114" cy="1034129"/>
            </a:xfrm>
            <a:prstGeom prst="rect">
              <a:avLst/>
            </a:prstGeom>
            <a:noFill/>
          </p:spPr>
          <p:txBody>
            <a:bodyPr wrap="non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3C3C41"/>
                  </a:solidFill>
                  <a:effectLst/>
                  <a:uLnTx/>
                  <a:uFillTx/>
                </a:rPr>
                <a:t>MSDTC for distributed transactions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solidFill>
                    <a:srgbClr val="3C3C41"/>
                  </a:solidFill>
                  <a:effectLst/>
                  <a:uLnTx/>
                  <a:uFillTx/>
                </a:rPr>
                <a:t>Filestream</a:t>
              </a:r>
              <a:r>
                <a:rPr kumimoji="0" lang="en-US" sz="2400" b="0" i="0" u="none" strike="noStrike" kern="0" cap="none" spc="0" normalizeH="0" baseline="0" noProof="0">
                  <a:ln>
                    <a:noFill/>
                  </a:ln>
                  <a:solidFill>
                    <a:srgbClr val="3C3C41"/>
                  </a:solidFill>
                  <a:effectLst/>
                  <a:uLnTx/>
                  <a:uFillTx/>
                </a:rPr>
                <a:t> / </a:t>
              </a:r>
              <a:r>
                <a:rPr kumimoji="0" lang="en-US" sz="2400" b="0" i="0" u="none" strike="noStrike" kern="0" cap="none" spc="0" normalizeH="0" baseline="0" noProof="0" err="1">
                  <a:ln>
                    <a:noFill/>
                  </a:ln>
                  <a:solidFill>
                    <a:srgbClr val="3C3C41"/>
                  </a:solidFill>
                  <a:effectLst/>
                  <a:uLnTx/>
                  <a:uFillTx/>
                </a:rPr>
                <a:t>Filetable</a:t>
              </a:r>
              <a:r>
                <a:rPr kumimoji="0" lang="en-US" sz="2400" b="0" i="0" u="none" strike="noStrike" kern="0" cap="none" spc="0" normalizeH="0" baseline="0" noProof="0">
                  <a:ln>
                    <a:noFill/>
                  </a:ln>
                  <a:solidFill>
                    <a:srgbClr val="3C3C41"/>
                  </a:solidFill>
                  <a:effectLst/>
                  <a:uLnTx/>
                  <a:uFillTx/>
                </a:rPr>
                <a:t>, </a:t>
              </a:r>
              <a:r>
                <a:rPr kumimoji="0" lang="en-US" sz="2400" b="0" i="0" u="none" strike="noStrike" kern="0" cap="none" spc="0" normalizeH="0" baseline="0" noProof="0" err="1">
                  <a:ln>
                    <a:noFill/>
                  </a:ln>
                  <a:solidFill>
                    <a:srgbClr val="3C3C41"/>
                  </a:solidFill>
                  <a:effectLst/>
                  <a:uLnTx/>
                  <a:uFillTx/>
                </a:rPr>
                <a:t>Polybase</a:t>
              </a:r>
              <a:endParaRPr kumimoji="0" lang="en-US" sz="2400" b="0" i="0" u="none" strike="noStrike" kern="0" cap="none" spc="0" normalizeH="0" baseline="0" noProof="0">
                <a:ln>
                  <a:noFill/>
                </a:ln>
                <a:solidFill>
                  <a:srgbClr val="3C3C41"/>
                </a:solidFill>
                <a:effectLst/>
                <a:uLnTx/>
                <a:uFillTx/>
              </a:endParaRPr>
            </a:p>
          </p:txBody>
        </p:sp>
        <p:sp>
          <p:nvSpPr>
            <p:cNvPr id="58" name="Rectangle 57">
              <a:extLst>
                <a:ext uri="{FF2B5EF4-FFF2-40B4-BE49-F238E27FC236}">
                  <a16:creationId xmlns:a16="http://schemas.microsoft.com/office/drawing/2014/main" id="{20B83EA7-CA14-4BEE-8081-7537F050EB6E}"/>
                </a:ext>
              </a:extLst>
            </p:cNvPr>
            <p:cNvSpPr/>
            <p:nvPr/>
          </p:nvSpPr>
          <p:spPr bwMode="auto">
            <a:xfrm>
              <a:off x="1714052" y="5314278"/>
              <a:ext cx="9434458" cy="1075764"/>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A235361C-401B-4C65-B1A9-0788FB7B1C62}"/>
                </a:ext>
              </a:extLst>
            </p:cNvPr>
            <p:cNvSpPr/>
            <p:nvPr/>
          </p:nvSpPr>
          <p:spPr bwMode="auto">
            <a:xfrm>
              <a:off x="494852" y="5317863"/>
              <a:ext cx="1217407" cy="1072179"/>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22371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left)">
                                      <p:cBhvr>
                                        <p:cTn id="2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Easily migrate from SQL Server &amp; modernize</a:t>
            </a:r>
            <a:endParaRPr lang="en-US" sz="3672"/>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4294967295"/>
          </p:nvPr>
        </p:nvSpPr>
        <p:spPr>
          <a:xfrm>
            <a:off x="648522" y="945023"/>
            <a:ext cx="11610975" cy="404341"/>
          </a:xfrm>
        </p:spPr>
        <p:txBody>
          <a:bodyPr/>
          <a:lstStyle/>
          <a:p>
            <a:pPr marL="0" indent="0">
              <a:lnSpc>
                <a:spcPct val="150000"/>
              </a:lnSpc>
              <a:spcBef>
                <a:spcPts val="0"/>
              </a:spcBef>
              <a:buNone/>
            </a:pPr>
            <a:r>
              <a:rPr lang="en-US" sz="2000" dirty="0">
                <a:solidFill>
                  <a:srgbClr val="0070C0"/>
                </a:solidFill>
                <a:latin typeface="+mn-lt"/>
              </a:rPr>
              <a:t>Will your IT face a steep learning curve or feel loss of control?</a:t>
            </a:r>
          </a:p>
        </p:txBody>
      </p:sp>
      <p:sp>
        <p:nvSpPr>
          <p:cNvPr id="54" name="Rectangle 53">
            <a:extLst>
              <a:ext uri="{FF2B5EF4-FFF2-40B4-BE49-F238E27FC236}">
                <a16:creationId xmlns:a16="http://schemas.microsoft.com/office/drawing/2014/main" id="{CA6E5403-293F-4F86-86E2-AA0B2BC1C0DE}"/>
              </a:ext>
            </a:extLst>
          </p:cNvPr>
          <p:cNvSpPr/>
          <p:nvPr/>
        </p:nvSpPr>
        <p:spPr bwMode="auto">
          <a:xfrm>
            <a:off x="494850" y="1656678"/>
            <a:ext cx="10660827" cy="527126"/>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 because Managed Instance lets you modernize at your pace</a:t>
            </a:r>
          </a:p>
          <a:p>
            <a:pPr marL="0" marR="0" lvl="0" indent="0" defTabSz="932472"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612BBE84-329B-4FF0-99A7-9B96AADDC13E}"/>
              </a:ext>
            </a:extLst>
          </p:cNvPr>
          <p:cNvGrpSpPr/>
          <p:nvPr/>
        </p:nvGrpSpPr>
        <p:grpSpPr>
          <a:xfrm>
            <a:off x="496634" y="2065461"/>
            <a:ext cx="10648288" cy="1403461"/>
            <a:chOff x="496634" y="2065461"/>
            <a:chExt cx="10648288" cy="1403461"/>
          </a:xfrm>
        </p:grpSpPr>
        <p:sp>
          <p:nvSpPr>
            <p:cNvPr id="56" name="TextBox 55">
              <a:extLst>
                <a:ext uri="{FF2B5EF4-FFF2-40B4-BE49-F238E27FC236}">
                  <a16:creationId xmlns:a16="http://schemas.microsoft.com/office/drawing/2014/main" id="{3C1F643E-25DA-4CF7-951F-8E66AF8D9D4E}"/>
                </a:ext>
              </a:extLst>
            </p:cNvPr>
            <p:cNvSpPr txBox="1"/>
            <p:nvPr/>
          </p:nvSpPr>
          <p:spPr>
            <a:xfrm>
              <a:off x="1882588" y="2065461"/>
              <a:ext cx="8251116" cy="140346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3C3C41"/>
                  </a:solidFill>
                  <a:effectLst/>
                  <a:uLnTx/>
                  <a:uFillTx/>
                </a:rPr>
                <a:t>DMVs, </a:t>
              </a:r>
              <a:r>
                <a:rPr kumimoji="0" lang="en-US" sz="2400" b="0" i="0" u="none" strike="noStrike" kern="0" cap="none" spc="0" normalizeH="0" baseline="0" noProof="0" err="1">
                  <a:ln>
                    <a:noFill/>
                  </a:ln>
                  <a:solidFill>
                    <a:srgbClr val="3C3C41"/>
                  </a:solidFill>
                  <a:effectLst/>
                  <a:uLnTx/>
                  <a:uFillTx/>
                </a:rPr>
                <a:t>XEvents</a:t>
              </a:r>
              <a:r>
                <a:rPr kumimoji="0" lang="en-US" sz="2400" b="0" i="0" u="none" strike="noStrike" kern="0" cap="none" spc="0" normalizeH="0" baseline="0" noProof="0">
                  <a:ln>
                    <a:noFill/>
                  </a:ln>
                  <a:solidFill>
                    <a:srgbClr val="3C3C41"/>
                  </a:solidFill>
                  <a:effectLst/>
                  <a:uLnTx/>
                  <a:uFillTx/>
                </a:rPr>
                <a:t>, Query Store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3C3C41"/>
                  </a:solidFill>
                  <a:effectLst/>
                  <a:uLnTx/>
                  <a:uFillTx/>
                </a:rPr>
                <a:t>SQL Agent and DB Mail</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3C3C41"/>
                  </a:solidFill>
                  <a:effectLst/>
                  <a:uLnTx/>
                  <a:uFillTx/>
                </a:rPr>
                <a:t>sysadmin privileges and Resource Governor</a:t>
              </a:r>
            </a:p>
          </p:txBody>
        </p:sp>
        <p:sp>
          <p:nvSpPr>
            <p:cNvPr id="57" name="check" title="Icon of a checkmark">
              <a:extLst>
                <a:ext uri="{FF2B5EF4-FFF2-40B4-BE49-F238E27FC236}">
                  <a16:creationId xmlns:a16="http://schemas.microsoft.com/office/drawing/2014/main" id="{A9DCF829-7E60-49B3-A364-5A9A174CB2D4}"/>
                </a:ext>
              </a:extLst>
            </p:cNvPr>
            <p:cNvSpPr>
              <a:spLocks noChangeAspect="1"/>
            </p:cNvSpPr>
            <p:nvPr/>
          </p:nvSpPr>
          <p:spPr bwMode="auto">
            <a:xfrm>
              <a:off x="889746" y="2780578"/>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58" name="Rectangle 57">
              <a:extLst>
                <a:ext uri="{FF2B5EF4-FFF2-40B4-BE49-F238E27FC236}">
                  <a16:creationId xmlns:a16="http://schemas.microsoft.com/office/drawing/2014/main" id="{E0DACD74-0EB0-4962-9338-B0AA4DEF56C0}"/>
                </a:ext>
              </a:extLst>
            </p:cNvPr>
            <p:cNvSpPr/>
            <p:nvPr/>
          </p:nvSpPr>
          <p:spPr bwMode="auto">
            <a:xfrm>
              <a:off x="1710464" y="2183800"/>
              <a:ext cx="9434458" cy="125864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B80D9F99-A2BD-49BC-B195-31C3849E3A46}"/>
                </a:ext>
              </a:extLst>
            </p:cNvPr>
            <p:cNvSpPr/>
            <p:nvPr/>
          </p:nvSpPr>
          <p:spPr bwMode="auto">
            <a:xfrm>
              <a:off x="496634" y="2185592"/>
              <a:ext cx="1213832" cy="1256855"/>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D1B5C8E1-B6B1-4F85-BB27-E9C93EDC2A6C}"/>
              </a:ext>
            </a:extLst>
          </p:cNvPr>
          <p:cNvGrpSpPr/>
          <p:nvPr/>
        </p:nvGrpSpPr>
        <p:grpSpPr>
          <a:xfrm>
            <a:off x="496644" y="4453668"/>
            <a:ext cx="10650067" cy="1039511"/>
            <a:chOff x="496644" y="4453668"/>
            <a:chExt cx="10650067" cy="1039511"/>
          </a:xfrm>
        </p:grpSpPr>
        <p:sp>
          <p:nvSpPr>
            <p:cNvPr id="61" name="check" title="Icon of a checkmark">
              <a:extLst>
                <a:ext uri="{FF2B5EF4-FFF2-40B4-BE49-F238E27FC236}">
                  <a16:creationId xmlns:a16="http://schemas.microsoft.com/office/drawing/2014/main" id="{73BF3B43-7A60-4928-80C9-360428B8F563}"/>
                </a:ext>
              </a:extLst>
            </p:cNvPr>
            <p:cNvSpPr>
              <a:spLocks noChangeAspect="1"/>
            </p:cNvSpPr>
            <p:nvPr/>
          </p:nvSpPr>
          <p:spPr bwMode="auto">
            <a:xfrm>
              <a:off x="889746" y="4842484"/>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62" name="TextBox 61">
              <a:extLst>
                <a:ext uri="{FF2B5EF4-FFF2-40B4-BE49-F238E27FC236}">
                  <a16:creationId xmlns:a16="http://schemas.microsoft.com/office/drawing/2014/main" id="{6DD8DE3F-C3B6-422B-A300-09CF7B349E1F}"/>
                </a:ext>
              </a:extLst>
            </p:cNvPr>
            <p:cNvSpPr txBox="1"/>
            <p:nvPr/>
          </p:nvSpPr>
          <p:spPr>
            <a:xfrm>
              <a:off x="1887966" y="4459050"/>
              <a:ext cx="7320209" cy="1034129"/>
            </a:xfrm>
            <a:prstGeom prst="rect">
              <a:avLst/>
            </a:prstGeom>
            <a:noFill/>
          </p:spPr>
          <p:txBody>
            <a:bodyPr wrap="non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3C3C41"/>
                  </a:solidFill>
                  <a:effectLst/>
                  <a:uLnTx/>
                  <a:uFillTx/>
                </a:rPr>
                <a:t>SQL Auditing, Row Level Security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3C3C41"/>
                  </a:solidFill>
                  <a:effectLst/>
                  <a:uLnTx/>
                  <a:uFillTx/>
                </a:rPr>
                <a:t>TDE, Always Encrypted, and Dynamic Data Masking</a:t>
              </a:r>
            </a:p>
          </p:txBody>
        </p:sp>
        <p:sp>
          <p:nvSpPr>
            <p:cNvPr id="63" name="Rectangle 62">
              <a:extLst>
                <a:ext uri="{FF2B5EF4-FFF2-40B4-BE49-F238E27FC236}">
                  <a16:creationId xmlns:a16="http://schemas.microsoft.com/office/drawing/2014/main" id="{A77763A9-A1A5-4B83-9489-282347EE0AB6}"/>
                </a:ext>
              </a:extLst>
            </p:cNvPr>
            <p:cNvSpPr/>
            <p:nvPr/>
          </p:nvSpPr>
          <p:spPr bwMode="auto">
            <a:xfrm>
              <a:off x="1712256" y="4453668"/>
              <a:ext cx="9434455" cy="1013014"/>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E6E46CBF-1B8C-418B-8EF2-8F32FB4DCF7B}"/>
                </a:ext>
              </a:extLst>
            </p:cNvPr>
            <p:cNvSpPr/>
            <p:nvPr/>
          </p:nvSpPr>
          <p:spPr bwMode="auto">
            <a:xfrm>
              <a:off x="496644" y="4455456"/>
              <a:ext cx="1217407" cy="1011219"/>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22CC9D51-1DE9-4CAD-AEA3-752FE2DF11D8}"/>
              </a:ext>
            </a:extLst>
          </p:cNvPr>
          <p:cNvGrpSpPr/>
          <p:nvPr/>
        </p:nvGrpSpPr>
        <p:grpSpPr>
          <a:xfrm>
            <a:off x="494853" y="3440648"/>
            <a:ext cx="10650068" cy="1042839"/>
            <a:chOff x="494853" y="3440648"/>
            <a:chExt cx="10650068" cy="1042839"/>
          </a:xfrm>
        </p:grpSpPr>
        <p:sp>
          <p:nvSpPr>
            <p:cNvPr id="66" name="Rectangle 65">
              <a:extLst>
                <a:ext uri="{FF2B5EF4-FFF2-40B4-BE49-F238E27FC236}">
                  <a16:creationId xmlns:a16="http://schemas.microsoft.com/office/drawing/2014/main" id="{853E4930-C0A4-4EF6-9297-68DAE0C92725}"/>
                </a:ext>
              </a:extLst>
            </p:cNvPr>
            <p:cNvSpPr/>
            <p:nvPr/>
          </p:nvSpPr>
          <p:spPr bwMode="auto">
            <a:xfrm>
              <a:off x="1710466" y="3440653"/>
              <a:ext cx="9434455" cy="1013014"/>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1E9FCF58-7BC0-4F76-B1BF-5BDDC13724A9}"/>
                </a:ext>
              </a:extLst>
            </p:cNvPr>
            <p:cNvSpPr txBox="1"/>
            <p:nvPr/>
          </p:nvSpPr>
          <p:spPr>
            <a:xfrm>
              <a:off x="1895138" y="3449358"/>
              <a:ext cx="5306774" cy="1034129"/>
            </a:xfrm>
            <a:prstGeom prst="rect">
              <a:avLst/>
            </a:prstGeom>
            <a:noFill/>
          </p:spPr>
          <p:txBody>
            <a:bodyPr wrap="non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3C3C41"/>
                  </a:solidFill>
                  <a:effectLst/>
                  <a:uLnTx/>
                  <a:uFillTx/>
                </a:rPr>
                <a:t>Built-in HA replaces on-prem setups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3C3C41"/>
                  </a:solidFill>
                  <a:effectLst/>
                  <a:uLnTx/>
                  <a:uFillTx/>
                </a:rPr>
                <a:t>Replace MDW with OMS monitoring</a:t>
              </a:r>
            </a:p>
          </p:txBody>
        </p:sp>
        <p:sp>
          <p:nvSpPr>
            <p:cNvPr id="68" name="Rectangle 67">
              <a:extLst>
                <a:ext uri="{FF2B5EF4-FFF2-40B4-BE49-F238E27FC236}">
                  <a16:creationId xmlns:a16="http://schemas.microsoft.com/office/drawing/2014/main" id="{434E3E30-22FD-41AB-9953-008FD8D21605}"/>
                </a:ext>
              </a:extLst>
            </p:cNvPr>
            <p:cNvSpPr/>
            <p:nvPr/>
          </p:nvSpPr>
          <p:spPr bwMode="auto">
            <a:xfrm>
              <a:off x="494853" y="3440648"/>
              <a:ext cx="1215614" cy="1013018"/>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cloud" title="Icon of a cloud">
              <a:extLst>
                <a:ext uri="{FF2B5EF4-FFF2-40B4-BE49-F238E27FC236}">
                  <a16:creationId xmlns:a16="http://schemas.microsoft.com/office/drawing/2014/main" id="{2BAC60A8-5EA5-4A6E-A8CA-A925E5FC3802}"/>
                </a:ext>
              </a:extLst>
            </p:cNvPr>
            <p:cNvSpPr>
              <a:spLocks noChangeAspect="1"/>
            </p:cNvSpPr>
            <p:nvPr/>
          </p:nvSpPr>
          <p:spPr bwMode="auto">
            <a:xfrm>
              <a:off x="843116" y="3754164"/>
              <a:ext cx="512932" cy="3267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57150" cap="sq">
              <a:solidFill>
                <a:srgbClr val="7575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gradFill>
                <a:effectLst/>
                <a:uLnTx/>
                <a:uFillTx/>
              </a:endParaRPr>
            </a:p>
          </p:txBody>
        </p:sp>
      </p:grpSp>
      <p:grpSp>
        <p:nvGrpSpPr>
          <p:cNvPr id="70" name="Group 69">
            <a:extLst>
              <a:ext uri="{FF2B5EF4-FFF2-40B4-BE49-F238E27FC236}">
                <a16:creationId xmlns:a16="http://schemas.microsoft.com/office/drawing/2014/main" id="{3D1EBD55-B9C5-4B46-B299-49CE2AF331A5}"/>
              </a:ext>
            </a:extLst>
          </p:cNvPr>
          <p:cNvGrpSpPr/>
          <p:nvPr/>
        </p:nvGrpSpPr>
        <p:grpSpPr>
          <a:xfrm>
            <a:off x="494852" y="5425450"/>
            <a:ext cx="10653652" cy="1054245"/>
            <a:chOff x="494852" y="5425450"/>
            <a:chExt cx="10653652" cy="1054245"/>
          </a:xfrm>
        </p:grpSpPr>
        <p:sp>
          <p:nvSpPr>
            <p:cNvPr id="71" name="TextBox 70">
              <a:extLst>
                <a:ext uri="{FF2B5EF4-FFF2-40B4-BE49-F238E27FC236}">
                  <a16:creationId xmlns:a16="http://schemas.microsoft.com/office/drawing/2014/main" id="{DD4EC27C-B618-442F-AA4B-BF2FDF250C7B}"/>
                </a:ext>
              </a:extLst>
            </p:cNvPr>
            <p:cNvSpPr txBox="1"/>
            <p:nvPr/>
          </p:nvSpPr>
          <p:spPr>
            <a:xfrm>
              <a:off x="1907688" y="5425450"/>
              <a:ext cx="6326668" cy="1034129"/>
            </a:xfrm>
            <a:prstGeom prst="rect">
              <a:avLst/>
            </a:prstGeom>
            <a:noFill/>
          </p:spPr>
          <p:txBody>
            <a:bodyPr wrap="none" lIns="182880" tIns="146304" rIns="182880" bIns="146304"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3C3C41"/>
                  </a:solidFill>
                  <a:effectLst/>
                  <a:uLnTx/>
                  <a:uFillTx/>
                </a:rPr>
                <a:t>Network security with VNETs and private IPs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3C3C41"/>
                  </a:solidFill>
                  <a:effectLst/>
                  <a:uLnTx/>
                  <a:uFillTx/>
                </a:rPr>
                <a:t>Integrated auth. with Azure AD</a:t>
              </a:r>
            </a:p>
          </p:txBody>
        </p:sp>
        <p:sp>
          <p:nvSpPr>
            <p:cNvPr id="72" name="Rectangle 71">
              <a:extLst>
                <a:ext uri="{FF2B5EF4-FFF2-40B4-BE49-F238E27FC236}">
                  <a16:creationId xmlns:a16="http://schemas.microsoft.com/office/drawing/2014/main" id="{6D5D16F1-31B7-482D-BB21-5538B9EF6F30}"/>
                </a:ext>
              </a:extLst>
            </p:cNvPr>
            <p:cNvSpPr/>
            <p:nvPr/>
          </p:nvSpPr>
          <p:spPr bwMode="auto">
            <a:xfrm>
              <a:off x="1714049" y="5466681"/>
              <a:ext cx="9434455" cy="1013014"/>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FBE1590F-41F4-41FC-8C13-2CB36FDFF256}"/>
                </a:ext>
              </a:extLst>
            </p:cNvPr>
            <p:cNvSpPr/>
            <p:nvPr/>
          </p:nvSpPr>
          <p:spPr bwMode="auto">
            <a:xfrm>
              <a:off x="494852" y="5464885"/>
              <a:ext cx="1217407" cy="1011219"/>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cloud" title="Icon of a cloud">
              <a:extLst>
                <a:ext uri="{FF2B5EF4-FFF2-40B4-BE49-F238E27FC236}">
                  <a16:creationId xmlns:a16="http://schemas.microsoft.com/office/drawing/2014/main" id="{DBE38051-4BC4-4C0E-8FEA-3DBD693AC34D}"/>
                </a:ext>
              </a:extLst>
            </p:cNvPr>
            <p:cNvSpPr>
              <a:spLocks noChangeAspect="1"/>
            </p:cNvSpPr>
            <p:nvPr/>
          </p:nvSpPr>
          <p:spPr bwMode="auto">
            <a:xfrm>
              <a:off x="844909" y="5789153"/>
              <a:ext cx="512932" cy="3267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57150" cap="sq">
              <a:solidFill>
                <a:srgbClr val="75757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gradFill>
                <a:effectLst/>
                <a:uLnTx/>
                <a:uFillTx/>
              </a:endParaRPr>
            </a:p>
          </p:txBody>
        </p:sp>
      </p:grpSp>
    </p:spTree>
    <p:extLst>
      <p:ext uri="{BB962C8B-B14F-4D97-AF65-F5344CB8AC3E}">
        <p14:creationId xmlns:p14="http://schemas.microsoft.com/office/powerpoint/2010/main" val="86064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wipe(left)">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left)">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left)">
                                      <p:cBhvr>
                                        <p:cTn id="2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4A99439-DBFF-4FC1-9CF2-71E2C79EE94A}"/>
              </a:ext>
            </a:extLst>
          </p:cNvPr>
          <p:cNvGrpSpPr/>
          <p:nvPr/>
        </p:nvGrpSpPr>
        <p:grpSpPr>
          <a:xfrm>
            <a:off x="3496672" y="3327036"/>
            <a:ext cx="2525800" cy="3414671"/>
            <a:chOff x="3496672" y="3327036"/>
            <a:chExt cx="2525800" cy="3414671"/>
          </a:xfrm>
        </p:grpSpPr>
        <p:sp>
          <p:nvSpPr>
            <p:cNvPr id="11" name="Freeform: Shape 10"/>
            <p:cNvSpPr/>
            <p:nvPr/>
          </p:nvSpPr>
          <p:spPr>
            <a:xfrm>
              <a:off x="3496672"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SQL Server compatibility</a:t>
              </a:r>
            </a:p>
          </p:txBody>
        </p:sp>
        <p:sp>
          <p:nvSpPr>
            <p:cNvPr id="12" name="Freeform: Shape 11"/>
            <p:cNvSpPr/>
            <p:nvPr/>
          </p:nvSpPr>
          <p:spPr>
            <a:xfrm>
              <a:off x="3496672"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Fully-fledged SQL instance with nearly 100% compat with on-premise</a:t>
              </a:r>
            </a:p>
          </p:txBody>
        </p:sp>
      </p:grpSp>
      <p:grpSp>
        <p:nvGrpSpPr>
          <p:cNvPr id="2" name="Group 1">
            <a:extLst>
              <a:ext uri="{FF2B5EF4-FFF2-40B4-BE49-F238E27FC236}">
                <a16:creationId xmlns:a16="http://schemas.microsoft.com/office/drawing/2014/main" id="{CE0E8A63-FE50-432A-8F14-991A8F7AD39D}"/>
              </a:ext>
            </a:extLst>
          </p:cNvPr>
          <p:cNvGrpSpPr/>
          <p:nvPr/>
        </p:nvGrpSpPr>
        <p:grpSpPr>
          <a:xfrm>
            <a:off x="601416" y="3327036"/>
            <a:ext cx="2525800" cy="3414671"/>
            <a:chOff x="601416" y="3327036"/>
            <a:chExt cx="2525800" cy="3414671"/>
          </a:xfrm>
        </p:grpSpPr>
        <p:sp>
          <p:nvSpPr>
            <p:cNvPr id="13" name="Freeform: Shape 12"/>
            <p:cNvSpPr/>
            <p:nvPr/>
          </p:nvSpPr>
          <p:spPr>
            <a:xfrm>
              <a:off x="601416"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Fully-managed service</a:t>
              </a:r>
            </a:p>
          </p:txBody>
        </p:sp>
        <p:sp>
          <p:nvSpPr>
            <p:cNvPr id="14" name="Freeform: Shape 13"/>
            <p:cNvSpPr/>
            <p:nvPr/>
          </p:nvSpPr>
          <p:spPr>
            <a:xfrm>
              <a:off x="601416"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Built on the same infrastructure as SQL Database</a:t>
              </a:r>
            </a:p>
            <a:p>
              <a:pPr marL="228557" lvl="1" indent="-228557" defTabSz="1066595">
                <a:lnSpc>
                  <a:spcPct val="150000"/>
                </a:lnSpc>
                <a:spcBef>
                  <a:spcPct val="0"/>
                </a:spcBef>
                <a:spcAft>
                  <a:spcPct val="15000"/>
                </a:spcAft>
                <a:buChar char="•"/>
              </a:pPr>
              <a:r>
                <a:rPr lang="en-US" sz="1836"/>
                <a:t>Provides the same benefits (PaaS)</a:t>
              </a:r>
            </a:p>
          </p:txBody>
        </p:sp>
      </p:grpSp>
      <p:grpSp>
        <p:nvGrpSpPr>
          <p:cNvPr id="5" name="Group 4">
            <a:extLst>
              <a:ext uri="{FF2B5EF4-FFF2-40B4-BE49-F238E27FC236}">
                <a16:creationId xmlns:a16="http://schemas.microsoft.com/office/drawing/2014/main" id="{18DE59C8-FF5F-4AAC-9312-AA2481B1D0DF}"/>
              </a:ext>
            </a:extLst>
          </p:cNvPr>
          <p:cNvGrpSpPr/>
          <p:nvPr/>
        </p:nvGrpSpPr>
        <p:grpSpPr>
          <a:xfrm>
            <a:off x="6391928" y="3327711"/>
            <a:ext cx="2525800" cy="3414671"/>
            <a:chOff x="6391928" y="3327711"/>
            <a:chExt cx="2525800" cy="3414671"/>
          </a:xfrm>
        </p:grpSpPr>
        <p:sp>
          <p:nvSpPr>
            <p:cNvPr id="15" name="Freeform: Shape 14"/>
            <p:cNvSpPr/>
            <p:nvPr/>
          </p:nvSpPr>
          <p:spPr>
            <a:xfrm>
              <a:off x="6391928"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Full isolation and security</a:t>
              </a:r>
            </a:p>
          </p:txBody>
        </p:sp>
        <p:sp>
          <p:nvSpPr>
            <p:cNvPr id="16" name="Freeform: Shape 15"/>
            <p:cNvSpPr/>
            <p:nvPr/>
          </p:nvSpPr>
          <p:spPr>
            <a:xfrm>
              <a:off x="6391928"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Contained within your </a:t>
              </a:r>
              <a:r>
                <a:rPr lang="en-US" err="1"/>
                <a:t>VNet</a:t>
              </a:r>
              <a:endParaRPr lang="en-US"/>
            </a:p>
            <a:p>
              <a:pPr marL="228557" lvl="1" indent="-228557" defTabSz="1066595">
                <a:lnSpc>
                  <a:spcPct val="150000"/>
                </a:lnSpc>
                <a:spcBef>
                  <a:spcPct val="0"/>
                </a:spcBef>
                <a:spcAft>
                  <a:spcPct val="15000"/>
                </a:spcAft>
                <a:buChar char="•"/>
              </a:pPr>
              <a:r>
                <a:rPr lang="en-US"/>
                <a:t>Private IP addresses</a:t>
              </a:r>
            </a:p>
            <a:p>
              <a:pPr marL="228557" lvl="1" indent="-228557" defTabSz="1066595">
                <a:lnSpc>
                  <a:spcPct val="150000"/>
                </a:lnSpc>
                <a:spcBef>
                  <a:spcPct val="0"/>
                </a:spcBef>
                <a:spcAft>
                  <a:spcPct val="15000"/>
                </a:spcAft>
                <a:buChar char="•"/>
              </a:pPr>
              <a:r>
                <a:rPr lang="en-US"/>
                <a:t>Express Route / VPN connectivity</a:t>
              </a:r>
            </a:p>
          </p:txBody>
        </p:sp>
      </p:grpSp>
      <p:grpSp>
        <p:nvGrpSpPr>
          <p:cNvPr id="35" name="Group 34">
            <a:extLst>
              <a:ext uri="{FF2B5EF4-FFF2-40B4-BE49-F238E27FC236}">
                <a16:creationId xmlns:a16="http://schemas.microsoft.com/office/drawing/2014/main" id="{7B4AD045-5525-4FBA-B949-DD57F11E5D69}"/>
              </a:ext>
            </a:extLst>
          </p:cNvPr>
          <p:cNvGrpSpPr/>
          <p:nvPr/>
        </p:nvGrpSpPr>
        <p:grpSpPr>
          <a:xfrm>
            <a:off x="5416092" y="499222"/>
            <a:ext cx="2165160" cy="638784"/>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005E78"/>
                  </a:solidFill>
                  <a:latin typeface="Segoe UI" panose="020B0502040204020203" pitchFamily="34" charset="0"/>
                  <a:cs typeface="Segoe UI" panose="020B0502040204020203" pitchFamily="34" charset="0"/>
                </a:rPr>
                <a:t>SQL Database </a:t>
              </a:r>
              <a:r>
                <a:rPr lang="en-US">
                  <a:solidFill>
                    <a:srgbClr val="005E78"/>
                  </a:solidFill>
                  <a:latin typeface="Segoe UI" panose="020B0502040204020203" pitchFamily="34" charset="0"/>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168165"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7698591" y="1767214"/>
            <a:ext cx="1848848" cy="638785"/>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8AA10F"/>
                  </a:solidFill>
                  <a:latin typeface="Segoe UI" panose="020B0502040204020203" pitchFamily="34" charset="0"/>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168166"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3122969" y="1767216"/>
            <a:ext cx="2165160" cy="638784"/>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452759"/>
                    </a:solidFill>
                    <a:latin typeface="Segoe UI" panose="020B0502040204020203" pitchFamily="34" charset="0"/>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168167"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5571405" y="1767214"/>
            <a:ext cx="1848848" cy="638785"/>
            <a:chOff x="8482461" y="2568848"/>
            <a:chExt cx="1849111"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BE6800"/>
                  </a:solidFill>
                  <a:latin typeface="Segoe UI" panose="020B0502040204020203" pitchFamily="34" charset="0"/>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168168"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6599217" y="1386268"/>
            <a:ext cx="1779945" cy="380944"/>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4663968" y="1386267"/>
            <a:ext cx="1912303" cy="380948"/>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6592257" y="1176831"/>
            <a:ext cx="0" cy="590383"/>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F16F65D-D552-4851-8540-A972F7E86B3C}"/>
              </a:ext>
            </a:extLst>
          </p:cNvPr>
          <p:cNvGrpSpPr/>
          <p:nvPr/>
        </p:nvGrpSpPr>
        <p:grpSpPr>
          <a:xfrm>
            <a:off x="9287184" y="3327711"/>
            <a:ext cx="2525800" cy="3414671"/>
            <a:chOff x="9287184" y="3327711"/>
            <a:chExt cx="2525800" cy="3414671"/>
          </a:xfrm>
        </p:grpSpPr>
        <p:sp>
          <p:nvSpPr>
            <p:cNvPr id="39" name="Freeform: Shape 38">
              <a:extLst>
                <a:ext uri="{FF2B5EF4-FFF2-40B4-BE49-F238E27FC236}">
                  <a16:creationId xmlns:a16="http://schemas.microsoft.com/office/drawing/2014/main" id="{CE43E217-1693-434B-A835-325EAA9C58DE}"/>
                </a:ext>
              </a:extLst>
            </p:cNvPr>
            <p:cNvSpPr/>
            <p:nvPr/>
          </p:nvSpPr>
          <p:spPr>
            <a:xfrm>
              <a:off x="9287184"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New pricing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9287184"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Transparent</a:t>
              </a:r>
            </a:p>
            <a:p>
              <a:pPr marL="228557" lvl="1" indent="-228557" defTabSz="1066595">
                <a:lnSpc>
                  <a:spcPct val="150000"/>
                </a:lnSpc>
                <a:spcBef>
                  <a:spcPct val="0"/>
                </a:spcBef>
                <a:spcAft>
                  <a:spcPct val="15000"/>
                </a:spcAft>
                <a:buChar char="•"/>
              </a:pPr>
              <a:r>
                <a:rPr lang="en-US"/>
                <a:t>Frictionless</a:t>
              </a:r>
            </a:p>
            <a:p>
              <a:pPr marL="228557" lvl="1" indent="-228557" defTabSz="1066595">
                <a:lnSpc>
                  <a:spcPct val="150000"/>
                </a:lnSpc>
                <a:spcBef>
                  <a:spcPct val="0"/>
                </a:spcBef>
                <a:spcAft>
                  <a:spcPct val="15000"/>
                </a:spcAft>
                <a:buChar char="•"/>
              </a:pPr>
              <a:r>
                <a:rPr lang="en-US"/>
                <a:t>Competitive</a:t>
              </a:r>
            </a:p>
          </p:txBody>
        </p:sp>
      </p:grpSp>
      <p:sp>
        <p:nvSpPr>
          <p:cNvPr id="7" name="Rectangle 6">
            <a:extLst>
              <a:ext uri="{FF2B5EF4-FFF2-40B4-BE49-F238E27FC236}">
                <a16:creationId xmlns:a16="http://schemas.microsoft.com/office/drawing/2014/main" id="{E7A8B09F-0487-4D6B-BA42-7E81AF6C7386}"/>
              </a:ext>
            </a:extLst>
          </p:cNvPr>
          <p:cNvSpPr/>
          <p:nvPr/>
        </p:nvSpPr>
        <p:spPr bwMode="auto">
          <a:xfrm>
            <a:off x="9165515" y="3151990"/>
            <a:ext cx="3055172" cy="376517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8F223326-A3FD-4E59-923F-61BB3CF671E7}"/>
              </a:ext>
            </a:extLst>
          </p:cNvPr>
          <p:cNvSpPr/>
          <p:nvPr/>
        </p:nvSpPr>
        <p:spPr bwMode="auto">
          <a:xfrm>
            <a:off x="475129" y="3110753"/>
            <a:ext cx="5764306" cy="376517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3806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a:xfrm>
            <a:off x="539097" y="855407"/>
            <a:ext cx="3728101" cy="1931562"/>
          </a:xfrm>
        </p:spPr>
        <p:txBody>
          <a:bodyPr/>
          <a:lstStyle/>
          <a:p>
            <a:r>
              <a:rPr lang="en-US" sz="3600" dirty="0"/>
              <a:t>Dedicated resources through customer isolation</a:t>
            </a:r>
          </a:p>
        </p:txBody>
      </p:sp>
      <p:grpSp>
        <p:nvGrpSpPr>
          <p:cNvPr id="6" name="Group 5">
            <a:extLst>
              <a:ext uri="{FF2B5EF4-FFF2-40B4-BE49-F238E27FC236}">
                <a16:creationId xmlns:a16="http://schemas.microsoft.com/office/drawing/2014/main" id="{9A254329-F1DD-44BD-A464-8E05DAB8EA98}"/>
              </a:ext>
            </a:extLst>
          </p:cNvPr>
          <p:cNvGrpSpPr/>
          <p:nvPr/>
        </p:nvGrpSpPr>
        <p:grpSpPr>
          <a:xfrm>
            <a:off x="11296405" y="1327643"/>
            <a:ext cx="448792" cy="448792"/>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A260103-AF33-4E11-BADA-AC26A4979543}"/>
              </a:ext>
            </a:extLst>
          </p:cNvPr>
          <p:cNvGrpSpPr/>
          <p:nvPr/>
        </p:nvGrpSpPr>
        <p:grpSpPr>
          <a:xfrm>
            <a:off x="7541289" y="2126704"/>
            <a:ext cx="510438" cy="552181"/>
            <a:chOff x="4064268" y="5053939"/>
            <a:chExt cx="1474485" cy="1595066"/>
          </a:xfrm>
        </p:grpSpPr>
        <p:sp>
          <p:nvSpPr>
            <p:cNvPr id="14" name="Cylinder 13">
              <a:extLst>
                <a:ext uri="{FF2B5EF4-FFF2-40B4-BE49-F238E27FC236}">
                  <a16:creationId xmlns:a16="http://schemas.microsoft.com/office/drawing/2014/main" id="{34CF6BD7-EB78-4F67-9862-A7C0E4038FCC}"/>
                </a:ext>
              </a:extLst>
            </p:cNvPr>
            <p:cNvSpPr/>
            <p:nvPr/>
          </p:nvSpPr>
          <p:spPr bwMode="auto">
            <a:xfrm>
              <a:off x="4064268" y="5053939"/>
              <a:ext cx="1043831" cy="137134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1E135EA3-417A-470E-98B4-16E0057D0929}"/>
              </a:ext>
            </a:extLst>
          </p:cNvPr>
          <p:cNvGrpSpPr/>
          <p:nvPr/>
        </p:nvGrpSpPr>
        <p:grpSpPr>
          <a:xfrm>
            <a:off x="6312974" y="2126704"/>
            <a:ext cx="510438" cy="552181"/>
            <a:chOff x="4064268" y="5053939"/>
            <a:chExt cx="1474485" cy="1595066"/>
          </a:xfrm>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6312974" y="3199660"/>
            <a:ext cx="510438" cy="552181"/>
            <a:chOff x="4064268" y="5053939"/>
            <a:chExt cx="1474485" cy="1595066"/>
          </a:xfrm>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dirty="0">
                <a:solidFill>
                  <a:srgbClr val="FFFFFF"/>
                </a:solidFill>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670047" y="5026192"/>
            <a:ext cx="296369" cy="38935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1084410" y="4902057"/>
            <a:ext cx="492188" cy="513495"/>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859577" y="4937369"/>
            <a:ext cx="585784" cy="585784"/>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987165" y="2753554"/>
            <a:ext cx="1162056"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0000"/>
                </a:solidFill>
                <a:latin typeface="Segoe UI Semibold" charset="0"/>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174678" y="2753554"/>
            <a:ext cx="1243657"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0000"/>
                </a:solidFill>
                <a:latin typeface="Segoe UI Semibold" charset="0"/>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950158" y="3779811"/>
            <a:ext cx="1236069"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0000"/>
                </a:solidFill>
                <a:latin typeface="Segoe UI Semibold" charset="0"/>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884495" y="2002291"/>
            <a:ext cx="2594921" cy="2079852"/>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721392" y="1833965"/>
            <a:ext cx="2931977" cy="2420919"/>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1001054" y="1187613"/>
            <a:ext cx="1039494" cy="1039494"/>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1172824" y="2255464"/>
            <a:ext cx="702012"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cs typeface="Segoe UI Semibold" charset="0"/>
              </a:rPr>
              <a:t>VNet1</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734581" y="1278639"/>
            <a:ext cx="3266473" cy="809808"/>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504925" y="1278656"/>
            <a:ext cx="4496128" cy="809810"/>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775652" y="2364070"/>
            <a:ext cx="728571" cy="1072956"/>
          </a:xfrm>
          <a:prstGeom prst="bentConnector3">
            <a:avLst>
              <a:gd name="adj1" fmla="val 4288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710540" y="4378958"/>
            <a:ext cx="2942829" cy="382308"/>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cs typeface="Segoe UI Semibold" charset="0"/>
              </a:rPr>
              <a:t>“Virtual data cluster” </a:t>
            </a:r>
            <a:r>
              <a:rPr lang="en-US" sz="1020" kern="0">
                <a:ln>
                  <a:solidFill>
                    <a:srgbClr val="FFFFFF">
                      <a:alpha val="0"/>
                    </a:srgbClr>
                  </a:solidFill>
                </a:ln>
                <a:solidFill>
                  <a:srgbClr val="000000"/>
                </a:solidFill>
                <a:latin typeface="Segoe UI"/>
                <a:cs typeface="Segoe UI Semibold" charset="0"/>
              </a:rPr>
              <a:t>dedicated to customer</a:t>
            </a:r>
            <a:br>
              <a:rPr lang="en-US" sz="1020" kern="0">
                <a:ln>
                  <a:solidFill>
                    <a:srgbClr val="FFFFFF">
                      <a:alpha val="0"/>
                    </a:srgbClr>
                  </a:solidFill>
                </a:ln>
                <a:solidFill>
                  <a:srgbClr val="000000"/>
                </a:solidFill>
                <a:latin typeface="Segoe UI"/>
                <a:cs typeface="Segoe UI Semibold" charset="0"/>
              </a:rPr>
            </a:br>
            <a:r>
              <a:rPr lang="en-US" sz="1020"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479416" y="2002290"/>
            <a:ext cx="2521637" cy="0"/>
          </a:xfrm>
          <a:prstGeom prst="straightConnector1">
            <a:avLst/>
          </a:prstGeom>
          <a:noFill/>
          <a:ln w="9525">
            <a:solidFill>
              <a:schemeClr val="tx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270871" y="1766863"/>
            <a:ext cx="109227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err="1">
                <a:ln>
                  <a:solidFill>
                    <a:srgbClr val="FFFFFF">
                      <a:alpha val="0"/>
                    </a:srgbClr>
                  </a:solidFill>
                </a:ln>
                <a:latin typeface="Segoe UI Semibold" charset="0"/>
                <a:cs typeface="Segoe UI Semibold" charset="0"/>
              </a:rPr>
              <a:t>VNet</a:t>
            </a:r>
            <a:r>
              <a:rPr lang="en-US" sz="1020" b="1" kern="0">
                <a:ln>
                  <a:solidFill>
                    <a:srgbClr val="FFFFFF">
                      <a:alpha val="0"/>
                    </a:srgbClr>
                  </a:solidFill>
                </a:ln>
                <a:latin typeface="Segoe UI Semibold" charset="0"/>
                <a:cs typeface="Segoe UI Semibold" charset="0"/>
              </a:rPr>
              <a:t>-to-</a:t>
            </a:r>
            <a:r>
              <a:rPr lang="en-US" sz="1020" b="1" kern="0" err="1">
                <a:ln>
                  <a:solidFill>
                    <a:srgbClr val="FFFFFF">
                      <a:alpha val="0"/>
                    </a:srgbClr>
                  </a:solidFill>
                </a:ln>
                <a:latin typeface="Segoe UI Semibold" charset="0"/>
                <a:cs typeface="Segoe UI Semibold" charset="0"/>
              </a:rPr>
              <a:t>VNet</a:t>
            </a:r>
            <a:endParaRPr lang="en-US" sz="1020" kern="0">
              <a:ln>
                <a:solidFill>
                  <a:srgbClr val="FFFFFF">
                    <a:alpha val="0"/>
                  </a:srgbClr>
                </a:solidFill>
              </a:ln>
              <a:latin typeface="Segoe UI Semilight" panose="020B0402040204020203" pitchFamily="34" charset="0"/>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1038598" y="1844182"/>
            <a:ext cx="981394" cy="382308"/>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solidFill>
                  <a:srgbClr val="000000"/>
                </a:solidFill>
                <a:latin typeface="Segoe UI Semibold" charset="0"/>
                <a:cs typeface="Segoe UI Semibold" charset="0"/>
              </a:rPr>
              <a:t>Web app</a:t>
            </a:r>
            <a:br>
              <a:rPr lang="en-US" sz="1020" kern="0">
                <a:ln>
                  <a:solidFill>
                    <a:srgbClr val="FFFFFF">
                      <a:alpha val="0"/>
                    </a:srgbClr>
                  </a:solidFill>
                </a:ln>
                <a:solidFill>
                  <a:srgbClr val="000000"/>
                </a:solidFill>
                <a:latin typeface="Segoe UI Semibold" charset="0"/>
                <a:cs typeface="Segoe UI Semibold" charset="0"/>
              </a:rPr>
            </a:br>
            <a:r>
              <a:rPr lang="en-US" sz="1020" kern="0">
                <a:ln>
                  <a:solidFill>
                    <a:srgbClr val="FFFFFF">
                      <a:alpha val="0"/>
                    </a:srgbClr>
                  </a:solidFill>
                </a:ln>
                <a:solidFill>
                  <a:srgbClr val="000000"/>
                </a:solidFill>
                <a:latin typeface="Segoe UI"/>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817312" y="2602212"/>
            <a:ext cx="2573298" cy="2097015"/>
          </a:xfrm>
          <a:prstGeom prst="bentConnector3">
            <a:avLst>
              <a:gd name="adj1" fmla="val 100048"/>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539299" y="5230260"/>
            <a:ext cx="423373" cy="0"/>
          </a:xfrm>
          <a:prstGeom prst="straightConnector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1038598" y="5532169"/>
            <a:ext cx="981394" cy="238240"/>
          </a:xfrm>
          <a:prstGeom prst="rect">
            <a:avLst/>
          </a:prstGeom>
          <a:noFill/>
          <a:ln>
            <a:noFill/>
          </a:ln>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solidFill>
                  <a:srgbClr val="000000"/>
                </a:solidFill>
                <a:latin typeface="Segoe UI Semibold" charset="0"/>
                <a:cs typeface="Segoe UI Semibold" charset="0"/>
              </a:rPr>
              <a:t>On-premises</a:t>
            </a:r>
            <a:endParaRPr lang="en-US" sz="1020" kern="0">
              <a:ln>
                <a:solidFill>
                  <a:srgbClr val="FFFFFF">
                    <a:alpha val="0"/>
                  </a:srgbClr>
                </a:solidFill>
              </a:ln>
              <a:solidFill>
                <a:srgbClr val="000000"/>
              </a:solidFill>
              <a:latin typeface="Segoe UI"/>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588431" y="5540200"/>
            <a:ext cx="1128073" cy="382308"/>
          </a:xfrm>
          <a:prstGeom prst="rect">
            <a:avLst/>
          </a:prstGeom>
          <a:noFill/>
          <a:ln>
            <a:noFill/>
          </a:ln>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solidFill>
                  <a:srgbClr val="000000"/>
                </a:solidFill>
                <a:latin typeface="Segoe UI Semibold" charset="0"/>
                <a:cs typeface="Segoe UI Semibold" charset="0"/>
              </a:rPr>
              <a:t>VPN/Express route gateway</a:t>
            </a:r>
            <a:endParaRPr lang="en-US" sz="1020" kern="0">
              <a:ln>
                <a:solidFill>
                  <a:srgbClr val="FFFFFF">
                    <a:alpha val="0"/>
                  </a:srgbClr>
                </a:solidFill>
              </a:ln>
              <a:solidFill>
                <a:srgbClr val="000000"/>
              </a:solidFill>
              <a:latin typeface="Segoe UI"/>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688868" y="2644869"/>
            <a:ext cx="1276310" cy="382308"/>
          </a:xfrm>
          <a:prstGeom prst="rect">
            <a:avLst/>
          </a:prstGeom>
          <a:noFill/>
        </p:spPr>
        <p:txBody>
          <a:bodyPr wrap="square" lIns="93260" tIns="46630" rIns="93260" bIns="46630" rtlCol="0">
            <a:spAutoFit/>
          </a:bodyPr>
          <a:lstStyle/>
          <a:p>
            <a:pPr defTabSz="932597">
              <a:lnSpc>
                <a:spcPct val="90000"/>
              </a:lnSpc>
              <a:spcAft>
                <a:spcPts val="612"/>
              </a:spcAft>
              <a:defRPr/>
            </a:pPr>
            <a:r>
              <a:rPr lang="en-US" sz="1020" kern="0">
                <a:ln>
                  <a:solidFill>
                    <a:srgbClr val="FFFFFF">
                      <a:alpha val="0"/>
                    </a:srgbClr>
                  </a:solidFill>
                </a:ln>
                <a:latin typeface="Segoe UI Semibold" charset="0"/>
                <a:cs typeface="Segoe UI Semibold" charset="0"/>
              </a:rPr>
              <a:t>Network isolation</a:t>
            </a:r>
            <a:br>
              <a:rPr lang="en-US" sz="1020" kern="0">
                <a:ln>
                  <a:solidFill>
                    <a:srgbClr val="FFFFFF">
                      <a:alpha val="0"/>
                    </a:srgbClr>
                  </a:solidFill>
                </a:ln>
                <a:latin typeface="Segoe UI Semibold" charset="0"/>
                <a:cs typeface="Segoe UI Semibold" charset="0"/>
              </a:rPr>
            </a:br>
            <a:r>
              <a:rPr lang="en-US" sz="1020" kern="0">
                <a:ln>
                  <a:solidFill>
                    <a:srgbClr val="FFFFFF">
                      <a:alpha val="0"/>
                    </a:srgbClr>
                  </a:solidFill>
                </a:ln>
                <a:latin typeface="Segoe UI Semilight" panose="020B0402040204020203" pitchFamily="34" charset="0"/>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681474" y="3522451"/>
            <a:ext cx="1394938" cy="382308"/>
          </a:xfrm>
          <a:prstGeom prst="rect">
            <a:avLst/>
          </a:prstGeom>
          <a:noFill/>
        </p:spPr>
        <p:txBody>
          <a:bodyPr wrap="square" lIns="93260" tIns="46630" rIns="93260" bIns="46630" rtlCol="0">
            <a:spAutoFit/>
          </a:bodyPr>
          <a:lstStyle/>
          <a:p>
            <a:pPr defTabSz="932597">
              <a:lnSpc>
                <a:spcPct val="90000"/>
              </a:lnSpc>
              <a:spcAft>
                <a:spcPts val="612"/>
              </a:spcAft>
              <a:defRPr/>
            </a:pPr>
            <a:r>
              <a:rPr lang="en-US" sz="1020" kern="0">
                <a:ln>
                  <a:solidFill>
                    <a:srgbClr val="FFFFFF">
                      <a:alpha val="0"/>
                    </a:srgbClr>
                  </a:solidFill>
                </a:ln>
                <a:solidFill>
                  <a:srgbClr val="000000"/>
                </a:solidFill>
                <a:latin typeface="Segoe UI Semibold" charset="0"/>
                <a:cs typeface="Segoe UI Semibold" charset="0"/>
              </a:rPr>
              <a:t>Tenant isolation</a:t>
            </a:r>
            <a:br>
              <a:rPr lang="en-US" sz="1020" kern="0">
                <a:ln>
                  <a:solidFill>
                    <a:srgbClr val="FFFFFF">
                      <a:alpha val="0"/>
                    </a:srgbClr>
                  </a:solidFill>
                </a:ln>
                <a:solidFill>
                  <a:srgbClr val="000000"/>
                </a:solidFill>
                <a:latin typeface="Segoe UI Semibold" charset="0"/>
                <a:cs typeface="Segoe UI Semibold" charset="0"/>
              </a:rPr>
            </a:br>
            <a:r>
              <a:rPr lang="en-US" sz="1020"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flipV="1">
            <a:off x="8479417" y="3710794"/>
            <a:ext cx="202058" cy="2812"/>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stCxn id="93" idx="1"/>
          </p:cNvCxnSpPr>
          <p:nvPr/>
        </p:nvCxnSpPr>
        <p:spPr>
          <a:xfrm flipH="1" flipV="1">
            <a:off x="8653369" y="2830998"/>
            <a:ext cx="35499" cy="5025"/>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35189199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97E9C68B-9244-47DE-8D7F-CE26F00A6AB5}"/>
              </a:ext>
            </a:extLst>
          </p:cNvPr>
          <p:cNvSpPr txBox="1"/>
          <p:nvPr/>
        </p:nvSpPr>
        <p:spPr>
          <a:xfrm>
            <a:off x="7041208" y="2340979"/>
            <a:ext cx="1045533" cy="263704"/>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App subnet</a:t>
            </a:r>
          </a:p>
        </p:txBody>
      </p:sp>
      <p:sp>
        <p:nvSpPr>
          <p:cNvPr id="2" name="Title 1">
            <a:extLst>
              <a:ext uri="{FF2B5EF4-FFF2-40B4-BE49-F238E27FC236}">
                <a16:creationId xmlns:a16="http://schemas.microsoft.com/office/drawing/2014/main" id="{271609F8-62BF-4C07-8833-6A242E14BECC}"/>
              </a:ext>
            </a:extLst>
          </p:cNvPr>
          <p:cNvSpPr>
            <a:spLocks noGrp="1"/>
          </p:cNvSpPr>
          <p:nvPr>
            <p:ph type="title"/>
          </p:nvPr>
        </p:nvSpPr>
        <p:spPr/>
        <p:txBody>
          <a:bodyPr/>
          <a:lstStyle/>
          <a:p>
            <a:r>
              <a:rPr lang="en-US"/>
              <a:t>Isolation and connectivity of Managed Instance</a:t>
            </a:r>
          </a:p>
        </p:txBody>
      </p:sp>
      <p:grpSp>
        <p:nvGrpSpPr>
          <p:cNvPr id="13" name="Group 12">
            <a:extLst>
              <a:ext uri="{FF2B5EF4-FFF2-40B4-BE49-F238E27FC236}">
                <a16:creationId xmlns:a16="http://schemas.microsoft.com/office/drawing/2014/main" id="{FCAC3DE1-B688-424A-8A83-82A6337DB755}"/>
              </a:ext>
            </a:extLst>
          </p:cNvPr>
          <p:cNvGrpSpPr/>
          <p:nvPr/>
        </p:nvGrpSpPr>
        <p:grpSpPr>
          <a:xfrm>
            <a:off x="5092038" y="3429981"/>
            <a:ext cx="589460" cy="607485"/>
            <a:chOff x="4064268" y="5053939"/>
            <a:chExt cx="1474485" cy="1595066"/>
          </a:xfrm>
        </p:grpSpPr>
        <p:sp>
          <p:nvSpPr>
            <p:cNvPr id="14" name="Cylinder 13">
              <a:extLst>
                <a:ext uri="{FF2B5EF4-FFF2-40B4-BE49-F238E27FC236}">
                  <a16:creationId xmlns:a16="http://schemas.microsoft.com/office/drawing/2014/main" id="{6C9F7A42-FB57-4D5D-880D-327F51B5AC5B}"/>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A69D1F43-4C67-4EF3-872D-D8D0CAF8959D}"/>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E171C25-8BCA-47AB-A782-63320D980C40}"/>
              </a:ext>
            </a:extLst>
          </p:cNvPr>
          <p:cNvGrpSpPr/>
          <p:nvPr/>
        </p:nvGrpSpPr>
        <p:grpSpPr>
          <a:xfrm>
            <a:off x="1682488" y="3292849"/>
            <a:ext cx="559102" cy="547406"/>
            <a:chOff x="8178158" y="5231819"/>
            <a:chExt cx="574350" cy="574350"/>
          </a:xfrm>
        </p:grpSpPr>
        <p:sp>
          <p:nvSpPr>
            <p:cNvPr id="22" name="Diamond 21">
              <a:extLst>
                <a:ext uri="{FF2B5EF4-FFF2-40B4-BE49-F238E27FC236}">
                  <a16:creationId xmlns:a16="http://schemas.microsoft.com/office/drawing/2014/main" id="{68885D61-6B63-46A2-952D-A0EFDF57769F}"/>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F10D7D9-C459-4B3A-B94C-A925304F278F}"/>
                </a:ext>
              </a:extLst>
            </p:cNvPr>
            <p:cNvGrpSpPr/>
            <p:nvPr/>
          </p:nvGrpSpPr>
          <p:grpSpPr>
            <a:xfrm>
              <a:off x="8246892" y="5300553"/>
              <a:ext cx="436880" cy="436880"/>
              <a:chOff x="8246892" y="5300553"/>
              <a:chExt cx="436880" cy="436880"/>
            </a:xfrm>
          </p:grpSpPr>
          <p:grpSp>
            <p:nvGrpSpPr>
              <p:cNvPr id="24" name="Group 23">
                <a:extLst>
                  <a:ext uri="{FF2B5EF4-FFF2-40B4-BE49-F238E27FC236}">
                    <a16:creationId xmlns:a16="http://schemas.microsoft.com/office/drawing/2014/main" id="{48A15DE8-DB9C-4D90-A103-74211B9F254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803F9AA8-7C46-4D87-833D-0A604D14B1F5}"/>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7A622-01B8-4765-95A8-5E7AFD24189F}"/>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1826419-9BD4-40A6-9DBB-043F4C5F58B0}"/>
                  </a:ext>
                </a:extLst>
              </p:cNvPr>
              <p:cNvGrpSpPr/>
              <p:nvPr/>
            </p:nvGrpSpPr>
            <p:grpSpPr>
              <a:xfrm>
                <a:off x="8465332" y="5300553"/>
                <a:ext cx="0" cy="436880"/>
                <a:chOff x="9348863" y="5135745"/>
                <a:chExt cx="0" cy="436880"/>
              </a:xfrm>
            </p:grpSpPr>
            <p:cxnSp>
              <p:nvCxnSpPr>
                <p:cNvPr id="26" name="Straight Arrow Connector 25">
                  <a:extLst>
                    <a:ext uri="{FF2B5EF4-FFF2-40B4-BE49-F238E27FC236}">
                      <a16:creationId xmlns:a16="http://schemas.microsoft.com/office/drawing/2014/main" id="{7C2C240E-8828-4808-BBC4-53601A62C3C7}"/>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828E50F-C5AE-42E0-8C54-58D1CAE888AA}"/>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0" name="TextBox 29">
            <a:extLst>
              <a:ext uri="{FF2B5EF4-FFF2-40B4-BE49-F238E27FC236}">
                <a16:creationId xmlns:a16="http://schemas.microsoft.com/office/drawing/2014/main" id="{57167EA9-EEE8-475D-B33D-487E59AA4BE9}"/>
              </a:ext>
            </a:extLst>
          </p:cNvPr>
          <p:cNvSpPr txBox="1"/>
          <p:nvPr/>
        </p:nvSpPr>
        <p:spPr>
          <a:xfrm>
            <a:off x="4637399" y="4058565"/>
            <a:ext cx="1326584" cy="263704"/>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SQL instance #1</a:t>
            </a:r>
          </a:p>
        </p:txBody>
      </p:sp>
      <p:sp>
        <p:nvSpPr>
          <p:cNvPr id="31" name="TextBox 30">
            <a:extLst>
              <a:ext uri="{FF2B5EF4-FFF2-40B4-BE49-F238E27FC236}">
                <a16:creationId xmlns:a16="http://schemas.microsoft.com/office/drawing/2014/main" id="{91D7536A-D0BA-4661-952F-F379023E2A3F}"/>
              </a:ext>
            </a:extLst>
          </p:cNvPr>
          <p:cNvSpPr txBox="1"/>
          <p:nvPr/>
        </p:nvSpPr>
        <p:spPr>
          <a:xfrm>
            <a:off x="6546199" y="4057694"/>
            <a:ext cx="1279188"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SQL instance #2</a:t>
            </a:r>
          </a:p>
        </p:txBody>
      </p:sp>
      <p:sp>
        <p:nvSpPr>
          <p:cNvPr id="32" name="TextBox 31">
            <a:extLst>
              <a:ext uri="{FF2B5EF4-FFF2-40B4-BE49-F238E27FC236}">
                <a16:creationId xmlns:a16="http://schemas.microsoft.com/office/drawing/2014/main" id="{C3169CAF-3E71-4A9B-9807-51749C90230E}"/>
              </a:ext>
            </a:extLst>
          </p:cNvPr>
          <p:cNvSpPr txBox="1"/>
          <p:nvPr/>
        </p:nvSpPr>
        <p:spPr>
          <a:xfrm>
            <a:off x="4638255" y="5211983"/>
            <a:ext cx="1347264" cy="263704"/>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SQL instance #3</a:t>
            </a:r>
          </a:p>
        </p:txBody>
      </p:sp>
      <p:sp>
        <p:nvSpPr>
          <p:cNvPr id="33" name="Rectangle 32">
            <a:extLst>
              <a:ext uri="{FF2B5EF4-FFF2-40B4-BE49-F238E27FC236}">
                <a16:creationId xmlns:a16="http://schemas.microsoft.com/office/drawing/2014/main" id="{3CAFD347-9D60-4478-A062-4352B8614ABE}"/>
              </a:ext>
            </a:extLst>
          </p:cNvPr>
          <p:cNvSpPr/>
          <p:nvPr/>
        </p:nvSpPr>
        <p:spPr bwMode="auto">
          <a:xfrm>
            <a:off x="4590197" y="3263632"/>
            <a:ext cx="3445000" cy="2378216"/>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4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B8285FDE-F2F2-465F-A1EA-99F6C34F020F}"/>
              </a:ext>
            </a:extLst>
          </p:cNvPr>
          <p:cNvSpPr/>
          <p:nvPr/>
        </p:nvSpPr>
        <p:spPr bwMode="auto">
          <a:xfrm>
            <a:off x="4437664" y="3134821"/>
            <a:ext cx="3771484" cy="2941818"/>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4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4975184-6999-4178-8C05-3B31F26F4193}"/>
              </a:ext>
            </a:extLst>
          </p:cNvPr>
          <p:cNvSpPr/>
          <p:nvPr/>
        </p:nvSpPr>
        <p:spPr bwMode="auto">
          <a:xfrm>
            <a:off x="4437664" y="1404798"/>
            <a:ext cx="3771484" cy="1175324"/>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4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39" name="Connector: Elbow 38">
            <a:extLst>
              <a:ext uri="{FF2B5EF4-FFF2-40B4-BE49-F238E27FC236}">
                <a16:creationId xmlns:a16="http://schemas.microsoft.com/office/drawing/2014/main" id="{D3303F8F-74BB-4E2A-8408-1D4E496C5DB7}"/>
              </a:ext>
            </a:extLst>
          </p:cNvPr>
          <p:cNvCxnSpPr>
            <a:cxnSpLocks/>
          </p:cNvCxnSpPr>
          <p:nvPr/>
        </p:nvCxnSpPr>
        <p:spPr>
          <a:xfrm rot="16200000" flipV="1">
            <a:off x="5112165" y="5200038"/>
            <a:ext cx="778614" cy="706"/>
          </a:xfrm>
          <a:prstGeom prst="bentConnector3">
            <a:avLst>
              <a:gd name="adj1" fmla="val 50000"/>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A65A77F-A540-4D79-9381-3991DADB606E}"/>
              </a:ext>
            </a:extLst>
          </p:cNvPr>
          <p:cNvSpPr txBox="1"/>
          <p:nvPr/>
        </p:nvSpPr>
        <p:spPr>
          <a:xfrm>
            <a:off x="9195211" y="2738312"/>
            <a:ext cx="1154624"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err="1">
                <a:ln>
                  <a:solidFill>
                    <a:srgbClr val="FFFFFF">
                      <a:alpha val="0"/>
                    </a:srgbClr>
                  </a:solidFill>
                </a:ln>
                <a:solidFill>
                  <a:srgbClr val="0078D7"/>
                </a:solidFill>
                <a:effectLst/>
                <a:uLnTx/>
                <a:uFillTx/>
                <a:latin typeface="Segoe UI Semibold" charset="0"/>
                <a:ea typeface="+mn-ea"/>
                <a:cs typeface="Segoe UI Semibold" charset="0"/>
              </a:rPr>
              <a:t>VNet</a:t>
            </a: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-to-</a:t>
            </a:r>
            <a:r>
              <a:rPr kumimoji="0" lang="en-US" sz="1224" b="1" i="0" u="none" strike="noStrike" kern="0" cap="none" spc="0" normalizeH="0" baseline="0" noProof="0" err="1">
                <a:ln>
                  <a:solidFill>
                    <a:srgbClr val="FFFFFF">
                      <a:alpha val="0"/>
                    </a:srgbClr>
                  </a:solidFill>
                </a:ln>
                <a:solidFill>
                  <a:srgbClr val="0078D7"/>
                </a:solidFill>
                <a:effectLst/>
                <a:uLnTx/>
                <a:uFillTx/>
                <a:latin typeface="Segoe UI Semibold" charset="0"/>
                <a:ea typeface="+mn-ea"/>
                <a:cs typeface="Segoe UI Semibold" charset="0"/>
              </a:rPr>
              <a:t>VNet</a:t>
            </a:r>
            <a:endParaRPr kumimoji="0" lang="en-US" sz="1224" b="0" i="0" u="none" strike="noStrike" kern="0" cap="none" spc="0" normalizeH="0" baseline="0" noProof="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 name="TextBox 42">
            <a:extLst>
              <a:ext uri="{FF2B5EF4-FFF2-40B4-BE49-F238E27FC236}">
                <a16:creationId xmlns:a16="http://schemas.microsoft.com/office/drawing/2014/main" id="{8B5C7A21-CB8E-4590-A01B-F3688B7BC375}"/>
              </a:ext>
            </a:extLst>
          </p:cNvPr>
          <p:cNvSpPr txBox="1"/>
          <p:nvPr/>
        </p:nvSpPr>
        <p:spPr>
          <a:xfrm>
            <a:off x="5000420" y="2083207"/>
            <a:ext cx="936692"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Web app</a:t>
            </a:r>
            <a:b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br>
            <a:r>
              <a:rPr kumimoji="0" lang="en-US" sz="1224" b="0" i="0" u="none" strike="noStrike" kern="0" cap="none" spc="0" normalizeH="0" baseline="0" noProof="0">
                <a:ln>
                  <a:solidFill>
                    <a:srgbClr val="FFFFFF">
                      <a:alpha val="0"/>
                    </a:srgbClr>
                  </a:solidFill>
                </a:ln>
                <a:solidFill>
                  <a:srgbClr val="0078D7"/>
                </a:solidFill>
                <a:effectLst/>
                <a:uLnTx/>
                <a:uFillTx/>
                <a:latin typeface="Segoe UI"/>
                <a:ea typeface="+mn-ea"/>
                <a:cs typeface="Segoe UI Semibold" charset="0"/>
              </a:rPr>
              <a:t>(public IP)</a:t>
            </a:r>
          </a:p>
        </p:txBody>
      </p:sp>
      <p:sp>
        <p:nvSpPr>
          <p:cNvPr id="46" name="TextBox 45">
            <a:extLst>
              <a:ext uri="{FF2B5EF4-FFF2-40B4-BE49-F238E27FC236}">
                <a16:creationId xmlns:a16="http://schemas.microsoft.com/office/drawing/2014/main" id="{89B69C9E-D98E-4735-A8DB-6DA7704D041A}"/>
              </a:ext>
            </a:extLst>
          </p:cNvPr>
          <p:cNvSpPr txBox="1"/>
          <p:nvPr/>
        </p:nvSpPr>
        <p:spPr>
          <a:xfrm>
            <a:off x="1463692" y="6059505"/>
            <a:ext cx="1110892" cy="263704"/>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On-premises</a:t>
            </a:r>
            <a:endParaRPr kumimoji="0" lang="en-US" sz="1224" b="0" i="0" u="none" strike="noStrike" kern="0" cap="none" spc="0" normalizeH="0" baseline="0" noProof="0">
              <a:ln>
                <a:solidFill>
                  <a:srgbClr val="FFFFFF">
                    <a:alpha val="0"/>
                  </a:srgbClr>
                </a:solidFill>
              </a:ln>
              <a:solidFill>
                <a:srgbClr val="0078D7"/>
              </a:solidFill>
              <a:effectLst/>
              <a:uLnTx/>
              <a:uFillTx/>
              <a:latin typeface="Segoe UI"/>
              <a:ea typeface="+mn-ea"/>
              <a:cs typeface="Segoe UI Semibold" charset="0"/>
            </a:endParaRPr>
          </a:p>
        </p:txBody>
      </p:sp>
      <p:sp>
        <p:nvSpPr>
          <p:cNvPr id="47" name="TextBox 46">
            <a:extLst>
              <a:ext uri="{FF2B5EF4-FFF2-40B4-BE49-F238E27FC236}">
                <a16:creationId xmlns:a16="http://schemas.microsoft.com/office/drawing/2014/main" id="{83B1AC9F-2A19-4A90-B60A-E81810056B64}"/>
              </a:ext>
            </a:extLst>
          </p:cNvPr>
          <p:cNvSpPr txBox="1"/>
          <p:nvPr/>
        </p:nvSpPr>
        <p:spPr>
          <a:xfrm>
            <a:off x="1144330" y="2806227"/>
            <a:ext cx="1687543"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VPN/Express route gateway</a:t>
            </a:r>
            <a:endParaRPr kumimoji="0" lang="en-US" sz="1224" b="0" i="0" u="none" strike="noStrike" kern="0" cap="none" spc="0" normalizeH="0" baseline="0" noProof="0">
              <a:ln>
                <a:solidFill>
                  <a:srgbClr val="FFFFFF">
                    <a:alpha val="0"/>
                  </a:srgbClr>
                </a:solidFill>
              </a:ln>
              <a:solidFill>
                <a:srgbClr val="0078D7"/>
              </a:solidFill>
              <a:effectLst/>
              <a:uLnTx/>
              <a:uFillTx/>
              <a:latin typeface="Segoe UI"/>
              <a:ea typeface="+mn-ea"/>
              <a:cs typeface="Segoe UI Semibold" charset="0"/>
            </a:endParaRPr>
          </a:p>
        </p:txBody>
      </p:sp>
      <p:sp>
        <p:nvSpPr>
          <p:cNvPr id="52" name="TextBox 51">
            <a:extLst>
              <a:ext uri="{FF2B5EF4-FFF2-40B4-BE49-F238E27FC236}">
                <a16:creationId xmlns:a16="http://schemas.microsoft.com/office/drawing/2014/main" id="{4DFC5B26-5A09-43D7-B91B-8D6D6309037B}"/>
              </a:ext>
            </a:extLst>
          </p:cNvPr>
          <p:cNvSpPr txBox="1"/>
          <p:nvPr/>
        </p:nvSpPr>
        <p:spPr>
          <a:xfrm>
            <a:off x="7172754" y="5400670"/>
            <a:ext cx="916457"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MI Subnet</a:t>
            </a:r>
          </a:p>
        </p:txBody>
      </p:sp>
      <p:cxnSp>
        <p:nvCxnSpPr>
          <p:cNvPr id="62" name="Straight Arrow Connector 61">
            <a:extLst>
              <a:ext uri="{FF2B5EF4-FFF2-40B4-BE49-F238E27FC236}">
                <a16:creationId xmlns:a16="http://schemas.microsoft.com/office/drawing/2014/main" id="{6BB7D711-60B6-4A9C-A892-2B801AA904F8}"/>
              </a:ext>
            </a:extLst>
          </p:cNvPr>
          <p:cNvCxnSpPr>
            <a:cxnSpLocks/>
            <a:stCxn id="20" idx="7"/>
            <a:endCxn id="22" idx="2"/>
          </p:cNvCxnSpPr>
          <p:nvPr/>
        </p:nvCxnSpPr>
        <p:spPr>
          <a:xfrm flipH="1" flipV="1">
            <a:off x="1962039" y="3840255"/>
            <a:ext cx="12862" cy="156961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7EADFF-D830-43B7-8A39-1B59313173C4}"/>
              </a:ext>
            </a:extLst>
          </p:cNvPr>
          <p:cNvCxnSpPr>
            <a:cxnSpLocks/>
            <a:stCxn id="22" idx="3"/>
          </p:cNvCxnSpPr>
          <p:nvPr/>
        </p:nvCxnSpPr>
        <p:spPr>
          <a:xfrm flipV="1">
            <a:off x="2241590" y="3547364"/>
            <a:ext cx="2016086" cy="1918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55519038-47A9-4507-8D43-A6945022E6ED}"/>
              </a:ext>
            </a:extLst>
          </p:cNvPr>
          <p:cNvGrpSpPr/>
          <p:nvPr/>
        </p:nvGrpSpPr>
        <p:grpSpPr>
          <a:xfrm>
            <a:off x="6964795" y="3422559"/>
            <a:ext cx="589460" cy="607485"/>
            <a:chOff x="4064268" y="5053939"/>
            <a:chExt cx="1474485" cy="1595066"/>
          </a:xfrm>
        </p:grpSpPr>
        <p:sp>
          <p:nvSpPr>
            <p:cNvPr id="69" name="Cylinder 68">
              <a:extLst>
                <a:ext uri="{FF2B5EF4-FFF2-40B4-BE49-F238E27FC236}">
                  <a16:creationId xmlns:a16="http://schemas.microsoft.com/office/drawing/2014/main" id="{ABF47758-98B8-4267-88A1-4C6FA31D9172}"/>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146">
              <a:extLst>
                <a:ext uri="{FF2B5EF4-FFF2-40B4-BE49-F238E27FC236}">
                  <a16:creationId xmlns:a16="http://schemas.microsoft.com/office/drawing/2014/main" id="{B2801D34-36A4-425E-A405-495E56F4F351}"/>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9A5F29A3-0F75-49A9-864F-74B839ED50BD}"/>
              </a:ext>
            </a:extLst>
          </p:cNvPr>
          <p:cNvGrpSpPr/>
          <p:nvPr/>
        </p:nvGrpSpPr>
        <p:grpSpPr>
          <a:xfrm>
            <a:off x="5092038" y="4574225"/>
            <a:ext cx="589460" cy="607485"/>
            <a:chOff x="4064268" y="5053939"/>
            <a:chExt cx="1474485" cy="1595066"/>
          </a:xfrm>
        </p:grpSpPr>
        <p:sp>
          <p:nvSpPr>
            <p:cNvPr id="72" name="Cylinder 71">
              <a:extLst>
                <a:ext uri="{FF2B5EF4-FFF2-40B4-BE49-F238E27FC236}">
                  <a16:creationId xmlns:a16="http://schemas.microsoft.com/office/drawing/2014/main" id="{0E388AB2-24ED-400C-8C72-1BF0DD6883D9}"/>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146">
              <a:extLst>
                <a:ext uri="{FF2B5EF4-FFF2-40B4-BE49-F238E27FC236}">
                  <a16:creationId xmlns:a16="http://schemas.microsoft.com/office/drawing/2014/main" id="{7B83D61B-EE65-4500-85D7-E986EB4048C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18321AC4-3194-4549-BE12-582E53B3C466}"/>
              </a:ext>
            </a:extLst>
          </p:cNvPr>
          <p:cNvGrpSpPr/>
          <p:nvPr/>
        </p:nvGrpSpPr>
        <p:grpSpPr>
          <a:xfrm>
            <a:off x="1342655" y="5244421"/>
            <a:ext cx="1156234" cy="701526"/>
            <a:chOff x="1221042" y="4935519"/>
            <a:chExt cx="1187769" cy="736056"/>
          </a:xfrm>
        </p:grpSpPr>
        <p:sp>
          <p:nvSpPr>
            <p:cNvPr id="20" name="building_7">
              <a:extLst>
                <a:ext uri="{FF2B5EF4-FFF2-40B4-BE49-F238E27FC236}">
                  <a16:creationId xmlns:a16="http://schemas.microsoft.com/office/drawing/2014/main" id="{132379CC-7593-4061-8588-28F70F2A4C59}"/>
                </a:ext>
              </a:extLst>
            </p:cNvPr>
            <p:cNvSpPr>
              <a:spLocks noChangeAspect="1" noEditPoints="1"/>
            </p:cNvSpPr>
            <p:nvPr/>
          </p:nvSpPr>
          <p:spPr bwMode="auto">
            <a:xfrm>
              <a:off x="1221042" y="4935519"/>
              <a:ext cx="691392" cy="72132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ylinder 83">
              <a:extLst>
                <a:ext uri="{FF2B5EF4-FFF2-40B4-BE49-F238E27FC236}">
                  <a16:creationId xmlns:a16="http://schemas.microsoft.com/office/drawing/2014/main" id="{E85BFF54-5D8F-46CC-BAE5-44056F6BE695}"/>
                </a:ext>
              </a:extLst>
            </p:cNvPr>
            <p:cNvSpPr/>
            <p:nvPr/>
          </p:nvSpPr>
          <p:spPr bwMode="auto">
            <a:xfrm>
              <a:off x="1980134" y="5123586"/>
              <a:ext cx="428677" cy="54798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0" name="TextBox 89">
            <a:extLst>
              <a:ext uri="{FF2B5EF4-FFF2-40B4-BE49-F238E27FC236}">
                <a16:creationId xmlns:a16="http://schemas.microsoft.com/office/drawing/2014/main" id="{90B5DE64-19E6-4FD4-B090-DE903DBB363F}"/>
              </a:ext>
            </a:extLst>
          </p:cNvPr>
          <p:cNvSpPr txBox="1"/>
          <p:nvPr/>
        </p:nvSpPr>
        <p:spPr>
          <a:xfrm>
            <a:off x="7561835" y="5844696"/>
            <a:ext cx="670035" cy="263704"/>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err="1">
                <a:ln>
                  <a:solidFill>
                    <a:srgbClr val="FFFFFF">
                      <a:alpha val="0"/>
                    </a:srgbClr>
                  </a:solidFill>
                </a:ln>
                <a:solidFill>
                  <a:srgbClr val="0078D7"/>
                </a:solidFill>
                <a:effectLst/>
                <a:uLnTx/>
                <a:uFillTx/>
                <a:latin typeface="Segoe UI Semibold" charset="0"/>
                <a:ea typeface="+mn-ea"/>
                <a:cs typeface="Segoe UI Semibold" charset="0"/>
              </a:rPr>
              <a:t>VNet</a:t>
            </a: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 1</a:t>
            </a:r>
          </a:p>
        </p:txBody>
      </p:sp>
      <p:sp>
        <p:nvSpPr>
          <p:cNvPr id="94" name="TextBox 93">
            <a:extLst>
              <a:ext uri="{FF2B5EF4-FFF2-40B4-BE49-F238E27FC236}">
                <a16:creationId xmlns:a16="http://schemas.microsoft.com/office/drawing/2014/main" id="{B065C366-7250-4F46-9078-722E8288E96C}"/>
              </a:ext>
            </a:extLst>
          </p:cNvPr>
          <p:cNvSpPr txBox="1"/>
          <p:nvPr/>
        </p:nvSpPr>
        <p:spPr>
          <a:xfrm>
            <a:off x="7551435" y="2340998"/>
            <a:ext cx="670035"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err="1">
                <a:ln>
                  <a:solidFill>
                    <a:srgbClr val="FFFFFF">
                      <a:alpha val="0"/>
                    </a:srgbClr>
                  </a:solidFill>
                </a:ln>
                <a:solidFill>
                  <a:srgbClr val="0078D7"/>
                </a:solidFill>
                <a:effectLst/>
                <a:uLnTx/>
                <a:uFillTx/>
                <a:latin typeface="Segoe UI Semibold" charset="0"/>
                <a:ea typeface="+mn-ea"/>
                <a:cs typeface="Segoe UI Semibold" charset="0"/>
              </a:rPr>
              <a:t>VNet</a:t>
            </a: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 2</a:t>
            </a:r>
          </a:p>
        </p:txBody>
      </p:sp>
      <p:pic>
        <p:nvPicPr>
          <p:cNvPr id="18" name="Picture 17">
            <a:extLst>
              <a:ext uri="{FF2B5EF4-FFF2-40B4-BE49-F238E27FC236}">
                <a16:creationId xmlns:a16="http://schemas.microsoft.com/office/drawing/2014/main" id="{AC89113B-B86E-4626-9978-9B216E96254D}"/>
              </a:ext>
            </a:extLst>
          </p:cNvPr>
          <p:cNvPicPr>
            <a:picLocks noChangeAspect="1"/>
          </p:cNvPicPr>
          <p:nvPr/>
        </p:nvPicPr>
        <p:blipFill>
          <a:blip r:embed="rId3"/>
          <a:stretch>
            <a:fillRect/>
          </a:stretch>
        </p:blipFill>
        <p:spPr>
          <a:xfrm>
            <a:off x="6403771" y="1534428"/>
            <a:ext cx="533013" cy="542182"/>
          </a:xfrm>
          <a:prstGeom prst="rect">
            <a:avLst/>
          </a:prstGeom>
        </p:spPr>
      </p:pic>
      <p:pic>
        <p:nvPicPr>
          <p:cNvPr id="36" name="Picture 35">
            <a:extLst>
              <a:ext uri="{FF2B5EF4-FFF2-40B4-BE49-F238E27FC236}">
                <a16:creationId xmlns:a16="http://schemas.microsoft.com/office/drawing/2014/main" id="{8B295A8B-2ACF-4A76-8C7C-8E164E939078}"/>
              </a:ext>
            </a:extLst>
          </p:cNvPr>
          <p:cNvPicPr>
            <a:picLocks noChangeAspect="1"/>
          </p:cNvPicPr>
          <p:nvPr/>
        </p:nvPicPr>
        <p:blipFill>
          <a:blip r:embed="rId4"/>
          <a:stretch>
            <a:fillRect/>
          </a:stretch>
        </p:blipFill>
        <p:spPr>
          <a:xfrm>
            <a:off x="5202695" y="1547619"/>
            <a:ext cx="510351" cy="519130"/>
          </a:xfrm>
          <a:prstGeom prst="rect">
            <a:avLst/>
          </a:prstGeom>
        </p:spPr>
      </p:pic>
      <p:sp>
        <p:nvSpPr>
          <p:cNvPr id="67" name="TextBox 66">
            <a:extLst>
              <a:ext uri="{FF2B5EF4-FFF2-40B4-BE49-F238E27FC236}">
                <a16:creationId xmlns:a16="http://schemas.microsoft.com/office/drawing/2014/main" id="{CC3548AD-343A-47CF-97F6-404BCB870693}"/>
              </a:ext>
            </a:extLst>
          </p:cNvPr>
          <p:cNvSpPr txBox="1"/>
          <p:nvPr/>
        </p:nvSpPr>
        <p:spPr>
          <a:xfrm>
            <a:off x="6061337" y="2079178"/>
            <a:ext cx="1280299"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IaaS hosted app</a:t>
            </a:r>
            <a:endParaRPr kumimoji="0" lang="en-US" sz="1224" b="0" i="0" u="none" strike="noStrike" kern="0" cap="none" spc="0" normalizeH="0" baseline="0" noProof="0">
              <a:ln>
                <a:solidFill>
                  <a:srgbClr val="FFFFFF">
                    <a:alpha val="0"/>
                  </a:srgbClr>
                </a:solidFill>
              </a:ln>
              <a:solidFill>
                <a:srgbClr val="0078D7"/>
              </a:solidFill>
              <a:effectLst/>
              <a:uLnTx/>
              <a:uFillTx/>
              <a:latin typeface="Segoe UI"/>
              <a:ea typeface="+mn-ea"/>
              <a:cs typeface="Segoe UI Semibold" charset="0"/>
            </a:endParaRPr>
          </a:p>
        </p:txBody>
      </p:sp>
      <p:sp>
        <p:nvSpPr>
          <p:cNvPr id="49" name="TextBox 48">
            <a:extLst>
              <a:ext uri="{FF2B5EF4-FFF2-40B4-BE49-F238E27FC236}">
                <a16:creationId xmlns:a16="http://schemas.microsoft.com/office/drawing/2014/main" id="{22CD98A6-D7DA-4A9A-BF38-4DD3819919BF}"/>
              </a:ext>
            </a:extLst>
          </p:cNvPr>
          <p:cNvSpPr txBox="1"/>
          <p:nvPr/>
        </p:nvSpPr>
        <p:spPr>
          <a:xfrm>
            <a:off x="8976026" y="3861798"/>
            <a:ext cx="1476782" cy="433238"/>
          </a:xfrm>
          <a:prstGeom prst="rect">
            <a:avLst/>
          </a:prstGeom>
          <a:noFill/>
        </p:spPr>
        <p:txBody>
          <a:bodyPr wrap="square" lIns="93260" tIns="46630" rIns="93260" bIns="46630"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Network isolation</a:t>
            </a:r>
            <a:br>
              <a:rPr kumimoji="0" lang="en-US" sz="1224" b="0" i="0" u="none" strike="noStrike" kern="0" cap="none" spc="0" normalizeH="0" baseline="0" noProof="0">
                <a:ln>
                  <a:solidFill>
                    <a:srgbClr val="FFFFFF">
                      <a:alpha val="0"/>
                    </a:srgbClr>
                  </a:solidFill>
                </a:ln>
                <a:solidFill>
                  <a:srgbClr val="000000"/>
                </a:solidFill>
                <a:effectLst/>
                <a:uLnTx/>
                <a:uFillTx/>
                <a:latin typeface="Segoe UI Semibold" charset="0"/>
                <a:ea typeface="+mn-ea"/>
                <a:cs typeface="Segoe UI Semibold" charset="0"/>
              </a:rPr>
            </a:br>
            <a:r>
              <a:rPr kumimoji="0" lang="en-US" sz="1224" b="0" i="0" u="none" strike="noStrike" kern="0" cap="none" spc="0" normalizeH="0" baseline="0" noProof="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50" name="TextBox 49">
            <a:extLst>
              <a:ext uri="{FF2B5EF4-FFF2-40B4-BE49-F238E27FC236}">
                <a16:creationId xmlns:a16="http://schemas.microsoft.com/office/drawing/2014/main" id="{2C8F8008-656A-4BD8-824B-695282E9E9C9}"/>
              </a:ext>
            </a:extLst>
          </p:cNvPr>
          <p:cNvSpPr txBox="1"/>
          <p:nvPr/>
        </p:nvSpPr>
        <p:spPr>
          <a:xfrm>
            <a:off x="8985916" y="4607611"/>
            <a:ext cx="1684002" cy="433238"/>
          </a:xfrm>
          <a:prstGeom prst="rect">
            <a:avLst/>
          </a:prstGeom>
          <a:noFill/>
        </p:spPr>
        <p:txBody>
          <a:bodyPr wrap="square" lIns="93260" tIns="46630" rIns="93260" bIns="46630"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Tenant isolation</a:t>
            </a:r>
            <a:b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br>
            <a:r>
              <a:rPr kumimoji="0" lang="en-US" sz="1224" b="0" i="0" u="none" strike="noStrike" kern="0" cap="none" spc="0" normalizeH="0" baseline="0" noProof="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(virtual private cluster)</a:t>
            </a:r>
          </a:p>
        </p:txBody>
      </p:sp>
      <p:cxnSp>
        <p:nvCxnSpPr>
          <p:cNvPr id="4" name="Straight Connector 3">
            <a:extLst>
              <a:ext uri="{FF2B5EF4-FFF2-40B4-BE49-F238E27FC236}">
                <a16:creationId xmlns:a16="http://schemas.microsoft.com/office/drawing/2014/main" id="{27727C49-6EAE-4C84-880C-45F5406D4353}"/>
              </a:ext>
            </a:extLst>
          </p:cNvPr>
          <p:cNvCxnSpPr>
            <a:cxnSpLocks/>
            <a:endCxn id="50" idx="1"/>
          </p:cNvCxnSpPr>
          <p:nvPr/>
        </p:nvCxnSpPr>
        <p:spPr>
          <a:xfrm>
            <a:off x="8037627" y="4824230"/>
            <a:ext cx="948289"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9E04301-4D36-499F-A0DB-6ABAF35F21A7}"/>
              </a:ext>
            </a:extLst>
          </p:cNvPr>
          <p:cNvCxnSpPr>
            <a:cxnSpLocks/>
            <a:endCxn id="49" idx="1"/>
          </p:cNvCxnSpPr>
          <p:nvPr/>
        </p:nvCxnSpPr>
        <p:spPr>
          <a:xfrm>
            <a:off x="8209077" y="4078417"/>
            <a:ext cx="766949"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D3DEC4E-C1AA-41B5-B9B2-EF7CA303F20F}"/>
              </a:ext>
            </a:extLst>
          </p:cNvPr>
          <p:cNvCxnSpPr>
            <a:cxnSpLocks/>
            <a:stCxn id="67" idx="2"/>
          </p:cNvCxnSpPr>
          <p:nvPr/>
        </p:nvCxnSpPr>
        <p:spPr>
          <a:xfrm rot="16200000" flipH="1">
            <a:off x="6494602" y="2719300"/>
            <a:ext cx="867552" cy="453783"/>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A2336AEA-529C-4447-835B-DE59B40C30A9}"/>
              </a:ext>
            </a:extLst>
          </p:cNvPr>
          <p:cNvCxnSpPr>
            <a:cxnSpLocks/>
            <a:stCxn id="43" idx="2"/>
          </p:cNvCxnSpPr>
          <p:nvPr/>
        </p:nvCxnSpPr>
        <p:spPr>
          <a:xfrm rot="5400000">
            <a:off x="4940169" y="2858794"/>
            <a:ext cx="870947" cy="186249"/>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778B7686-E1F3-4271-8B7B-4715AB5155E8}"/>
              </a:ext>
            </a:extLst>
          </p:cNvPr>
          <p:cNvSpPr/>
          <p:nvPr/>
        </p:nvSpPr>
        <p:spPr bwMode="auto">
          <a:xfrm>
            <a:off x="8271259" y="2089462"/>
            <a:ext cx="1294728" cy="1443702"/>
          </a:xfrm>
          <a:custGeom>
            <a:avLst/>
            <a:gdLst>
              <a:gd name="connsiteX0" fmla="*/ 9237 w 1330039"/>
              <a:gd name="connsiteY0" fmla="*/ 0 h 1514763"/>
              <a:gd name="connsiteX1" fmla="*/ 1330037 w 1330039"/>
              <a:gd name="connsiteY1" fmla="*/ 766618 h 1514763"/>
              <a:gd name="connsiteX2" fmla="*/ 0 w 1330039"/>
              <a:gd name="connsiteY2" fmla="*/ 1514763 h 1514763"/>
            </a:gdLst>
            <a:ahLst/>
            <a:cxnLst>
              <a:cxn ang="0">
                <a:pos x="connsiteX0" y="connsiteY0"/>
              </a:cxn>
              <a:cxn ang="0">
                <a:pos x="connsiteX1" y="connsiteY1"/>
              </a:cxn>
              <a:cxn ang="0">
                <a:pos x="connsiteX2" y="connsiteY2"/>
              </a:cxn>
            </a:cxnLst>
            <a:rect l="l" t="t" r="r" b="b"/>
            <a:pathLst>
              <a:path w="1330039" h="1514763">
                <a:moveTo>
                  <a:pt x="9237" y="0"/>
                </a:moveTo>
                <a:cubicBezTo>
                  <a:pt x="670406" y="257079"/>
                  <a:pt x="1331576" y="514158"/>
                  <a:pt x="1330037" y="766618"/>
                </a:cubicBezTo>
                <a:cubicBezTo>
                  <a:pt x="1328498" y="1019078"/>
                  <a:pt x="132388" y="1411624"/>
                  <a:pt x="0" y="1514763"/>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407064E-98A1-42BF-9BF3-EDB80D82BD2D}"/>
              </a:ext>
            </a:extLst>
          </p:cNvPr>
          <p:cNvSpPr/>
          <p:nvPr/>
        </p:nvSpPr>
        <p:spPr bwMode="auto">
          <a:xfrm>
            <a:off x="8254954" y="2070460"/>
            <a:ext cx="953062" cy="1575748"/>
          </a:xfrm>
          <a:custGeom>
            <a:avLst/>
            <a:gdLst>
              <a:gd name="connsiteX0" fmla="*/ 0 w 979056"/>
              <a:gd name="connsiteY0" fmla="*/ 0 h 1653309"/>
              <a:gd name="connsiteX1" fmla="*/ 979055 w 979056"/>
              <a:gd name="connsiteY1" fmla="*/ 886691 h 1653309"/>
              <a:gd name="connsiteX2" fmla="*/ 9237 w 979056"/>
              <a:gd name="connsiteY2" fmla="*/ 1653309 h 1653309"/>
              <a:gd name="connsiteX3" fmla="*/ 9237 w 979056"/>
              <a:gd name="connsiteY3" fmla="*/ 1653309 h 1653309"/>
              <a:gd name="connsiteX4" fmla="*/ 9237 w 979056"/>
              <a:gd name="connsiteY4" fmla="*/ 1653309 h 1653309"/>
              <a:gd name="connsiteX5" fmla="*/ 9237 w 979056"/>
              <a:gd name="connsiteY5" fmla="*/ 1653309 h 165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56" h="1653309">
                <a:moveTo>
                  <a:pt x="0" y="0"/>
                </a:moveTo>
                <a:cubicBezTo>
                  <a:pt x="488758" y="305570"/>
                  <a:pt x="977516" y="611140"/>
                  <a:pt x="979055" y="886691"/>
                </a:cubicBezTo>
                <a:cubicBezTo>
                  <a:pt x="980595" y="1162243"/>
                  <a:pt x="9237" y="1653309"/>
                  <a:pt x="9237" y="1653309"/>
                </a:cubicBezTo>
                <a:lnTo>
                  <a:pt x="9237" y="1653309"/>
                </a:lnTo>
                <a:lnTo>
                  <a:pt x="9237" y="1653309"/>
                </a:lnTo>
                <a:lnTo>
                  <a:pt x="9237" y="1653309"/>
                </a:lnTo>
              </a:path>
            </a:pathLst>
          </a:custGeom>
          <a:noFill/>
          <a:ln>
            <a:solidFill>
              <a:srgbClr val="0070C0"/>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D15AFDE5-6583-4ABD-90B6-D6E7C0185958}"/>
              </a:ext>
            </a:extLst>
          </p:cNvPr>
          <p:cNvSpPr/>
          <p:nvPr/>
        </p:nvSpPr>
        <p:spPr bwMode="auto">
          <a:xfrm>
            <a:off x="4439608" y="1404798"/>
            <a:ext cx="3771484" cy="4671841"/>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4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4B952CE-0EBC-4AD5-9003-B8E54EB478BC}"/>
              </a:ext>
            </a:extLst>
          </p:cNvPr>
          <p:cNvSpPr/>
          <p:nvPr/>
        </p:nvSpPr>
        <p:spPr bwMode="auto">
          <a:xfrm>
            <a:off x="4588253" y="1531926"/>
            <a:ext cx="3445000" cy="1057762"/>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4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8" name="Connector: Elbow 107">
            <a:extLst>
              <a:ext uri="{FF2B5EF4-FFF2-40B4-BE49-F238E27FC236}">
                <a16:creationId xmlns:a16="http://schemas.microsoft.com/office/drawing/2014/main" id="{26EBDBA3-AA81-4884-96E1-B3383EFABF78}"/>
              </a:ext>
            </a:extLst>
          </p:cNvPr>
          <p:cNvCxnSpPr>
            <a:cxnSpLocks/>
            <a:endCxn id="69" idx="4"/>
          </p:cNvCxnSpPr>
          <p:nvPr/>
        </p:nvCxnSpPr>
        <p:spPr>
          <a:xfrm rot="5400000">
            <a:off x="8219275" y="2255281"/>
            <a:ext cx="591236" cy="2265603"/>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043FDA50-3DF2-49B8-9CC5-D48E94DC0B20}"/>
              </a:ext>
            </a:extLst>
          </p:cNvPr>
          <p:cNvPicPr>
            <a:picLocks noChangeAspect="1"/>
          </p:cNvPicPr>
          <p:nvPr/>
        </p:nvPicPr>
        <p:blipFill>
          <a:blip r:embed="rId5"/>
          <a:stretch>
            <a:fillRect/>
          </a:stretch>
        </p:blipFill>
        <p:spPr>
          <a:xfrm>
            <a:off x="7982938" y="3479414"/>
            <a:ext cx="297112" cy="302223"/>
          </a:xfrm>
          <a:prstGeom prst="rect">
            <a:avLst/>
          </a:prstGeom>
        </p:spPr>
      </p:pic>
      <p:sp>
        <p:nvSpPr>
          <p:cNvPr id="111" name="Rectangle 110">
            <a:extLst>
              <a:ext uri="{FF2B5EF4-FFF2-40B4-BE49-F238E27FC236}">
                <a16:creationId xmlns:a16="http://schemas.microsoft.com/office/drawing/2014/main" id="{67D8570F-7DC6-4BD1-BCC8-23D2AE3E5B2A}"/>
              </a:ext>
            </a:extLst>
          </p:cNvPr>
          <p:cNvSpPr/>
          <p:nvPr/>
        </p:nvSpPr>
        <p:spPr>
          <a:xfrm>
            <a:off x="8271206" y="3424699"/>
            <a:ext cx="824228" cy="469103"/>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solidFill>
                    <a:srgbClr val="FFFFFF">
                      <a:alpha val="0"/>
                    </a:srgbClr>
                  </a:solidFill>
                </a:ln>
                <a:solidFill>
                  <a:srgbClr val="0078D7"/>
                </a:solidFill>
                <a:effectLst/>
                <a:uLnTx/>
                <a:uFillTx/>
                <a:latin typeface="Segoe UI"/>
                <a:ea typeface="+mn-ea"/>
                <a:cs typeface="Segoe UI Semibold" charset="0"/>
              </a:rPr>
              <a:t>public IP*</a:t>
            </a:r>
            <a:endParaRPr kumimoji="0" lang="en-US" sz="1224" b="0" i="0" u="none" strike="noStrike" kern="1200" cap="none" spc="0" normalizeH="0" baseline="0" noProof="0">
              <a:ln>
                <a:noFill/>
              </a:ln>
              <a:solidFill>
                <a:srgbClr val="1A1A1A"/>
              </a:solidFill>
              <a:effectLst/>
              <a:uLnTx/>
              <a:uFillTx/>
              <a:latin typeface="Segoe UI"/>
              <a:ea typeface="+mn-ea"/>
              <a:cs typeface="+mn-cs"/>
            </a:endParaRPr>
          </a:p>
        </p:txBody>
      </p:sp>
      <p:pic>
        <p:nvPicPr>
          <p:cNvPr id="7" name="Picture 6" descr="A group of fireworks in the night sky&#10;&#10;Description automatically generated">
            <a:extLst>
              <a:ext uri="{FF2B5EF4-FFF2-40B4-BE49-F238E27FC236}">
                <a16:creationId xmlns:a16="http://schemas.microsoft.com/office/drawing/2014/main" id="{132EF7A9-FFEB-4AD8-BEA4-13162A5B17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98249" y="2610678"/>
            <a:ext cx="653641" cy="489275"/>
          </a:xfrm>
          <a:prstGeom prst="rect">
            <a:avLst/>
          </a:prstGeom>
        </p:spPr>
      </p:pic>
    </p:spTree>
    <p:extLst>
      <p:ext uri="{BB962C8B-B14F-4D97-AF65-F5344CB8AC3E}">
        <p14:creationId xmlns:p14="http://schemas.microsoft.com/office/powerpoint/2010/main" val="233412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1"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500"/>
                                        <p:tgtEl>
                                          <p:spTgt spid="34"/>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wipe(down)">
                                      <p:cBhvr>
                                        <p:cTn id="14" dur="500"/>
                                        <p:tgtEl>
                                          <p:spTgt spid="90"/>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down)">
                                      <p:cBhvr>
                                        <p:cTn id="17" dur="500"/>
                                        <p:tgtEl>
                                          <p:spTgt spid="49"/>
                                        </p:tgtEl>
                                      </p:cBhvr>
                                    </p:animEffect>
                                  </p:childTnLst>
                                </p:cTn>
                              </p:par>
                              <p:par>
                                <p:cTn id="18" presetID="22" presetClass="entr" presetSubtype="4" fill="hold" nodeType="with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down)">
                                      <p:cBhvr>
                                        <p:cTn id="20" dur="500"/>
                                        <p:tgtEl>
                                          <p:spTgt spid="5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down)">
                                      <p:cBhvr>
                                        <p:cTn id="23" dur="500"/>
                                        <p:tgtEl>
                                          <p:spTgt spid="5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1"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up)">
                                      <p:cBhvr>
                                        <p:cTn id="28" dur="500"/>
                                        <p:tgtEl>
                                          <p:spTgt spid="35"/>
                                        </p:tgtEl>
                                      </p:cBhvr>
                                    </p:animEffect>
                                  </p:childTnLst>
                                </p:cTn>
                              </p:par>
                              <p:par>
                                <p:cTn id="29" presetID="22" presetClass="entr" presetSubtype="1"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500"/>
                                        <p:tgtEl>
                                          <p:spTgt spid="36"/>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up)">
                                      <p:cBhvr>
                                        <p:cTn id="34" dur="500"/>
                                        <p:tgtEl>
                                          <p:spTgt spid="43"/>
                                        </p:tgtEl>
                                      </p:cBhvr>
                                    </p:animEffect>
                                  </p:childTnLst>
                                </p:cTn>
                              </p:par>
                              <p:par>
                                <p:cTn id="35" presetID="22" presetClass="entr" presetSubtype="1"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500"/>
                                        <p:tgtEl>
                                          <p:spTgt spid="18"/>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wipe(up)">
                                      <p:cBhvr>
                                        <p:cTn id="40" dur="500"/>
                                        <p:tgtEl>
                                          <p:spTgt spid="67"/>
                                        </p:tgtEl>
                                      </p:cBhvr>
                                    </p:animEffect>
                                  </p:childTnLst>
                                </p:cTn>
                              </p:par>
                              <p:par>
                                <p:cTn id="41" presetID="22" presetClass="entr" presetSubtype="1"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up)">
                                      <p:cBhvr>
                                        <p:cTn id="43" dur="500"/>
                                        <p:tgtEl>
                                          <p:spTgt spid="59"/>
                                        </p:tgtEl>
                                      </p:cBhvr>
                                    </p:animEffect>
                                  </p:childTnLst>
                                </p:cTn>
                              </p:par>
                              <p:par>
                                <p:cTn id="44" presetID="22" presetClass="entr" presetSubtype="1"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wipe(up)">
                                      <p:cBhvr>
                                        <p:cTn id="46" dur="500"/>
                                        <p:tgtEl>
                                          <p:spTgt spid="54"/>
                                        </p:tgtEl>
                                      </p:cBhvr>
                                    </p:animEffect>
                                  </p:childTnLst>
                                </p:cTn>
                              </p:par>
                              <p:par>
                                <p:cTn id="47" presetID="22" presetClass="entr" presetSubtype="1" fill="hold" grpId="1" nodeType="withEffect">
                                  <p:stCondLst>
                                    <p:cond delay="0"/>
                                  </p:stCondLst>
                                  <p:childTnLst>
                                    <p:set>
                                      <p:cBhvr>
                                        <p:cTn id="48" dur="1" fill="hold">
                                          <p:stCondLst>
                                            <p:cond delay="0"/>
                                          </p:stCondLst>
                                        </p:cTn>
                                        <p:tgtEl>
                                          <p:spTgt spid="94"/>
                                        </p:tgtEl>
                                        <p:attrNameLst>
                                          <p:attrName>style.visibility</p:attrName>
                                        </p:attrNameLst>
                                      </p:cBhvr>
                                      <p:to>
                                        <p:strVal val="visible"/>
                                      </p:to>
                                    </p:set>
                                    <p:animEffect transition="in" filter="wipe(up)">
                                      <p:cBhvr>
                                        <p:cTn id="49" dur="500"/>
                                        <p:tgtEl>
                                          <p:spTgt spid="94"/>
                                        </p:tgtEl>
                                      </p:cBhvr>
                                    </p:animEffect>
                                  </p:childTnLst>
                                </p:cTn>
                              </p:par>
                              <p:par>
                                <p:cTn id="50" presetID="22" presetClass="entr" presetSubtype="1" fill="hold" grpId="1" nodeType="withEffect">
                                  <p:stCondLst>
                                    <p:cond delay="0"/>
                                  </p:stCondLst>
                                  <p:childTnLst>
                                    <p:set>
                                      <p:cBhvr>
                                        <p:cTn id="51" dur="1" fill="hold">
                                          <p:stCondLst>
                                            <p:cond delay="0"/>
                                          </p:stCondLst>
                                        </p:cTn>
                                        <p:tgtEl>
                                          <p:spTgt spid="93"/>
                                        </p:tgtEl>
                                        <p:attrNameLst>
                                          <p:attrName>style.visibility</p:attrName>
                                        </p:attrNameLst>
                                      </p:cBhvr>
                                      <p:to>
                                        <p:strVal val="visible"/>
                                      </p:to>
                                    </p:set>
                                    <p:animEffect transition="in" filter="wipe(up)">
                                      <p:cBhvr>
                                        <p:cTn id="52" dur="500"/>
                                        <p:tgtEl>
                                          <p:spTgt spid="93"/>
                                        </p:tgtEl>
                                      </p:cBhvr>
                                    </p:animEffect>
                                  </p:childTnLst>
                                </p:cTn>
                              </p:par>
                              <p:par>
                                <p:cTn id="53" presetID="22" presetClass="entr" presetSubtype="1" fill="hold" grpId="1"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up)">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0" nodeType="clickEffect">
                                  <p:stCondLst>
                                    <p:cond delay="0"/>
                                  </p:stCondLst>
                                  <p:childTnLst>
                                    <p:set>
                                      <p:cBhvr>
                                        <p:cTn id="59" dur="1" fill="hold">
                                          <p:stCondLst>
                                            <p:cond delay="0"/>
                                          </p:stCondLst>
                                        </p:cTn>
                                        <p:tgtEl>
                                          <p:spTgt spid="35"/>
                                        </p:tgtEl>
                                        <p:attrNameLst>
                                          <p:attrName>style.visibility</p:attrName>
                                        </p:attrNameLst>
                                      </p:cBhvr>
                                      <p:to>
                                        <p:strVal val="hidden"/>
                                      </p:to>
                                    </p:set>
                                  </p:childTnLst>
                                </p:cTn>
                              </p:par>
                              <p:par>
                                <p:cTn id="60" presetID="22" presetClass="entr" presetSubtype="1" fill="hold" grpId="0" nodeType="withEffect">
                                  <p:stCondLst>
                                    <p:cond delay="0"/>
                                  </p:stCondLst>
                                  <p:childTnLst>
                                    <p:set>
                                      <p:cBhvr>
                                        <p:cTn id="61" dur="1" fill="hold">
                                          <p:stCondLst>
                                            <p:cond delay="0"/>
                                          </p:stCondLst>
                                        </p:cTn>
                                        <p:tgtEl>
                                          <p:spTgt spid="96"/>
                                        </p:tgtEl>
                                        <p:attrNameLst>
                                          <p:attrName>style.visibility</p:attrName>
                                        </p:attrNameLst>
                                      </p:cBhvr>
                                      <p:to>
                                        <p:strVal val="visible"/>
                                      </p:to>
                                    </p:set>
                                    <p:animEffect transition="in" filter="wipe(up)">
                                      <p:cBhvr>
                                        <p:cTn id="62" dur="500"/>
                                        <p:tgtEl>
                                          <p:spTgt spid="96"/>
                                        </p:tgtEl>
                                      </p:cBhvr>
                                    </p:animEffect>
                                  </p:childTnLst>
                                </p:cTn>
                              </p:par>
                              <p:par>
                                <p:cTn id="63" presetID="1" presetClass="exit"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98"/>
                                        </p:tgtEl>
                                        <p:attrNameLst>
                                          <p:attrName>style.visibility</p:attrName>
                                        </p:attrNameLst>
                                      </p:cBhvr>
                                      <p:to>
                                        <p:strVal val="visible"/>
                                      </p:to>
                                    </p:set>
                                  </p:childTnLst>
                                </p:cTn>
                              </p:par>
                              <p:par>
                                <p:cTn id="67" presetID="1" presetClass="exit" presetSubtype="0" fill="hold" grpId="0" nodeType="withEffect">
                                  <p:stCondLst>
                                    <p:cond delay="0"/>
                                  </p:stCondLst>
                                  <p:childTnLst>
                                    <p:set>
                                      <p:cBhvr>
                                        <p:cTn id="68" dur="1" fill="hold">
                                          <p:stCondLst>
                                            <p:cond delay="0"/>
                                          </p:stCondLst>
                                        </p:cTn>
                                        <p:tgtEl>
                                          <p:spTgt spid="94"/>
                                        </p:tgtEl>
                                        <p:attrNameLst>
                                          <p:attrName>style.visibility</p:attrName>
                                        </p:attrNameLst>
                                      </p:cBhvr>
                                      <p:to>
                                        <p:strVal val="hidden"/>
                                      </p:to>
                                    </p:set>
                                  </p:childTnLst>
                                </p:cTn>
                              </p:par>
                              <p:par>
                                <p:cTn id="69" presetID="22" presetClass="entr" presetSubtype="1" fill="hold" grpId="0" nodeType="with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up)">
                                      <p:cBhvr>
                                        <p:cTn id="71" dur="500"/>
                                        <p:tgtEl>
                                          <p:spTgt spid="97"/>
                                        </p:tgtEl>
                                      </p:cBhvr>
                                    </p:animEffect>
                                  </p:childTnLst>
                                </p:cTn>
                              </p:par>
                              <p:par>
                                <p:cTn id="72" presetID="10" presetClass="exit" presetSubtype="0" fill="hold" grpId="0" nodeType="withEffect">
                                  <p:stCondLst>
                                    <p:cond delay="0"/>
                                  </p:stCondLst>
                                  <p:childTnLst>
                                    <p:animEffect transition="out" filter="fade">
                                      <p:cBhvr>
                                        <p:cTn id="73" dur="500"/>
                                        <p:tgtEl>
                                          <p:spTgt spid="93"/>
                                        </p:tgtEl>
                                      </p:cBhvr>
                                    </p:animEffect>
                                    <p:set>
                                      <p:cBhvr>
                                        <p:cTn id="74" dur="1" fill="hold">
                                          <p:stCondLst>
                                            <p:cond delay="499"/>
                                          </p:stCondLst>
                                        </p:cTn>
                                        <p:tgtEl>
                                          <p:spTgt spid="93"/>
                                        </p:tgtEl>
                                        <p:attrNameLst>
                                          <p:attrName>style.visibility</p:attrName>
                                        </p:attrNameLst>
                                      </p:cBhvr>
                                      <p:to>
                                        <p:strVal val="hidden"/>
                                      </p:to>
                                    </p:set>
                                  </p:childTnLst>
                                </p:cTn>
                              </p:par>
                              <p:par>
                                <p:cTn id="75" presetID="10" presetClass="exit" presetSubtype="0" fill="hold" grpId="0" nodeType="withEffect">
                                  <p:stCondLst>
                                    <p:cond delay="0"/>
                                  </p:stCondLst>
                                  <p:childTnLst>
                                    <p:animEffect transition="out" filter="fade">
                                      <p:cBhvr>
                                        <p:cTn id="76" dur="500"/>
                                        <p:tgtEl>
                                          <p:spTgt spid="42"/>
                                        </p:tgtEl>
                                      </p:cBhvr>
                                    </p:animEffect>
                                    <p:set>
                                      <p:cBhvr>
                                        <p:cTn id="77" dur="1" fill="hold">
                                          <p:stCondLst>
                                            <p:cond delay="499"/>
                                          </p:stCondLst>
                                        </p:cTn>
                                        <p:tgtEl>
                                          <p:spTgt spid="4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500"/>
                                        <p:tgtEl>
                                          <p:spTgt spid="4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fade">
                                      <p:cBhvr>
                                        <p:cTn id="88" dur="500"/>
                                        <p:tgtEl>
                                          <p:spTgt spid="47"/>
                                        </p:tgtEl>
                                      </p:cBhvr>
                                    </p:animEffect>
                                  </p:childTnLst>
                                </p:cTn>
                              </p:par>
                              <p:par>
                                <p:cTn id="89" presetID="10" presetClass="entr" presetSubtype="0"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500"/>
                                        <p:tgtEl>
                                          <p:spTgt spid="62"/>
                                        </p:tgtEl>
                                      </p:cBhvr>
                                    </p:animEffect>
                                  </p:childTnLst>
                                </p:cTn>
                              </p:par>
                              <p:par>
                                <p:cTn id="92" presetID="10" presetClass="entr" presetSubtype="0" fill="hold" nodeType="withEffect">
                                  <p:stCondLst>
                                    <p:cond delay="0"/>
                                  </p:stCondLst>
                                  <p:childTnLst>
                                    <p:set>
                                      <p:cBhvr>
                                        <p:cTn id="93" dur="1" fill="hold">
                                          <p:stCondLst>
                                            <p:cond delay="0"/>
                                          </p:stCondLst>
                                        </p:cTn>
                                        <p:tgtEl>
                                          <p:spTgt spid="65"/>
                                        </p:tgtEl>
                                        <p:attrNameLst>
                                          <p:attrName>style.visibility</p:attrName>
                                        </p:attrNameLst>
                                      </p:cBhvr>
                                      <p:to>
                                        <p:strVal val="visible"/>
                                      </p:to>
                                    </p:set>
                                    <p:animEffect transition="in" filter="fade">
                                      <p:cBhvr>
                                        <p:cTn id="94" dur="500"/>
                                        <p:tgtEl>
                                          <p:spTgt spid="65"/>
                                        </p:tgtEl>
                                      </p:cBhvr>
                                    </p:animEffect>
                                  </p:childTnLst>
                                </p:cTn>
                              </p:par>
                              <p:par>
                                <p:cTn id="95" presetID="10" presetClass="entr" presetSubtype="0" fill="hold" nodeType="with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fade">
                                      <p:cBhvr>
                                        <p:cTn id="97" dur="500"/>
                                        <p:tgtEl>
                                          <p:spTgt spid="8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wipe(right)">
                                      <p:cBhvr>
                                        <p:cTn id="102" dur="500"/>
                                        <p:tgtEl>
                                          <p:spTgt spid="7"/>
                                        </p:tgtEl>
                                      </p:cBhvr>
                                    </p:animEffect>
                                  </p:childTnLst>
                                </p:cTn>
                              </p:par>
                              <p:par>
                                <p:cTn id="103" presetID="22" presetClass="entr" presetSubtype="2" fill="hold" nodeType="withEffect">
                                  <p:stCondLst>
                                    <p:cond delay="0"/>
                                  </p:stCondLst>
                                  <p:childTnLst>
                                    <p:set>
                                      <p:cBhvr>
                                        <p:cTn id="104" dur="1" fill="hold">
                                          <p:stCondLst>
                                            <p:cond delay="0"/>
                                          </p:stCondLst>
                                        </p:cTn>
                                        <p:tgtEl>
                                          <p:spTgt spid="108"/>
                                        </p:tgtEl>
                                        <p:attrNameLst>
                                          <p:attrName>style.visibility</p:attrName>
                                        </p:attrNameLst>
                                      </p:cBhvr>
                                      <p:to>
                                        <p:strVal val="visible"/>
                                      </p:to>
                                    </p:set>
                                    <p:animEffect transition="in" filter="wipe(right)">
                                      <p:cBhvr>
                                        <p:cTn id="105" dur="500"/>
                                        <p:tgtEl>
                                          <p:spTgt spid="108"/>
                                        </p:tgtEl>
                                      </p:cBhvr>
                                    </p:animEffect>
                                  </p:childTnLst>
                                </p:cTn>
                              </p:par>
                              <p:par>
                                <p:cTn id="106" presetID="22" presetClass="entr" presetSubtype="2" fill="hold" nodeType="withEffect">
                                  <p:stCondLst>
                                    <p:cond delay="0"/>
                                  </p:stCondLst>
                                  <p:childTnLst>
                                    <p:set>
                                      <p:cBhvr>
                                        <p:cTn id="107" dur="1" fill="hold">
                                          <p:stCondLst>
                                            <p:cond delay="0"/>
                                          </p:stCondLst>
                                        </p:cTn>
                                        <p:tgtEl>
                                          <p:spTgt spid="110"/>
                                        </p:tgtEl>
                                        <p:attrNameLst>
                                          <p:attrName>style.visibility</p:attrName>
                                        </p:attrNameLst>
                                      </p:cBhvr>
                                      <p:to>
                                        <p:strVal val="visible"/>
                                      </p:to>
                                    </p:set>
                                    <p:animEffect transition="in" filter="wipe(right)">
                                      <p:cBhvr>
                                        <p:cTn id="108" dur="500"/>
                                        <p:tgtEl>
                                          <p:spTgt spid="110"/>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111"/>
                                        </p:tgtEl>
                                        <p:attrNameLst>
                                          <p:attrName>style.visibility</p:attrName>
                                        </p:attrNameLst>
                                      </p:cBhvr>
                                      <p:to>
                                        <p:strVal val="visible"/>
                                      </p:to>
                                    </p:set>
                                    <p:animEffect transition="in" filter="wipe(down)">
                                      <p:cBhvr>
                                        <p:cTn id="111"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34" grpId="0" animBg="1"/>
      <p:bldP spid="34" grpId="1" animBg="1"/>
      <p:bldP spid="35" grpId="0" animBg="1"/>
      <p:bldP spid="35" grpId="1" animBg="1"/>
      <p:bldP spid="42" grpId="0"/>
      <p:bldP spid="42" grpId="1"/>
      <p:bldP spid="43" grpId="0"/>
      <p:bldP spid="46" grpId="0"/>
      <p:bldP spid="47" grpId="0"/>
      <p:bldP spid="52" grpId="0"/>
      <p:bldP spid="90" grpId="0"/>
      <p:bldP spid="94" grpId="0"/>
      <p:bldP spid="94" grpId="1"/>
      <p:bldP spid="67" grpId="0"/>
      <p:bldP spid="49" grpId="0"/>
      <p:bldP spid="93" grpId="0" animBg="1"/>
      <p:bldP spid="93" grpId="1" animBg="1"/>
      <p:bldP spid="96" grpId="0" animBg="1"/>
      <p:bldP spid="97" grpId="0" animBg="1"/>
      <p:bldP spid="1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600855" y="466302"/>
            <a:ext cx="11237870" cy="512317"/>
          </a:xfrm>
        </p:spPr>
        <p:txBody>
          <a:bodyPr/>
          <a:lstStyle/>
          <a:p>
            <a:r>
              <a:rPr lang="en-US" sz="3264"/>
              <a:t>Technology is shaping how businesses innovate and grow</a:t>
            </a:r>
          </a:p>
        </p:txBody>
      </p:sp>
      <p:sp>
        <p:nvSpPr>
          <p:cNvPr id="43" name="engage">
            <a:extLst>
              <a:ext uri="{FF2B5EF4-FFF2-40B4-BE49-F238E27FC236}">
                <a16:creationId xmlns:a16="http://schemas.microsoft.com/office/drawing/2014/main" id="{6F8838BF-A1D6-4BBC-AF7E-03EAD1E7EAD6}"/>
              </a:ext>
            </a:extLst>
          </p:cNvPr>
          <p:cNvSpPr/>
          <p:nvPr/>
        </p:nvSpPr>
        <p:spPr bwMode="auto">
          <a:xfrm>
            <a:off x="3401540" y="1461204"/>
            <a:ext cx="1865207" cy="4975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1428">
                <a:solidFill>
                  <a:srgbClr val="0078D4"/>
                </a:solidFill>
                <a:latin typeface="Segoe UI Semibold"/>
              </a:rPr>
              <a:t>Engage your customers</a:t>
            </a:r>
          </a:p>
        </p:txBody>
      </p:sp>
      <p:sp>
        <p:nvSpPr>
          <p:cNvPr id="44" name="empower">
            <a:extLst>
              <a:ext uri="{FF2B5EF4-FFF2-40B4-BE49-F238E27FC236}">
                <a16:creationId xmlns:a16="http://schemas.microsoft.com/office/drawing/2014/main" id="{55CE495F-364B-4F85-AAFA-8E37FC924B29}"/>
              </a:ext>
            </a:extLst>
          </p:cNvPr>
          <p:cNvSpPr/>
          <p:nvPr/>
        </p:nvSpPr>
        <p:spPr bwMode="auto">
          <a:xfrm>
            <a:off x="3340972" y="5520333"/>
            <a:ext cx="1865207" cy="4975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1428">
                <a:solidFill>
                  <a:srgbClr val="0078D4"/>
                </a:solidFill>
                <a:latin typeface="Segoe UI Semibold"/>
              </a:rPr>
              <a:t>Empower your employees</a:t>
            </a:r>
          </a:p>
        </p:txBody>
      </p:sp>
      <p:sp>
        <p:nvSpPr>
          <p:cNvPr id="45" name="optimize">
            <a:extLst>
              <a:ext uri="{FF2B5EF4-FFF2-40B4-BE49-F238E27FC236}">
                <a16:creationId xmlns:a16="http://schemas.microsoft.com/office/drawing/2014/main" id="{D439F646-68D4-4A07-A410-4DE039C9AA7D}"/>
              </a:ext>
            </a:extLst>
          </p:cNvPr>
          <p:cNvSpPr/>
          <p:nvPr/>
        </p:nvSpPr>
        <p:spPr bwMode="auto">
          <a:xfrm>
            <a:off x="7305385" y="5400767"/>
            <a:ext cx="1865207" cy="4975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1428">
                <a:solidFill>
                  <a:srgbClr val="0078D4"/>
                </a:solidFill>
                <a:latin typeface="Segoe UI Semibold"/>
              </a:rPr>
              <a:t>Optimize your operations</a:t>
            </a:r>
          </a:p>
        </p:txBody>
      </p:sp>
      <p:sp>
        <p:nvSpPr>
          <p:cNvPr id="46" name="transform">
            <a:extLst>
              <a:ext uri="{FF2B5EF4-FFF2-40B4-BE49-F238E27FC236}">
                <a16:creationId xmlns:a16="http://schemas.microsoft.com/office/drawing/2014/main" id="{F82CD081-C2D4-412A-B64C-0C094BF204B9}"/>
              </a:ext>
            </a:extLst>
          </p:cNvPr>
          <p:cNvSpPr/>
          <p:nvPr/>
        </p:nvSpPr>
        <p:spPr bwMode="auto">
          <a:xfrm>
            <a:off x="7279121" y="1461204"/>
            <a:ext cx="1865207" cy="4975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spAutoFit/>
          </a:bodyPr>
          <a:lstStyle/>
          <a:p>
            <a:pPr algn="ctr" defTabSz="932114" fontAlgn="base">
              <a:lnSpc>
                <a:spcPct val="90000"/>
              </a:lnSpc>
              <a:spcBef>
                <a:spcPct val="0"/>
              </a:spcBef>
              <a:spcAft>
                <a:spcPct val="0"/>
              </a:spcAft>
              <a:defRPr/>
            </a:pPr>
            <a:r>
              <a:rPr lang="en-US" sz="1428">
                <a:solidFill>
                  <a:srgbClr val="0078D4"/>
                </a:solidFill>
                <a:latin typeface="Segoe UI Semibold"/>
              </a:rPr>
              <a:t>Transform your products</a:t>
            </a:r>
          </a:p>
        </p:txBody>
      </p:sp>
      <p:sp>
        <p:nvSpPr>
          <p:cNvPr id="42" name="Business Trans large">
            <a:extLst>
              <a:ext uri="{FF2B5EF4-FFF2-40B4-BE49-F238E27FC236}">
                <a16:creationId xmlns:a16="http://schemas.microsoft.com/office/drawing/2014/main" id="{77BB5C44-B6D6-4B18-8927-9B3B1A0384B0}"/>
              </a:ext>
            </a:extLst>
          </p:cNvPr>
          <p:cNvSpPr txBox="1"/>
          <p:nvPr/>
        </p:nvSpPr>
        <p:spPr>
          <a:xfrm>
            <a:off x="4819333" y="3508482"/>
            <a:ext cx="2797810" cy="376684"/>
          </a:xfrm>
          <a:prstGeom prst="rect">
            <a:avLst/>
          </a:prstGeom>
          <a:noFill/>
          <a:ln w="25400">
            <a:noFill/>
            <a:miter lim="800000"/>
          </a:ln>
        </p:spPr>
        <p:txBody>
          <a:bodyPr wrap="square" lIns="93260" tIns="46630" rIns="93260" bIns="46630" rtlCol="0" anchor="ctr">
            <a:spAutoFit/>
          </a:bodyPr>
          <a:lstStyle/>
          <a:p>
            <a:pPr algn="ctr" defTabSz="914049">
              <a:lnSpc>
                <a:spcPct val="90000"/>
              </a:lnSpc>
              <a:defRPr/>
            </a:pPr>
            <a:r>
              <a:rPr lang="en-US" sz="2040">
                <a:solidFill>
                  <a:prstClr val="black"/>
                </a:solidFill>
                <a:latin typeface="Segoe UI Semibold"/>
              </a:rPr>
              <a:t>Digital transformation</a:t>
            </a:r>
          </a:p>
        </p:txBody>
      </p:sp>
      <p:sp>
        <p:nvSpPr>
          <p:cNvPr id="82" name="Freeform: Shape 81">
            <a:extLst>
              <a:ext uri="{FF2B5EF4-FFF2-40B4-BE49-F238E27FC236}">
                <a16:creationId xmlns:a16="http://schemas.microsoft.com/office/drawing/2014/main" id="{DDDF96E4-3486-4563-BE0B-3E458B335F4F}"/>
              </a:ext>
            </a:extLst>
          </p:cNvPr>
          <p:cNvSpPr/>
          <p:nvPr/>
        </p:nvSpPr>
        <p:spPr bwMode="auto">
          <a:xfrm>
            <a:off x="4313061" y="2779920"/>
            <a:ext cx="247929" cy="1919234"/>
          </a:xfrm>
          <a:custGeom>
            <a:avLst/>
            <a:gdLst>
              <a:gd name="connsiteX0" fmla="*/ 208175 w 1808297"/>
              <a:gd name="connsiteY0" fmla="*/ 0 h 1707943"/>
              <a:gd name="connsiteX1" fmla="*/ 1808297 w 1808297"/>
              <a:gd name="connsiteY1" fmla="*/ 842346 h 1707943"/>
              <a:gd name="connsiteX2" fmla="*/ 220634 w 1808297"/>
              <a:gd name="connsiteY2" fmla="*/ 1707943 h 1707943"/>
              <a:gd name="connsiteX3" fmla="*/ 115887 w 1808297"/>
              <a:gd name="connsiteY3" fmla="*/ 205350 h 1707943"/>
              <a:gd name="connsiteX4" fmla="*/ 208175 w 1808297"/>
              <a:gd name="connsiteY4" fmla="*/ 0 h 1707943"/>
              <a:gd name="connsiteX0" fmla="*/ 1808297 w 1899737"/>
              <a:gd name="connsiteY0" fmla="*/ 842346 h 1707943"/>
              <a:gd name="connsiteX1" fmla="*/ 220634 w 1899737"/>
              <a:gd name="connsiteY1" fmla="*/ 1707943 h 1707943"/>
              <a:gd name="connsiteX2" fmla="*/ 115887 w 1899737"/>
              <a:gd name="connsiteY2" fmla="*/ 205350 h 1707943"/>
              <a:gd name="connsiteX3" fmla="*/ 208175 w 1899737"/>
              <a:gd name="connsiteY3" fmla="*/ 0 h 1707943"/>
              <a:gd name="connsiteX4" fmla="*/ 1899737 w 1899737"/>
              <a:gd name="connsiteY4" fmla="*/ 933786 h 1707943"/>
              <a:gd name="connsiteX0" fmla="*/ 1808297 w 1808297"/>
              <a:gd name="connsiteY0" fmla="*/ 842346 h 1707943"/>
              <a:gd name="connsiteX1" fmla="*/ 220634 w 1808297"/>
              <a:gd name="connsiteY1" fmla="*/ 1707943 h 1707943"/>
              <a:gd name="connsiteX2" fmla="*/ 115887 w 1808297"/>
              <a:gd name="connsiteY2" fmla="*/ 205350 h 1707943"/>
              <a:gd name="connsiteX3" fmla="*/ 208175 w 1808297"/>
              <a:gd name="connsiteY3" fmla="*/ 0 h 1707943"/>
              <a:gd name="connsiteX0" fmla="*/ 220634 w 220634"/>
              <a:gd name="connsiteY0" fmla="*/ 1707943 h 1707943"/>
              <a:gd name="connsiteX1" fmla="*/ 115887 w 220634"/>
              <a:gd name="connsiteY1" fmla="*/ 205350 h 1707943"/>
              <a:gd name="connsiteX2" fmla="*/ 208175 w 220634"/>
              <a:gd name="connsiteY2" fmla="*/ 0 h 1707943"/>
            </a:gdLst>
            <a:ahLst/>
            <a:cxnLst>
              <a:cxn ang="0">
                <a:pos x="connsiteX0" y="connsiteY0"/>
              </a:cxn>
              <a:cxn ang="0">
                <a:pos x="connsiteX1" y="connsiteY1"/>
              </a:cxn>
              <a:cxn ang="0">
                <a:pos x="connsiteX2" y="connsiteY2"/>
              </a:cxn>
            </a:cxnLst>
            <a:rect l="l" t="t" r="r" b="b"/>
            <a:pathLst>
              <a:path w="220634" h="1707943">
                <a:moveTo>
                  <a:pt x="220634" y="1707943"/>
                </a:moveTo>
                <a:cubicBezTo>
                  <a:pt x="-32852" y="1243004"/>
                  <a:pt x="-68119" y="694079"/>
                  <a:pt x="115887" y="205350"/>
                </a:cubicBezTo>
                <a:cubicBezTo>
                  <a:pt x="142174" y="135531"/>
                  <a:pt x="172935" y="66941"/>
                  <a:pt x="208175" y="0"/>
                </a:cubicBezTo>
              </a:path>
            </a:pathLst>
          </a:custGeom>
          <a:noFill/>
          <a:ln w="19050">
            <a:solidFill>
              <a:schemeClr val="tx1"/>
            </a:solidFill>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Shape 80">
            <a:extLst>
              <a:ext uri="{FF2B5EF4-FFF2-40B4-BE49-F238E27FC236}">
                <a16:creationId xmlns:a16="http://schemas.microsoft.com/office/drawing/2014/main" id="{80664469-FD4B-4519-9065-09CEF7A85F8D}"/>
              </a:ext>
            </a:extLst>
          </p:cNvPr>
          <p:cNvSpPr/>
          <p:nvPr/>
        </p:nvSpPr>
        <p:spPr bwMode="auto">
          <a:xfrm>
            <a:off x="5289673" y="5383719"/>
            <a:ext cx="1919233" cy="247927"/>
          </a:xfrm>
          <a:custGeom>
            <a:avLst/>
            <a:gdLst>
              <a:gd name="connsiteX0" fmla="*/ 842345 w 1707942"/>
              <a:gd name="connsiteY0" fmla="*/ 0 h 1808296"/>
              <a:gd name="connsiteX1" fmla="*/ 1707942 w 1707942"/>
              <a:gd name="connsiteY1" fmla="*/ 1587663 h 1808296"/>
              <a:gd name="connsiteX2" fmla="*/ 205349 w 1707942"/>
              <a:gd name="connsiteY2" fmla="*/ 1692410 h 1808296"/>
              <a:gd name="connsiteX3" fmla="*/ 0 w 1707942"/>
              <a:gd name="connsiteY3" fmla="*/ 1600122 h 1808296"/>
              <a:gd name="connsiteX0" fmla="*/ 842345 w 1707942"/>
              <a:gd name="connsiteY0" fmla="*/ 0 h 1808296"/>
              <a:gd name="connsiteX1" fmla="*/ 1707942 w 1707942"/>
              <a:gd name="connsiteY1" fmla="*/ 1587663 h 1808296"/>
              <a:gd name="connsiteX2" fmla="*/ 205349 w 1707942"/>
              <a:gd name="connsiteY2" fmla="*/ 1692410 h 1808296"/>
              <a:gd name="connsiteX3" fmla="*/ 0 w 1707942"/>
              <a:gd name="connsiteY3" fmla="*/ 1600122 h 1808296"/>
              <a:gd name="connsiteX4" fmla="*/ 933785 w 1707942"/>
              <a:gd name="connsiteY4" fmla="*/ 91440 h 1808296"/>
              <a:gd name="connsiteX0" fmla="*/ 842345 w 1707942"/>
              <a:gd name="connsiteY0" fmla="*/ 0 h 1808296"/>
              <a:gd name="connsiteX1" fmla="*/ 1707942 w 1707942"/>
              <a:gd name="connsiteY1" fmla="*/ 1587663 h 1808296"/>
              <a:gd name="connsiteX2" fmla="*/ 205349 w 1707942"/>
              <a:gd name="connsiteY2" fmla="*/ 1692410 h 1808296"/>
              <a:gd name="connsiteX3" fmla="*/ 0 w 1707942"/>
              <a:gd name="connsiteY3" fmla="*/ 1600122 h 1808296"/>
              <a:gd name="connsiteX0" fmla="*/ 1707942 w 1707942"/>
              <a:gd name="connsiteY0" fmla="*/ 0 h 220633"/>
              <a:gd name="connsiteX1" fmla="*/ 205349 w 1707942"/>
              <a:gd name="connsiteY1" fmla="*/ 104747 h 220633"/>
              <a:gd name="connsiteX2" fmla="*/ 0 w 1707942"/>
              <a:gd name="connsiteY2" fmla="*/ 12459 h 220633"/>
            </a:gdLst>
            <a:ahLst/>
            <a:cxnLst>
              <a:cxn ang="0">
                <a:pos x="connsiteX0" y="connsiteY0"/>
              </a:cxn>
              <a:cxn ang="0">
                <a:pos x="connsiteX1" y="connsiteY1"/>
              </a:cxn>
              <a:cxn ang="0">
                <a:pos x="connsiteX2" y="connsiteY2"/>
              </a:cxn>
            </a:cxnLst>
            <a:rect l="l" t="t" r="r" b="b"/>
            <a:pathLst>
              <a:path w="1707942" h="220633">
                <a:moveTo>
                  <a:pt x="1707942" y="0"/>
                </a:moveTo>
                <a:cubicBezTo>
                  <a:pt x="1243004" y="253486"/>
                  <a:pt x="694078" y="288753"/>
                  <a:pt x="205349" y="104747"/>
                </a:cubicBezTo>
                <a:cubicBezTo>
                  <a:pt x="135531" y="78460"/>
                  <a:pt x="66941" y="47699"/>
                  <a:pt x="0" y="12459"/>
                </a:cubicBezTo>
              </a:path>
            </a:pathLst>
          </a:custGeom>
          <a:noFill/>
          <a:ln w="19050">
            <a:solidFill>
              <a:schemeClr val="tx1"/>
            </a:solidFill>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A0ADD1C8-4224-4C22-9EF4-6A121E141E39}"/>
              </a:ext>
            </a:extLst>
          </p:cNvPr>
          <p:cNvSpPr/>
          <p:nvPr/>
        </p:nvSpPr>
        <p:spPr bwMode="auto">
          <a:xfrm>
            <a:off x="5289673" y="1821294"/>
            <a:ext cx="1919233" cy="247929"/>
          </a:xfrm>
          <a:custGeom>
            <a:avLst/>
            <a:gdLst>
              <a:gd name="connsiteX0" fmla="*/ 772961 w 1707942"/>
              <a:gd name="connsiteY0" fmla="*/ 1330 h 1808296"/>
              <a:gd name="connsiteX1" fmla="*/ 1707942 w 1707942"/>
              <a:gd name="connsiteY1" fmla="*/ 220634 h 1808296"/>
              <a:gd name="connsiteX2" fmla="*/ 842345 w 1707942"/>
              <a:gd name="connsiteY2" fmla="*/ 1808296 h 1808296"/>
              <a:gd name="connsiteX3" fmla="*/ 0 w 1707942"/>
              <a:gd name="connsiteY3" fmla="*/ 208175 h 1808296"/>
              <a:gd name="connsiteX4" fmla="*/ 205349 w 1707942"/>
              <a:gd name="connsiteY4" fmla="*/ 115887 h 1808296"/>
              <a:gd name="connsiteX5" fmla="*/ 772961 w 1707942"/>
              <a:gd name="connsiteY5" fmla="*/ 1330 h 1808296"/>
              <a:gd name="connsiteX0" fmla="*/ 842345 w 1707942"/>
              <a:gd name="connsiteY0" fmla="*/ 1808296 h 1899736"/>
              <a:gd name="connsiteX1" fmla="*/ 0 w 1707942"/>
              <a:gd name="connsiteY1" fmla="*/ 208175 h 1899736"/>
              <a:gd name="connsiteX2" fmla="*/ 205349 w 1707942"/>
              <a:gd name="connsiteY2" fmla="*/ 115887 h 1899736"/>
              <a:gd name="connsiteX3" fmla="*/ 772961 w 1707942"/>
              <a:gd name="connsiteY3" fmla="*/ 1330 h 1899736"/>
              <a:gd name="connsiteX4" fmla="*/ 1707942 w 1707942"/>
              <a:gd name="connsiteY4" fmla="*/ 220634 h 1899736"/>
              <a:gd name="connsiteX5" fmla="*/ 933785 w 1707942"/>
              <a:gd name="connsiteY5" fmla="*/ 1899736 h 1899736"/>
              <a:gd name="connsiteX0" fmla="*/ 0 w 1707942"/>
              <a:gd name="connsiteY0" fmla="*/ 208175 h 1899736"/>
              <a:gd name="connsiteX1" fmla="*/ 205349 w 1707942"/>
              <a:gd name="connsiteY1" fmla="*/ 115887 h 1899736"/>
              <a:gd name="connsiteX2" fmla="*/ 772961 w 1707942"/>
              <a:gd name="connsiteY2" fmla="*/ 1330 h 1899736"/>
              <a:gd name="connsiteX3" fmla="*/ 1707942 w 1707942"/>
              <a:gd name="connsiteY3" fmla="*/ 220634 h 1899736"/>
              <a:gd name="connsiteX4" fmla="*/ 933785 w 1707942"/>
              <a:gd name="connsiteY4" fmla="*/ 1899736 h 1899736"/>
              <a:gd name="connsiteX0" fmla="*/ 0 w 1707942"/>
              <a:gd name="connsiteY0" fmla="*/ 208175 h 220634"/>
              <a:gd name="connsiteX1" fmla="*/ 205349 w 1707942"/>
              <a:gd name="connsiteY1" fmla="*/ 115887 h 220634"/>
              <a:gd name="connsiteX2" fmla="*/ 772961 w 1707942"/>
              <a:gd name="connsiteY2" fmla="*/ 1330 h 220634"/>
              <a:gd name="connsiteX3" fmla="*/ 1707942 w 1707942"/>
              <a:gd name="connsiteY3" fmla="*/ 220634 h 220634"/>
            </a:gdLst>
            <a:ahLst/>
            <a:cxnLst>
              <a:cxn ang="0">
                <a:pos x="connsiteX0" y="connsiteY0"/>
              </a:cxn>
              <a:cxn ang="0">
                <a:pos x="connsiteX1" y="connsiteY1"/>
              </a:cxn>
              <a:cxn ang="0">
                <a:pos x="connsiteX2" y="connsiteY2"/>
              </a:cxn>
              <a:cxn ang="0">
                <a:pos x="connsiteX3" y="connsiteY3"/>
              </a:cxn>
            </a:cxnLst>
            <a:rect l="l" t="t" r="r" b="b"/>
            <a:pathLst>
              <a:path w="1707942" h="220634">
                <a:moveTo>
                  <a:pt x="0" y="208175"/>
                </a:moveTo>
                <a:cubicBezTo>
                  <a:pt x="66941" y="172935"/>
                  <a:pt x="135531" y="142173"/>
                  <a:pt x="205349" y="115887"/>
                </a:cubicBezTo>
                <a:cubicBezTo>
                  <a:pt x="388623" y="46884"/>
                  <a:pt x="580361" y="8717"/>
                  <a:pt x="772961" y="1330"/>
                </a:cubicBezTo>
                <a:cubicBezTo>
                  <a:pt x="1093962" y="-10982"/>
                  <a:pt x="1417356" y="62205"/>
                  <a:pt x="1707942" y="220634"/>
                </a:cubicBezTo>
              </a:path>
            </a:pathLst>
          </a:custGeom>
          <a:noFill/>
          <a:ln w="19050">
            <a:solidFill>
              <a:schemeClr val="tx1"/>
            </a:solidFill>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Freeform: Shape 106">
            <a:extLst>
              <a:ext uri="{FF2B5EF4-FFF2-40B4-BE49-F238E27FC236}">
                <a16:creationId xmlns:a16="http://schemas.microsoft.com/office/drawing/2014/main" id="{F99F3BEA-0BE6-4AD7-9E9E-50EF6B5A6C20}"/>
              </a:ext>
            </a:extLst>
          </p:cNvPr>
          <p:cNvSpPr/>
          <p:nvPr/>
        </p:nvSpPr>
        <p:spPr>
          <a:xfrm>
            <a:off x="7875483" y="2933176"/>
            <a:ext cx="247930" cy="1765977"/>
          </a:xfrm>
          <a:custGeom>
            <a:avLst/>
            <a:gdLst>
              <a:gd name="connsiteX0" fmla="*/ 1664798 w 1808297"/>
              <a:gd name="connsiteY0" fmla="*/ 0 h 1571558"/>
              <a:gd name="connsiteX1" fmla="*/ 1587661 w 1808297"/>
              <a:gd name="connsiteY1" fmla="*/ 1571558 h 1571558"/>
              <a:gd name="connsiteX2" fmla="*/ 0 w 1808297"/>
              <a:gd name="connsiteY2" fmla="*/ 705961 h 1571558"/>
              <a:gd name="connsiteX3" fmla="*/ 1664798 w 1808297"/>
              <a:gd name="connsiteY3" fmla="*/ 0 h 1571558"/>
              <a:gd name="connsiteX0" fmla="*/ 0 w 1808296"/>
              <a:gd name="connsiteY0" fmla="*/ 705961 h 1571558"/>
              <a:gd name="connsiteX1" fmla="*/ 1664798 w 1808296"/>
              <a:gd name="connsiteY1" fmla="*/ 0 h 1571558"/>
              <a:gd name="connsiteX2" fmla="*/ 1587661 w 1808296"/>
              <a:gd name="connsiteY2" fmla="*/ 1571558 h 1571558"/>
              <a:gd name="connsiteX3" fmla="*/ 91440 w 1808296"/>
              <a:gd name="connsiteY3" fmla="*/ 797401 h 1571558"/>
              <a:gd name="connsiteX0" fmla="*/ 0 w 1808296"/>
              <a:gd name="connsiteY0" fmla="*/ 705961 h 1571558"/>
              <a:gd name="connsiteX1" fmla="*/ 1664798 w 1808296"/>
              <a:gd name="connsiteY1" fmla="*/ 0 h 1571558"/>
              <a:gd name="connsiteX2" fmla="*/ 1587661 w 1808296"/>
              <a:gd name="connsiteY2" fmla="*/ 1571558 h 1571558"/>
              <a:gd name="connsiteX0" fmla="*/ 77137 w 220635"/>
              <a:gd name="connsiteY0" fmla="*/ 0 h 1571558"/>
              <a:gd name="connsiteX1" fmla="*/ 0 w 220635"/>
              <a:gd name="connsiteY1" fmla="*/ 1571558 h 1571558"/>
            </a:gdLst>
            <a:ahLst/>
            <a:cxnLst>
              <a:cxn ang="0">
                <a:pos x="connsiteX0" y="connsiteY0"/>
              </a:cxn>
              <a:cxn ang="0">
                <a:pos x="connsiteX1" y="connsiteY1"/>
              </a:cxn>
            </a:cxnLst>
            <a:rect l="l" t="t" r="r" b="b"/>
            <a:pathLst>
              <a:path w="220635" h="1571558">
                <a:moveTo>
                  <a:pt x="77137" y="0"/>
                </a:moveTo>
                <a:cubicBezTo>
                  <a:pt x="292627" y="508170"/>
                  <a:pt x="264220" y="1086933"/>
                  <a:pt x="0" y="1571558"/>
                </a:cubicBezTo>
              </a:path>
            </a:pathLst>
          </a:custGeom>
          <a:noFill/>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defTabSz="932597">
              <a:defRPr/>
            </a:pPr>
            <a:endParaRPr lang="en-US" sz="1836">
              <a:solidFill>
                <a:srgbClr val="505050"/>
              </a:solidFill>
              <a:latin typeface="Segoe UI"/>
            </a:endParaRPr>
          </a:p>
        </p:txBody>
      </p:sp>
      <p:grpSp>
        <p:nvGrpSpPr>
          <p:cNvPr id="8" name="Group 7">
            <a:extLst>
              <a:ext uri="{FF2B5EF4-FFF2-40B4-BE49-F238E27FC236}">
                <a16:creationId xmlns:a16="http://schemas.microsoft.com/office/drawing/2014/main" id="{6B4003FD-688C-41CA-92D9-E77CAC3D7E31}"/>
              </a:ext>
            </a:extLst>
          </p:cNvPr>
          <p:cNvGrpSpPr/>
          <p:nvPr/>
        </p:nvGrpSpPr>
        <p:grpSpPr>
          <a:xfrm>
            <a:off x="4648775" y="2009928"/>
            <a:ext cx="713056" cy="776284"/>
            <a:chOff x="5447079" y="2687574"/>
            <a:chExt cx="699138" cy="761132"/>
          </a:xfrm>
        </p:grpSpPr>
        <p:sp>
          <p:nvSpPr>
            <p:cNvPr id="112" name="Oval 9">
              <a:extLst>
                <a:ext uri="{FF2B5EF4-FFF2-40B4-BE49-F238E27FC236}">
                  <a16:creationId xmlns:a16="http://schemas.microsoft.com/office/drawing/2014/main" id="{A966B4D5-D285-4580-92D9-378BD40D4820}"/>
                </a:ext>
              </a:extLst>
            </p:cNvPr>
            <p:cNvSpPr>
              <a:spLocks noChangeArrowheads="1"/>
            </p:cNvSpPr>
            <p:nvPr/>
          </p:nvSpPr>
          <p:spPr bwMode="auto">
            <a:xfrm>
              <a:off x="5574461" y="3040885"/>
              <a:ext cx="235786" cy="236800"/>
            </a:xfrm>
            <a:prstGeom prst="ellipse">
              <a:avLst/>
            </a:prstGeom>
            <a:solidFill>
              <a:srgbClr val="0078D7"/>
            </a:solidFill>
            <a:ln w="12700"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73">
                <a:defRPr/>
              </a:pPr>
              <a:endParaRPr lang="en-US" sz="1020" kern="0">
                <a:solidFill>
                  <a:srgbClr val="505050"/>
                </a:solidFill>
                <a:latin typeface="Segoe UI"/>
              </a:endParaRPr>
            </a:p>
          </p:txBody>
        </p:sp>
        <p:sp>
          <p:nvSpPr>
            <p:cNvPr id="113" name="Freeform 12">
              <a:extLst>
                <a:ext uri="{FF2B5EF4-FFF2-40B4-BE49-F238E27FC236}">
                  <a16:creationId xmlns:a16="http://schemas.microsoft.com/office/drawing/2014/main" id="{D30BC486-3A89-4E11-B711-7131E6E4FDB5}"/>
                </a:ext>
              </a:extLst>
            </p:cNvPr>
            <p:cNvSpPr>
              <a:spLocks/>
            </p:cNvSpPr>
            <p:nvPr/>
          </p:nvSpPr>
          <p:spPr bwMode="auto">
            <a:xfrm>
              <a:off x="5527911" y="3277684"/>
              <a:ext cx="335970" cy="171022"/>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solidFill>
              <a:srgbClr val="0078D7"/>
            </a:solidFill>
            <a:ln w="12700"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73">
                <a:defRPr/>
              </a:pPr>
              <a:endParaRPr lang="en-US" sz="1020" kern="0">
                <a:solidFill>
                  <a:srgbClr val="505050"/>
                </a:solidFill>
                <a:latin typeface="Segoe UI"/>
              </a:endParaRPr>
            </a:p>
          </p:txBody>
        </p:sp>
        <p:sp>
          <p:nvSpPr>
            <p:cNvPr id="110" name="Freeform: Shape 168">
              <a:extLst>
                <a:ext uri="{FF2B5EF4-FFF2-40B4-BE49-F238E27FC236}">
                  <a16:creationId xmlns:a16="http://schemas.microsoft.com/office/drawing/2014/main" id="{7A558619-1881-47DD-9991-EB2D5132E3FC}"/>
                </a:ext>
              </a:extLst>
            </p:cNvPr>
            <p:cNvSpPr>
              <a:spLocks/>
            </p:cNvSpPr>
            <p:nvPr/>
          </p:nvSpPr>
          <p:spPr bwMode="auto">
            <a:xfrm flipH="1">
              <a:off x="5447079" y="2687574"/>
              <a:ext cx="302279" cy="28454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solidFill>
              <a:srgbClr val="50E6FF"/>
            </a:solidFill>
            <a:ln w="12700">
              <a:noFill/>
              <a:round/>
              <a:headEnd/>
              <a:tailEnd/>
            </a:ln>
          </p:spPr>
          <p:txBody>
            <a:bodyPr vert="horz" wrap="square" lIns="93260" tIns="46630" rIns="93260" bIns="46630" numCol="1" anchor="t" anchorCtr="0" compatLnSpc="1">
              <a:prstTxWarp prst="textNoShape">
                <a:avLst/>
              </a:prstTxWarp>
              <a:noAutofit/>
            </a:bodyPr>
            <a:lstStyle/>
            <a:p>
              <a:pPr defTabSz="932573">
                <a:defRPr/>
              </a:pPr>
              <a:endParaRPr lang="en-US" sz="1020" kern="0">
                <a:solidFill>
                  <a:srgbClr val="505050"/>
                </a:solidFill>
                <a:latin typeface="Segoe UI"/>
              </a:endParaRPr>
            </a:p>
          </p:txBody>
        </p:sp>
        <p:sp>
          <p:nvSpPr>
            <p:cNvPr id="115" name="Oval 9">
              <a:extLst>
                <a:ext uri="{FF2B5EF4-FFF2-40B4-BE49-F238E27FC236}">
                  <a16:creationId xmlns:a16="http://schemas.microsoft.com/office/drawing/2014/main" id="{E11A2559-FDF5-44E6-B2D2-FD8191A1E417}"/>
                </a:ext>
              </a:extLst>
            </p:cNvPr>
            <p:cNvSpPr>
              <a:spLocks noChangeArrowheads="1"/>
            </p:cNvSpPr>
            <p:nvPr/>
          </p:nvSpPr>
          <p:spPr bwMode="auto">
            <a:xfrm>
              <a:off x="5856797" y="2798869"/>
              <a:ext cx="235786" cy="236800"/>
            </a:xfrm>
            <a:prstGeom prst="ellipse">
              <a:avLst/>
            </a:prstGeom>
            <a:solidFill>
              <a:srgbClr val="0078D7"/>
            </a:solidFill>
            <a:ln w="12700"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73">
                <a:defRPr/>
              </a:pPr>
              <a:endParaRPr lang="en-US" sz="1020" kern="0">
                <a:solidFill>
                  <a:srgbClr val="505050"/>
                </a:solidFill>
                <a:latin typeface="Segoe UI"/>
              </a:endParaRPr>
            </a:p>
          </p:txBody>
        </p:sp>
        <p:sp>
          <p:nvSpPr>
            <p:cNvPr id="116" name="Freeform 12">
              <a:extLst>
                <a:ext uri="{FF2B5EF4-FFF2-40B4-BE49-F238E27FC236}">
                  <a16:creationId xmlns:a16="http://schemas.microsoft.com/office/drawing/2014/main" id="{36CCD223-D756-431B-A7C6-557225FD6716}"/>
                </a:ext>
              </a:extLst>
            </p:cNvPr>
            <p:cNvSpPr>
              <a:spLocks/>
            </p:cNvSpPr>
            <p:nvPr/>
          </p:nvSpPr>
          <p:spPr bwMode="auto">
            <a:xfrm>
              <a:off x="5810247" y="3035668"/>
              <a:ext cx="335970" cy="171022"/>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solidFill>
              <a:srgbClr val="0078D7"/>
            </a:solidFill>
            <a:ln w="12700"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32573">
                <a:defRPr/>
              </a:pPr>
              <a:endParaRPr lang="en-US" sz="1020" kern="0">
                <a:solidFill>
                  <a:srgbClr val="505050"/>
                </a:solidFill>
                <a:latin typeface="Segoe UI"/>
              </a:endParaRPr>
            </a:p>
          </p:txBody>
        </p:sp>
      </p:grpSp>
      <p:grpSp>
        <p:nvGrpSpPr>
          <p:cNvPr id="19" name="Group 18">
            <a:extLst>
              <a:ext uri="{FF2B5EF4-FFF2-40B4-BE49-F238E27FC236}">
                <a16:creationId xmlns:a16="http://schemas.microsoft.com/office/drawing/2014/main" id="{B2DBD53E-3D6C-4018-9848-DB4122099340}"/>
              </a:ext>
            </a:extLst>
          </p:cNvPr>
          <p:cNvGrpSpPr/>
          <p:nvPr/>
        </p:nvGrpSpPr>
        <p:grpSpPr>
          <a:xfrm>
            <a:off x="7291704" y="2052864"/>
            <a:ext cx="650879" cy="777907"/>
            <a:chOff x="8749960" y="2929800"/>
            <a:chExt cx="638175" cy="762723"/>
          </a:xfrm>
        </p:grpSpPr>
        <p:sp>
          <p:nvSpPr>
            <p:cNvPr id="16" name="Hexagon 15">
              <a:extLst>
                <a:ext uri="{FF2B5EF4-FFF2-40B4-BE49-F238E27FC236}">
                  <a16:creationId xmlns:a16="http://schemas.microsoft.com/office/drawing/2014/main" id="{E6BD5903-FB94-405B-B76D-3D6231439FE5}"/>
                </a:ext>
              </a:extLst>
            </p:cNvPr>
            <p:cNvSpPr/>
            <p:nvPr/>
          </p:nvSpPr>
          <p:spPr bwMode="auto">
            <a:xfrm rot="16200000">
              <a:off x="8690068" y="2996837"/>
              <a:ext cx="762723" cy="628650"/>
            </a:xfrm>
            <a:prstGeom prst="hexagon">
              <a:avLst>
                <a:gd name="adj" fmla="val 30341"/>
                <a:gd name="vf" fmla="val 11547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BC600586-18E8-48A4-840E-B0AD972A5958}"/>
                </a:ext>
              </a:extLst>
            </p:cNvPr>
            <p:cNvSpPr/>
            <p:nvPr/>
          </p:nvSpPr>
          <p:spPr>
            <a:xfrm>
              <a:off x="8757103" y="2929801"/>
              <a:ext cx="628650" cy="381000"/>
            </a:xfrm>
            <a:custGeom>
              <a:avLst/>
              <a:gdLst>
                <a:gd name="connsiteX0" fmla="*/ 142875 w 628650"/>
                <a:gd name="connsiteY0" fmla="*/ 103823 h 381000"/>
                <a:gd name="connsiteX1" fmla="*/ 457200 w 628650"/>
                <a:gd name="connsiteY1" fmla="*/ 294323 h 381000"/>
                <a:gd name="connsiteX2" fmla="*/ 314325 w 628650"/>
                <a:gd name="connsiteY2" fmla="*/ 381000 h 381000"/>
                <a:gd name="connsiteX3" fmla="*/ 0 w 628650"/>
                <a:gd name="connsiteY3" fmla="*/ 190500 h 381000"/>
                <a:gd name="connsiteX4" fmla="*/ 314325 w 628650"/>
                <a:gd name="connsiteY4" fmla="*/ 0 h 381000"/>
                <a:gd name="connsiteX5" fmla="*/ 628650 w 628650"/>
                <a:gd name="connsiteY5" fmla="*/ 190500 h 381000"/>
                <a:gd name="connsiteX6" fmla="*/ 493395 w 628650"/>
                <a:gd name="connsiteY6" fmla="*/ 272415 h 381000"/>
                <a:gd name="connsiteX7" fmla="*/ 179070 w 628650"/>
                <a:gd name="connsiteY7" fmla="*/ 8191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 h="381000">
                  <a:moveTo>
                    <a:pt x="142875" y="103823"/>
                  </a:moveTo>
                  <a:lnTo>
                    <a:pt x="457200" y="294323"/>
                  </a:lnTo>
                  <a:lnTo>
                    <a:pt x="314325" y="381000"/>
                  </a:lnTo>
                  <a:lnTo>
                    <a:pt x="0" y="190500"/>
                  </a:lnTo>
                  <a:close/>
                  <a:moveTo>
                    <a:pt x="314325" y="0"/>
                  </a:moveTo>
                  <a:lnTo>
                    <a:pt x="628650" y="190500"/>
                  </a:lnTo>
                  <a:lnTo>
                    <a:pt x="493395" y="272415"/>
                  </a:lnTo>
                  <a:lnTo>
                    <a:pt x="179070" y="81915"/>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4" name="Freeform: Shape 13">
              <a:extLst>
                <a:ext uri="{FF2B5EF4-FFF2-40B4-BE49-F238E27FC236}">
                  <a16:creationId xmlns:a16="http://schemas.microsoft.com/office/drawing/2014/main" id="{B3952DBF-7B21-448B-90A7-1E85ACCAD893}"/>
                </a:ext>
              </a:extLst>
            </p:cNvPr>
            <p:cNvSpPr/>
            <p:nvPr/>
          </p:nvSpPr>
          <p:spPr>
            <a:xfrm>
              <a:off x="8749960" y="3157925"/>
              <a:ext cx="304800" cy="523875"/>
            </a:xfrm>
            <a:custGeom>
              <a:avLst/>
              <a:gdLst>
                <a:gd name="connsiteX0" fmla="*/ 7144 w 304800"/>
                <a:gd name="connsiteY0" fmla="*/ 38576 h 523875"/>
                <a:gd name="connsiteX1" fmla="*/ 7144 w 304800"/>
                <a:gd name="connsiteY1" fmla="*/ 343376 h 523875"/>
                <a:gd name="connsiteX2" fmla="*/ 302419 w 304800"/>
                <a:gd name="connsiteY2" fmla="*/ 522446 h 523875"/>
                <a:gd name="connsiteX3" fmla="*/ 302419 w 304800"/>
                <a:gd name="connsiteY3" fmla="*/ 186214 h 523875"/>
                <a:gd name="connsiteX4" fmla="*/ 7144 w 304800"/>
                <a:gd name="connsiteY4" fmla="*/ 7144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523875">
                  <a:moveTo>
                    <a:pt x="7144" y="38576"/>
                  </a:moveTo>
                  <a:lnTo>
                    <a:pt x="7144" y="343376"/>
                  </a:lnTo>
                  <a:lnTo>
                    <a:pt x="302419" y="522446"/>
                  </a:lnTo>
                  <a:lnTo>
                    <a:pt x="302419" y="186214"/>
                  </a:lnTo>
                  <a:lnTo>
                    <a:pt x="7144" y="7144"/>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8" name="Parallelogram 17">
              <a:extLst>
                <a:ext uri="{FF2B5EF4-FFF2-40B4-BE49-F238E27FC236}">
                  <a16:creationId xmlns:a16="http://schemas.microsoft.com/office/drawing/2014/main" id="{C93729B4-2514-4B19-9BDB-2CAB5EC0CA94}"/>
                </a:ext>
              </a:extLst>
            </p:cNvPr>
            <p:cNvSpPr/>
            <p:nvPr/>
          </p:nvSpPr>
          <p:spPr bwMode="auto">
            <a:xfrm rot="16200000" flipH="1">
              <a:off x="9099776" y="3344636"/>
              <a:ext cx="125867" cy="82323"/>
            </a:xfrm>
            <a:prstGeom prst="parallelogram">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636FB307-3C5D-41FC-BC0A-77F707A39729}"/>
                </a:ext>
              </a:extLst>
            </p:cNvPr>
            <p:cNvSpPr/>
            <p:nvPr/>
          </p:nvSpPr>
          <p:spPr>
            <a:xfrm>
              <a:off x="9083335" y="3157925"/>
              <a:ext cx="304800" cy="523875"/>
            </a:xfrm>
            <a:custGeom>
              <a:avLst/>
              <a:gdLst>
                <a:gd name="connsiteX0" fmla="*/ 111919 w 304800"/>
                <a:gd name="connsiteY0" fmla="*/ 238601 h 523875"/>
                <a:gd name="connsiteX1" fmla="*/ 45244 w 304800"/>
                <a:gd name="connsiteY1" fmla="*/ 276701 h 523875"/>
                <a:gd name="connsiteX2" fmla="*/ 45244 w 304800"/>
                <a:gd name="connsiteY2" fmla="*/ 210026 h 523875"/>
                <a:gd name="connsiteX3" fmla="*/ 111919 w 304800"/>
                <a:gd name="connsiteY3" fmla="*/ 171926 h 523875"/>
                <a:gd name="connsiteX4" fmla="*/ 111919 w 304800"/>
                <a:gd name="connsiteY4" fmla="*/ 238601 h 523875"/>
                <a:gd name="connsiteX5" fmla="*/ 7144 w 304800"/>
                <a:gd name="connsiteY5" fmla="*/ 186214 h 523875"/>
                <a:gd name="connsiteX6" fmla="*/ 7144 w 304800"/>
                <a:gd name="connsiteY6" fmla="*/ 522446 h 523875"/>
                <a:gd name="connsiteX7" fmla="*/ 302419 w 304800"/>
                <a:gd name="connsiteY7" fmla="*/ 343376 h 523875"/>
                <a:gd name="connsiteX8" fmla="*/ 302419 w 304800"/>
                <a:gd name="connsiteY8" fmla="*/ 7144 h 523875"/>
                <a:gd name="connsiteX9" fmla="*/ 7144 w 304800"/>
                <a:gd name="connsiteY9" fmla="*/ 186214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 h="523875">
                  <a:moveTo>
                    <a:pt x="111919" y="238601"/>
                  </a:moveTo>
                  <a:lnTo>
                    <a:pt x="45244" y="276701"/>
                  </a:lnTo>
                  <a:lnTo>
                    <a:pt x="45244" y="210026"/>
                  </a:lnTo>
                  <a:lnTo>
                    <a:pt x="111919" y="171926"/>
                  </a:lnTo>
                  <a:lnTo>
                    <a:pt x="111919" y="238601"/>
                  </a:lnTo>
                  <a:close/>
                  <a:moveTo>
                    <a:pt x="7144" y="186214"/>
                  </a:moveTo>
                  <a:lnTo>
                    <a:pt x="7144" y="522446"/>
                  </a:lnTo>
                  <a:lnTo>
                    <a:pt x="302419" y="343376"/>
                  </a:lnTo>
                  <a:lnTo>
                    <a:pt x="302419" y="7144"/>
                  </a:lnTo>
                  <a:lnTo>
                    <a:pt x="7144" y="186214"/>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grpSp>
      <p:grpSp>
        <p:nvGrpSpPr>
          <p:cNvPr id="119" name="Group 118">
            <a:extLst>
              <a:ext uri="{FF2B5EF4-FFF2-40B4-BE49-F238E27FC236}">
                <a16:creationId xmlns:a16="http://schemas.microsoft.com/office/drawing/2014/main" id="{D672DBC5-9BE7-4F17-856F-C91A072B339F}"/>
              </a:ext>
            </a:extLst>
          </p:cNvPr>
          <p:cNvGrpSpPr/>
          <p:nvPr/>
        </p:nvGrpSpPr>
        <p:grpSpPr>
          <a:xfrm>
            <a:off x="4600640" y="4782863"/>
            <a:ext cx="586249" cy="586249"/>
            <a:chOff x="5707759" y="3041268"/>
            <a:chExt cx="771525" cy="771525"/>
          </a:xfrm>
        </p:grpSpPr>
        <p:sp>
          <p:nvSpPr>
            <p:cNvPr id="120" name="Freeform: Shape 119">
              <a:extLst>
                <a:ext uri="{FF2B5EF4-FFF2-40B4-BE49-F238E27FC236}">
                  <a16:creationId xmlns:a16="http://schemas.microsoft.com/office/drawing/2014/main" id="{BF5CD258-2ACB-4319-863A-1EB5A766D8BB}"/>
                </a:ext>
              </a:extLst>
            </p:cNvPr>
            <p:cNvSpPr/>
            <p:nvPr/>
          </p:nvSpPr>
          <p:spPr>
            <a:xfrm>
              <a:off x="5715000" y="3047999"/>
              <a:ext cx="441325" cy="441812"/>
            </a:xfrm>
            <a:custGeom>
              <a:avLst/>
              <a:gdLst>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259641 w 441325"/>
                <a:gd name="connsiteY4" fmla="*/ 232971 h 441812"/>
                <a:gd name="connsiteX5" fmla="*/ 260350 w 441325"/>
                <a:gd name="connsiteY5" fmla="*/ 232262 h 441812"/>
                <a:gd name="connsiteX6" fmla="*/ 259642 w 441325"/>
                <a:gd name="connsiteY6" fmla="*/ 232971 h 441812"/>
                <a:gd name="connsiteX7" fmla="*/ 320992 w 441325"/>
                <a:gd name="connsiteY7" fmla="*/ 294322 h 441812"/>
                <a:gd name="connsiteX8" fmla="*/ 320749 w 441325"/>
                <a:gd name="connsiteY8" fmla="*/ 294566 h 441812"/>
                <a:gd name="connsiteX9" fmla="*/ 441325 w 441325"/>
                <a:gd name="connsiteY9" fmla="*/ 415142 h 441812"/>
                <a:gd name="connsiteX10" fmla="*/ 414655 w 441325"/>
                <a:gd name="connsiteY10" fmla="*/ 441812 h 441812"/>
                <a:gd name="connsiteX11" fmla="*/ 232728 w 441325"/>
                <a:gd name="connsiteY11" fmla="*/ 259885 h 441812"/>
                <a:gd name="connsiteX12" fmla="*/ 231775 w 441325"/>
                <a:gd name="connsiteY12" fmla="*/ 260837 h 441812"/>
                <a:gd name="connsiteX13" fmla="*/ 232971 w 441325"/>
                <a:gd name="connsiteY13" fmla="*/ 259641 h 441812"/>
                <a:gd name="connsiteX14" fmla="*/ 112395 w 441325"/>
                <a:gd name="connsiteY14" fmla="*/ 139065 h 441812"/>
                <a:gd name="connsiteX15" fmla="*/ 111442 w 441325"/>
                <a:gd name="connsiteY15" fmla="*/ 140017 h 441812"/>
                <a:gd name="connsiteX16" fmla="*/ 65722 w 441325"/>
                <a:gd name="connsiteY16" fmla="*/ 115252 h 441812"/>
                <a:gd name="connsiteX17" fmla="*/ 0 w 441325"/>
                <a:gd name="connsiteY17" fmla="*/ 33337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259641 w 441325"/>
                <a:gd name="connsiteY4" fmla="*/ 232971 h 441812"/>
                <a:gd name="connsiteX5" fmla="*/ 260350 w 441325"/>
                <a:gd name="connsiteY5" fmla="*/ 232262 h 441812"/>
                <a:gd name="connsiteX6" fmla="*/ 320992 w 441325"/>
                <a:gd name="connsiteY6" fmla="*/ 294322 h 441812"/>
                <a:gd name="connsiteX7" fmla="*/ 320749 w 441325"/>
                <a:gd name="connsiteY7" fmla="*/ 294566 h 441812"/>
                <a:gd name="connsiteX8" fmla="*/ 441325 w 441325"/>
                <a:gd name="connsiteY8" fmla="*/ 415142 h 441812"/>
                <a:gd name="connsiteX9" fmla="*/ 414655 w 441325"/>
                <a:gd name="connsiteY9" fmla="*/ 441812 h 441812"/>
                <a:gd name="connsiteX10" fmla="*/ 232728 w 441325"/>
                <a:gd name="connsiteY10" fmla="*/ 259885 h 441812"/>
                <a:gd name="connsiteX11" fmla="*/ 231775 w 441325"/>
                <a:gd name="connsiteY11" fmla="*/ 260837 h 441812"/>
                <a:gd name="connsiteX12" fmla="*/ 232971 w 441325"/>
                <a:gd name="connsiteY12" fmla="*/ 259641 h 441812"/>
                <a:gd name="connsiteX13" fmla="*/ 112395 w 441325"/>
                <a:gd name="connsiteY13" fmla="*/ 139065 h 441812"/>
                <a:gd name="connsiteX14" fmla="*/ 111442 w 441325"/>
                <a:gd name="connsiteY14" fmla="*/ 140017 h 441812"/>
                <a:gd name="connsiteX15" fmla="*/ 65722 w 441325"/>
                <a:gd name="connsiteY15" fmla="*/ 115252 h 441812"/>
                <a:gd name="connsiteX16" fmla="*/ 0 w 441325"/>
                <a:gd name="connsiteY16" fmla="*/ 33337 h 441812"/>
                <a:gd name="connsiteX17" fmla="*/ 33337 w 441325"/>
                <a:gd name="connsiteY17" fmla="*/ 0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259641 w 441325"/>
                <a:gd name="connsiteY4" fmla="*/ 232971 h 441812"/>
                <a:gd name="connsiteX5" fmla="*/ 320992 w 441325"/>
                <a:gd name="connsiteY5" fmla="*/ 294322 h 441812"/>
                <a:gd name="connsiteX6" fmla="*/ 320749 w 441325"/>
                <a:gd name="connsiteY6" fmla="*/ 294566 h 441812"/>
                <a:gd name="connsiteX7" fmla="*/ 441325 w 441325"/>
                <a:gd name="connsiteY7" fmla="*/ 415142 h 441812"/>
                <a:gd name="connsiteX8" fmla="*/ 414655 w 441325"/>
                <a:gd name="connsiteY8" fmla="*/ 441812 h 441812"/>
                <a:gd name="connsiteX9" fmla="*/ 232728 w 441325"/>
                <a:gd name="connsiteY9" fmla="*/ 259885 h 441812"/>
                <a:gd name="connsiteX10" fmla="*/ 231775 w 441325"/>
                <a:gd name="connsiteY10" fmla="*/ 260837 h 441812"/>
                <a:gd name="connsiteX11" fmla="*/ 232971 w 441325"/>
                <a:gd name="connsiteY11" fmla="*/ 259641 h 441812"/>
                <a:gd name="connsiteX12" fmla="*/ 112395 w 441325"/>
                <a:gd name="connsiteY12" fmla="*/ 139065 h 441812"/>
                <a:gd name="connsiteX13" fmla="*/ 111442 w 441325"/>
                <a:gd name="connsiteY13" fmla="*/ 140017 h 441812"/>
                <a:gd name="connsiteX14" fmla="*/ 65722 w 441325"/>
                <a:gd name="connsiteY14" fmla="*/ 115252 h 441812"/>
                <a:gd name="connsiteX15" fmla="*/ 0 w 441325"/>
                <a:gd name="connsiteY15" fmla="*/ 33337 h 441812"/>
                <a:gd name="connsiteX16" fmla="*/ 33337 w 441325"/>
                <a:gd name="connsiteY16" fmla="*/ 0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259641 w 441325"/>
                <a:gd name="connsiteY4" fmla="*/ 232971 h 441812"/>
                <a:gd name="connsiteX5" fmla="*/ 320992 w 441325"/>
                <a:gd name="connsiteY5" fmla="*/ 294322 h 441812"/>
                <a:gd name="connsiteX6" fmla="*/ 320749 w 441325"/>
                <a:gd name="connsiteY6" fmla="*/ 294566 h 441812"/>
                <a:gd name="connsiteX7" fmla="*/ 441325 w 441325"/>
                <a:gd name="connsiteY7" fmla="*/ 415142 h 441812"/>
                <a:gd name="connsiteX8" fmla="*/ 414655 w 441325"/>
                <a:gd name="connsiteY8" fmla="*/ 441812 h 441812"/>
                <a:gd name="connsiteX9" fmla="*/ 232728 w 441325"/>
                <a:gd name="connsiteY9" fmla="*/ 259885 h 441812"/>
                <a:gd name="connsiteX10" fmla="*/ 231775 w 441325"/>
                <a:gd name="connsiteY10" fmla="*/ 260837 h 441812"/>
                <a:gd name="connsiteX11" fmla="*/ 112395 w 441325"/>
                <a:gd name="connsiteY11" fmla="*/ 139065 h 441812"/>
                <a:gd name="connsiteX12" fmla="*/ 111442 w 441325"/>
                <a:gd name="connsiteY12" fmla="*/ 140017 h 441812"/>
                <a:gd name="connsiteX13" fmla="*/ 65722 w 441325"/>
                <a:gd name="connsiteY13" fmla="*/ 115252 h 441812"/>
                <a:gd name="connsiteX14" fmla="*/ 0 w 441325"/>
                <a:gd name="connsiteY14" fmla="*/ 33337 h 441812"/>
                <a:gd name="connsiteX15" fmla="*/ 33337 w 441325"/>
                <a:gd name="connsiteY15" fmla="*/ 0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320992 w 441325"/>
                <a:gd name="connsiteY4" fmla="*/ 294322 h 441812"/>
                <a:gd name="connsiteX5" fmla="*/ 320749 w 441325"/>
                <a:gd name="connsiteY5" fmla="*/ 294566 h 441812"/>
                <a:gd name="connsiteX6" fmla="*/ 441325 w 441325"/>
                <a:gd name="connsiteY6" fmla="*/ 415142 h 441812"/>
                <a:gd name="connsiteX7" fmla="*/ 414655 w 441325"/>
                <a:gd name="connsiteY7" fmla="*/ 441812 h 441812"/>
                <a:gd name="connsiteX8" fmla="*/ 232728 w 441325"/>
                <a:gd name="connsiteY8" fmla="*/ 259885 h 441812"/>
                <a:gd name="connsiteX9" fmla="*/ 231775 w 441325"/>
                <a:gd name="connsiteY9" fmla="*/ 260837 h 441812"/>
                <a:gd name="connsiteX10" fmla="*/ 112395 w 441325"/>
                <a:gd name="connsiteY10" fmla="*/ 139065 h 441812"/>
                <a:gd name="connsiteX11" fmla="*/ 111442 w 441325"/>
                <a:gd name="connsiteY11" fmla="*/ 140017 h 441812"/>
                <a:gd name="connsiteX12" fmla="*/ 65722 w 441325"/>
                <a:gd name="connsiteY12" fmla="*/ 115252 h 441812"/>
                <a:gd name="connsiteX13" fmla="*/ 0 w 441325"/>
                <a:gd name="connsiteY13" fmla="*/ 33337 h 441812"/>
                <a:gd name="connsiteX14" fmla="*/ 33337 w 441325"/>
                <a:gd name="connsiteY14" fmla="*/ 0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320992 w 441325"/>
                <a:gd name="connsiteY4" fmla="*/ 294322 h 441812"/>
                <a:gd name="connsiteX5" fmla="*/ 320749 w 441325"/>
                <a:gd name="connsiteY5" fmla="*/ 294566 h 441812"/>
                <a:gd name="connsiteX6" fmla="*/ 441325 w 441325"/>
                <a:gd name="connsiteY6" fmla="*/ 415142 h 441812"/>
                <a:gd name="connsiteX7" fmla="*/ 414655 w 441325"/>
                <a:gd name="connsiteY7" fmla="*/ 441812 h 441812"/>
                <a:gd name="connsiteX8" fmla="*/ 232728 w 441325"/>
                <a:gd name="connsiteY8" fmla="*/ 259885 h 441812"/>
                <a:gd name="connsiteX9" fmla="*/ 112395 w 441325"/>
                <a:gd name="connsiteY9" fmla="*/ 139065 h 441812"/>
                <a:gd name="connsiteX10" fmla="*/ 111442 w 441325"/>
                <a:gd name="connsiteY10" fmla="*/ 140017 h 441812"/>
                <a:gd name="connsiteX11" fmla="*/ 65722 w 441325"/>
                <a:gd name="connsiteY11" fmla="*/ 115252 h 441812"/>
                <a:gd name="connsiteX12" fmla="*/ 0 w 441325"/>
                <a:gd name="connsiteY12" fmla="*/ 33337 h 441812"/>
                <a:gd name="connsiteX13" fmla="*/ 33337 w 441325"/>
                <a:gd name="connsiteY13" fmla="*/ 0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320992 w 441325"/>
                <a:gd name="connsiteY4" fmla="*/ 294322 h 441812"/>
                <a:gd name="connsiteX5" fmla="*/ 320749 w 441325"/>
                <a:gd name="connsiteY5" fmla="*/ 294566 h 441812"/>
                <a:gd name="connsiteX6" fmla="*/ 441325 w 441325"/>
                <a:gd name="connsiteY6" fmla="*/ 415142 h 441812"/>
                <a:gd name="connsiteX7" fmla="*/ 414655 w 441325"/>
                <a:gd name="connsiteY7" fmla="*/ 441812 h 441812"/>
                <a:gd name="connsiteX8" fmla="*/ 112395 w 441325"/>
                <a:gd name="connsiteY8" fmla="*/ 139065 h 441812"/>
                <a:gd name="connsiteX9" fmla="*/ 111442 w 441325"/>
                <a:gd name="connsiteY9" fmla="*/ 140017 h 441812"/>
                <a:gd name="connsiteX10" fmla="*/ 65722 w 441325"/>
                <a:gd name="connsiteY10" fmla="*/ 115252 h 441812"/>
                <a:gd name="connsiteX11" fmla="*/ 0 w 441325"/>
                <a:gd name="connsiteY11" fmla="*/ 33337 h 441812"/>
                <a:gd name="connsiteX12" fmla="*/ 33337 w 441325"/>
                <a:gd name="connsiteY12" fmla="*/ 0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320992 w 441325"/>
                <a:gd name="connsiteY4" fmla="*/ 294322 h 441812"/>
                <a:gd name="connsiteX5" fmla="*/ 441325 w 441325"/>
                <a:gd name="connsiteY5" fmla="*/ 415142 h 441812"/>
                <a:gd name="connsiteX6" fmla="*/ 414655 w 441325"/>
                <a:gd name="connsiteY6" fmla="*/ 441812 h 441812"/>
                <a:gd name="connsiteX7" fmla="*/ 112395 w 441325"/>
                <a:gd name="connsiteY7" fmla="*/ 139065 h 441812"/>
                <a:gd name="connsiteX8" fmla="*/ 111442 w 441325"/>
                <a:gd name="connsiteY8" fmla="*/ 140017 h 441812"/>
                <a:gd name="connsiteX9" fmla="*/ 65722 w 441325"/>
                <a:gd name="connsiteY9" fmla="*/ 115252 h 441812"/>
                <a:gd name="connsiteX10" fmla="*/ 0 w 441325"/>
                <a:gd name="connsiteY10" fmla="*/ 33337 h 441812"/>
                <a:gd name="connsiteX11" fmla="*/ 33337 w 441325"/>
                <a:gd name="connsiteY11" fmla="*/ 0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441325 w 441325"/>
                <a:gd name="connsiteY4" fmla="*/ 415142 h 441812"/>
                <a:gd name="connsiteX5" fmla="*/ 414655 w 441325"/>
                <a:gd name="connsiteY5" fmla="*/ 441812 h 441812"/>
                <a:gd name="connsiteX6" fmla="*/ 112395 w 441325"/>
                <a:gd name="connsiteY6" fmla="*/ 139065 h 441812"/>
                <a:gd name="connsiteX7" fmla="*/ 111442 w 441325"/>
                <a:gd name="connsiteY7" fmla="*/ 140017 h 441812"/>
                <a:gd name="connsiteX8" fmla="*/ 65722 w 441325"/>
                <a:gd name="connsiteY8" fmla="*/ 115252 h 441812"/>
                <a:gd name="connsiteX9" fmla="*/ 0 w 441325"/>
                <a:gd name="connsiteY9" fmla="*/ 33337 h 441812"/>
                <a:gd name="connsiteX10" fmla="*/ 33337 w 441325"/>
                <a:gd name="connsiteY10" fmla="*/ 0 h 44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325" h="441812">
                  <a:moveTo>
                    <a:pt x="33337" y="0"/>
                  </a:moveTo>
                  <a:lnTo>
                    <a:pt x="115252" y="65722"/>
                  </a:lnTo>
                  <a:lnTo>
                    <a:pt x="140017" y="111442"/>
                  </a:lnTo>
                  <a:lnTo>
                    <a:pt x="139065" y="112395"/>
                  </a:lnTo>
                  <a:lnTo>
                    <a:pt x="441325" y="415142"/>
                  </a:lnTo>
                  <a:lnTo>
                    <a:pt x="414655" y="441812"/>
                  </a:lnTo>
                  <a:lnTo>
                    <a:pt x="112395" y="139065"/>
                  </a:lnTo>
                  <a:lnTo>
                    <a:pt x="111442" y="140017"/>
                  </a:lnTo>
                  <a:lnTo>
                    <a:pt x="65722" y="115252"/>
                  </a:lnTo>
                  <a:lnTo>
                    <a:pt x="0" y="33337"/>
                  </a:lnTo>
                  <a:lnTo>
                    <a:pt x="33337" y="0"/>
                  </a:lnTo>
                  <a:close/>
                </a:path>
              </a:pathLst>
            </a:custGeom>
            <a:solidFill>
              <a:schemeClr val="bg1">
                <a:lumMod val="75000"/>
              </a:schemeClr>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21" name="Freeform: Shape 120">
              <a:extLst>
                <a:ext uri="{FF2B5EF4-FFF2-40B4-BE49-F238E27FC236}">
                  <a16:creationId xmlns:a16="http://schemas.microsoft.com/office/drawing/2014/main" id="{A4DBFF16-C59B-4714-935D-865101856393}"/>
                </a:ext>
              </a:extLst>
            </p:cNvPr>
            <p:cNvSpPr/>
            <p:nvPr/>
          </p:nvSpPr>
          <p:spPr>
            <a:xfrm>
              <a:off x="6038056" y="3371851"/>
              <a:ext cx="439064" cy="438665"/>
            </a:xfrm>
            <a:custGeom>
              <a:avLst/>
              <a:gdLst>
                <a:gd name="connsiteX0" fmla="*/ 99060 w 439064"/>
                <a:gd name="connsiteY0" fmla="*/ 0 h 438665"/>
                <a:gd name="connsiteX1" fmla="*/ 180419 w 439064"/>
                <a:gd name="connsiteY1" fmla="*/ 81359 h 438665"/>
                <a:gd name="connsiteX2" fmla="*/ 180816 w 439064"/>
                <a:gd name="connsiteY2" fmla="*/ 80962 h 438665"/>
                <a:gd name="connsiteX3" fmla="*/ 426561 w 439064"/>
                <a:gd name="connsiteY3" fmla="*/ 326707 h 438665"/>
                <a:gd name="connsiteX4" fmla="*/ 418941 w 439064"/>
                <a:gd name="connsiteY4" fmla="*/ 418147 h 438665"/>
                <a:gd name="connsiteX5" fmla="*/ 329406 w 439064"/>
                <a:gd name="connsiteY5" fmla="*/ 425767 h 438665"/>
                <a:gd name="connsiteX6" fmla="*/ 328453 w 439064"/>
                <a:gd name="connsiteY6" fmla="*/ 426719 h 438665"/>
                <a:gd name="connsiteX7" fmla="*/ 319881 w 439064"/>
                <a:gd name="connsiteY7" fmla="*/ 418147 h 438665"/>
                <a:gd name="connsiteX8" fmla="*/ 247094 w 439064"/>
                <a:gd name="connsiteY8" fmla="*/ 345360 h 438665"/>
                <a:gd name="connsiteX9" fmla="*/ 246697 w 439064"/>
                <a:gd name="connsiteY9" fmla="*/ 345757 h 438665"/>
                <a:gd name="connsiteX10" fmla="*/ 238125 w 439064"/>
                <a:gd name="connsiteY10" fmla="*/ 337185 h 438665"/>
                <a:gd name="connsiteX11" fmla="*/ 0 w 439064"/>
                <a:gd name="connsiteY11" fmla="*/ 99060 h 438665"/>
                <a:gd name="connsiteX0" fmla="*/ 99060 w 439064"/>
                <a:gd name="connsiteY0" fmla="*/ 0 h 438665"/>
                <a:gd name="connsiteX1" fmla="*/ 180419 w 439064"/>
                <a:gd name="connsiteY1" fmla="*/ 81359 h 438665"/>
                <a:gd name="connsiteX2" fmla="*/ 180816 w 439064"/>
                <a:gd name="connsiteY2" fmla="*/ 80962 h 438665"/>
                <a:gd name="connsiteX3" fmla="*/ 426561 w 439064"/>
                <a:gd name="connsiteY3" fmla="*/ 326707 h 438665"/>
                <a:gd name="connsiteX4" fmla="*/ 418941 w 439064"/>
                <a:gd name="connsiteY4" fmla="*/ 418147 h 438665"/>
                <a:gd name="connsiteX5" fmla="*/ 329406 w 439064"/>
                <a:gd name="connsiteY5" fmla="*/ 425767 h 438665"/>
                <a:gd name="connsiteX6" fmla="*/ 328453 w 439064"/>
                <a:gd name="connsiteY6" fmla="*/ 426719 h 438665"/>
                <a:gd name="connsiteX7" fmla="*/ 319881 w 439064"/>
                <a:gd name="connsiteY7" fmla="*/ 418147 h 438665"/>
                <a:gd name="connsiteX8" fmla="*/ 247094 w 439064"/>
                <a:gd name="connsiteY8" fmla="*/ 345360 h 438665"/>
                <a:gd name="connsiteX9" fmla="*/ 246697 w 439064"/>
                <a:gd name="connsiteY9" fmla="*/ 345757 h 438665"/>
                <a:gd name="connsiteX10" fmla="*/ 0 w 439064"/>
                <a:gd name="connsiteY10" fmla="*/ 99060 h 438665"/>
                <a:gd name="connsiteX11" fmla="*/ 99060 w 439064"/>
                <a:gd name="connsiteY11" fmla="*/ 0 h 438665"/>
                <a:gd name="connsiteX0" fmla="*/ 99060 w 439064"/>
                <a:gd name="connsiteY0" fmla="*/ 0 h 438665"/>
                <a:gd name="connsiteX1" fmla="*/ 180419 w 439064"/>
                <a:gd name="connsiteY1" fmla="*/ 81359 h 438665"/>
                <a:gd name="connsiteX2" fmla="*/ 180816 w 439064"/>
                <a:gd name="connsiteY2" fmla="*/ 80962 h 438665"/>
                <a:gd name="connsiteX3" fmla="*/ 426561 w 439064"/>
                <a:gd name="connsiteY3" fmla="*/ 326707 h 438665"/>
                <a:gd name="connsiteX4" fmla="*/ 418941 w 439064"/>
                <a:gd name="connsiteY4" fmla="*/ 418147 h 438665"/>
                <a:gd name="connsiteX5" fmla="*/ 329406 w 439064"/>
                <a:gd name="connsiteY5" fmla="*/ 425767 h 438665"/>
                <a:gd name="connsiteX6" fmla="*/ 328453 w 439064"/>
                <a:gd name="connsiteY6" fmla="*/ 426719 h 438665"/>
                <a:gd name="connsiteX7" fmla="*/ 319881 w 439064"/>
                <a:gd name="connsiteY7" fmla="*/ 418147 h 438665"/>
                <a:gd name="connsiteX8" fmla="*/ 247094 w 439064"/>
                <a:gd name="connsiteY8" fmla="*/ 345360 h 438665"/>
                <a:gd name="connsiteX9" fmla="*/ 0 w 439064"/>
                <a:gd name="connsiteY9" fmla="*/ 99060 h 438665"/>
                <a:gd name="connsiteX10" fmla="*/ 99060 w 439064"/>
                <a:gd name="connsiteY10" fmla="*/ 0 h 438665"/>
                <a:gd name="connsiteX0" fmla="*/ 99060 w 439064"/>
                <a:gd name="connsiteY0" fmla="*/ 0 h 438665"/>
                <a:gd name="connsiteX1" fmla="*/ 180419 w 439064"/>
                <a:gd name="connsiteY1" fmla="*/ 81359 h 438665"/>
                <a:gd name="connsiteX2" fmla="*/ 180816 w 439064"/>
                <a:gd name="connsiteY2" fmla="*/ 80962 h 438665"/>
                <a:gd name="connsiteX3" fmla="*/ 426561 w 439064"/>
                <a:gd name="connsiteY3" fmla="*/ 326707 h 438665"/>
                <a:gd name="connsiteX4" fmla="*/ 418941 w 439064"/>
                <a:gd name="connsiteY4" fmla="*/ 418147 h 438665"/>
                <a:gd name="connsiteX5" fmla="*/ 329406 w 439064"/>
                <a:gd name="connsiteY5" fmla="*/ 425767 h 438665"/>
                <a:gd name="connsiteX6" fmla="*/ 328453 w 439064"/>
                <a:gd name="connsiteY6" fmla="*/ 426719 h 438665"/>
                <a:gd name="connsiteX7" fmla="*/ 319881 w 439064"/>
                <a:gd name="connsiteY7" fmla="*/ 418147 h 438665"/>
                <a:gd name="connsiteX8" fmla="*/ 0 w 439064"/>
                <a:gd name="connsiteY8" fmla="*/ 99060 h 438665"/>
                <a:gd name="connsiteX9" fmla="*/ 99060 w 439064"/>
                <a:gd name="connsiteY9" fmla="*/ 0 h 438665"/>
                <a:gd name="connsiteX0" fmla="*/ 99060 w 439064"/>
                <a:gd name="connsiteY0" fmla="*/ 0 h 438665"/>
                <a:gd name="connsiteX1" fmla="*/ 180419 w 439064"/>
                <a:gd name="connsiteY1" fmla="*/ 81359 h 438665"/>
                <a:gd name="connsiteX2" fmla="*/ 426561 w 439064"/>
                <a:gd name="connsiteY2" fmla="*/ 326707 h 438665"/>
                <a:gd name="connsiteX3" fmla="*/ 418941 w 439064"/>
                <a:gd name="connsiteY3" fmla="*/ 418147 h 438665"/>
                <a:gd name="connsiteX4" fmla="*/ 329406 w 439064"/>
                <a:gd name="connsiteY4" fmla="*/ 425767 h 438665"/>
                <a:gd name="connsiteX5" fmla="*/ 328453 w 439064"/>
                <a:gd name="connsiteY5" fmla="*/ 426719 h 438665"/>
                <a:gd name="connsiteX6" fmla="*/ 319881 w 439064"/>
                <a:gd name="connsiteY6" fmla="*/ 418147 h 438665"/>
                <a:gd name="connsiteX7" fmla="*/ 0 w 439064"/>
                <a:gd name="connsiteY7" fmla="*/ 99060 h 438665"/>
                <a:gd name="connsiteX8" fmla="*/ 99060 w 439064"/>
                <a:gd name="connsiteY8" fmla="*/ 0 h 438665"/>
                <a:gd name="connsiteX0" fmla="*/ 99060 w 439064"/>
                <a:gd name="connsiteY0" fmla="*/ 0 h 438665"/>
                <a:gd name="connsiteX1" fmla="*/ 426561 w 439064"/>
                <a:gd name="connsiteY1" fmla="*/ 326707 h 438665"/>
                <a:gd name="connsiteX2" fmla="*/ 418941 w 439064"/>
                <a:gd name="connsiteY2" fmla="*/ 418147 h 438665"/>
                <a:gd name="connsiteX3" fmla="*/ 329406 w 439064"/>
                <a:gd name="connsiteY3" fmla="*/ 425767 h 438665"/>
                <a:gd name="connsiteX4" fmla="*/ 328453 w 439064"/>
                <a:gd name="connsiteY4" fmla="*/ 426719 h 438665"/>
                <a:gd name="connsiteX5" fmla="*/ 319881 w 439064"/>
                <a:gd name="connsiteY5" fmla="*/ 418147 h 438665"/>
                <a:gd name="connsiteX6" fmla="*/ 0 w 439064"/>
                <a:gd name="connsiteY6" fmla="*/ 99060 h 438665"/>
                <a:gd name="connsiteX7" fmla="*/ 99060 w 439064"/>
                <a:gd name="connsiteY7" fmla="*/ 0 h 438665"/>
                <a:gd name="connsiteX0" fmla="*/ 99060 w 439064"/>
                <a:gd name="connsiteY0" fmla="*/ 0 h 438665"/>
                <a:gd name="connsiteX1" fmla="*/ 426561 w 439064"/>
                <a:gd name="connsiteY1" fmla="*/ 326707 h 438665"/>
                <a:gd name="connsiteX2" fmla="*/ 418941 w 439064"/>
                <a:gd name="connsiteY2" fmla="*/ 418147 h 438665"/>
                <a:gd name="connsiteX3" fmla="*/ 329406 w 439064"/>
                <a:gd name="connsiteY3" fmla="*/ 425767 h 438665"/>
                <a:gd name="connsiteX4" fmla="*/ 328453 w 439064"/>
                <a:gd name="connsiteY4" fmla="*/ 426719 h 438665"/>
                <a:gd name="connsiteX5" fmla="*/ 0 w 439064"/>
                <a:gd name="connsiteY5" fmla="*/ 99060 h 438665"/>
                <a:gd name="connsiteX6" fmla="*/ 99060 w 439064"/>
                <a:gd name="connsiteY6" fmla="*/ 0 h 438665"/>
                <a:gd name="connsiteX0" fmla="*/ 99060 w 439064"/>
                <a:gd name="connsiteY0" fmla="*/ 0 h 438665"/>
                <a:gd name="connsiteX1" fmla="*/ 426561 w 439064"/>
                <a:gd name="connsiteY1" fmla="*/ 326707 h 438665"/>
                <a:gd name="connsiteX2" fmla="*/ 418941 w 439064"/>
                <a:gd name="connsiteY2" fmla="*/ 418147 h 438665"/>
                <a:gd name="connsiteX3" fmla="*/ 329406 w 439064"/>
                <a:gd name="connsiteY3" fmla="*/ 425767 h 438665"/>
                <a:gd name="connsiteX4" fmla="*/ 0 w 439064"/>
                <a:gd name="connsiteY4" fmla="*/ 99060 h 438665"/>
                <a:gd name="connsiteX5" fmla="*/ 99060 w 439064"/>
                <a:gd name="connsiteY5" fmla="*/ 0 h 43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64" h="438665">
                  <a:moveTo>
                    <a:pt x="99060" y="0"/>
                  </a:moveTo>
                  <a:lnTo>
                    <a:pt x="426561" y="326707"/>
                  </a:lnTo>
                  <a:cubicBezTo>
                    <a:pt x="445611" y="355282"/>
                    <a:pt x="442753" y="393382"/>
                    <a:pt x="418941" y="418147"/>
                  </a:cubicBezTo>
                  <a:cubicBezTo>
                    <a:pt x="395128" y="441959"/>
                    <a:pt x="357028" y="445769"/>
                    <a:pt x="329406" y="425767"/>
                  </a:cubicBezTo>
                  <a:lnTo>
                    <a:pt x="0" y="99060"/>
                  </a:lnTo>
                  <a:lnTo>
                    <a:pt x="99060" y="0"/>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122" name="Freeform: Shape 121">
              <a:extLst>
                <a:ext uri="{FF2B5EF4-FFF2-40B4-BE49-F238E27FC236}">
                  <a16:creationId xmlns:a16="http://schemas.microsoft.com/office/drawing/2014/main" id="{B228B205-8B84-4CFA-A5CB-EEDE11C3E955}"/>
                </a:ext>
              </a:extLst>
            </p:cNvPr>
            <p:cNvSpPr/>
            <p:nvPr/>
          </p:nvSpPr>
          <p:spPr>
            <a:xfrm>
              <a:off x="5707759" y="3041268"/>
              <a:ext cx="771525" cy="771525"/>
            </a:xfrm>
            <a:custGeom>
              <a:avLst/>
              <a:gdLst>
                <a:gd name="connsiteX0" fmla="*/ 88204 w 771525"/>
                <a:gd name="connsiteY0" fmla="*/ 719202 h 771525"/>
                <a:gd name="connsiteX1" fmla="*/ 64391 w 771525"/>
                <a:gd name="connsiteY1" fmla="*/ 723965 h 771525"/>
                <a:gd name="connsiteX2" fmla="*/ 51056 w 771525"/>
                <a:gd name="connsiteY2" fmla="*/ 703962 h 771525"/>
                <a:gd name="connsiteX3" fmla="*/ 64391 w 771525"/>
                <a:gd name="connsiteY3" fmla="*/ 683960 h 771525"/>
                <a:gd name="connsiteX4" fmla="*/ 88204 w 771525"/>
                <a:gd name="connsiteY4" fmla="*/ 688722 h 771525"/>
                <a:gd name="connsiteX5" fmla="*/ 88204 w 771525"/>
                <a:gd name="connsiteY5" fmla="*/ 719202 h 771525"/>
                <a:gd name="connsiteX6" fmla="*/ 760669 w 771525"/>
                <a:gd name="connsiteY6" fmla="*/ 91505 h 771525"/>
                <a:gd name="connsiteX7" fmla="*/ 683516 w 771525"/>
                <a:gd name="connsiteY7" fmla="*/ 168657 h 771525"/>
                <a:gd name="connsiteX8" fmla="*/ 622556 w 771525"/>
                <a:gd name="connsiteY8" fmla="*/ 152465 h 771525"/>
                <a:gd name="connsiteX9" fmla="*/ 607316 w 771525"/>
                <a:gd name="connsiteY9" fmla="*/ 92457 h 771525"/>
                <a:gd name="connsiteX10" fmla="*/ 684469 w 771525"/>
                <a:gd name="connsiteY10" fmla="*/ 15305 h 771525"/>
                <a:gd name="connsiteX11" fmla="*/ 551119 w 771525"/>
                <a:gd name="connsiteY11" fmla="*/ 41022 h 771525"/>
                <a:gd name="connsiteX12" fmla="*/ 513019 w 771525"/>
                <a:gd name="connsiteY12" fmla="*/ 171515 h 771525"/>
                <a:gd name="connsiteX13" fmla="*/ 27244 w 771525"/>
                <a:gd name="connsiteY13" fmla="*/ 657290 h 771525"/>
                <a:gd name="connsiteX14" fmla="*/ 9146 w 771525"/>
                <a:gd name="connsiteY14" fmla="*/ 721107 h 771525"/>
                <a:gd name="connsiteX15" fmla="*/ 55819 w 771525"/>
                <a:gd name="connsiteY15" fmla="*/ 767780 h 771525"/>
                <a:gd name="connsiteX16" fmla="*/ 119636 w 771525"/>
                <a:gd name="connsiteY16" fmla="*/ 749682 h 771525"/>
                <a:gd name="connsiteX17" fmla="*/ 605411 w 771525"/>
                <a:gd name="connsiteY17" fmla="*/ 263907 h 771525"/>
                <a:gd name="connsiteX18" fmla="*/ 735904 w 771525"/>
                <a:gd name="connsiteY18" fmla="*/ 225807 h 771525"/>
                <a:gd name="connsiteX19" fmla="*/ 760669 w 771525"/>
                <a:gd name="connsiteY19" fmla="*/ 91505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1525" h="771525">
                  <a:moveTo>
                    <a:pt x="88204" y="719202"/>
                  </a:moveTo>
                  <a:cubicBezTo>
                    <a:pt x="81536" y="725870"/>
                    <a:pt x="72964" y="727775"/>
                    <a:pt x="64391" y="723965"/>
                  </a:cubicBezTo>
                  <a:cubicBezTo>
                    <a:pt x="55819" y="720155"/>
                    <a:pt x="51056" y="712535"/>
                    <a:pt x="51056" y="703962"/>
                  </a:cubicBezTo>
                  <a:cubicBezTo>
                    <a:pt x="51056" y="695390"/>
                    <a:pt x="56771" y="686817"/>
                    <a:pt x="64391" y="683960"/>
                  </a:cubicBezTo>
                  <a:cubicBezTo>
                    <a:pt x="72964" y="680150"/>
                    <a:pt x="81536" y="682055"/>
                    <a:pt x="88204" y="688722"/>
                  </a:cubicBezTo>
                  <a:cubicBezTo>
                    <a:pt x="96776" y="696342"/>
                    <a:pt x="96776" y="710630"/>
                    <a:pt x="88204" y="719202"/>
                  </a:cubicBezTo>
                  <a:close/>
                  <a:moveTo>
                    <a:pt x="760669" y="91505"/>
                  </a:moveTo>
                  <a:lnTo>
                    <a:pt x="683516" y="168657"/>
                  </a:lnTo>
                  <a:lnTo>
                    <a:pt x="622556" y="152465"/>
                  </a:lnTo>
                  <a:lnTo>
                    <a:pt x="607316" y="92457"/>
                  </a:lnTo>
                  <a:lnTo>
                    <a:pt x="684469" y="15305"/>
                  </a:lnTo>
                  <a:cubicBezTo>
                    <a:pt x="638749" y="-1840"/>
                    <a:pt x="587314" y="8637"/>
                    <a:pt x="551119" y="41022"/>
                  </a:cubicBezTo>
                  <a:cubicBezTo>
                    <a:pt x="514924" y="74360"/>
                    <a:pt x="500636" y="123890"/>
                    <a:pt x="513019" y="171515"/>
                  </a:cubicBezTo>
                  <a:lnTo>
                    <a:pt x="27244" y="657290"/>
                  </a:lnTo>
                  <a:cubicBezTo>
                    <a:pt x="10099" y="673482"/>
                    <a:pt x="3431" y="698247"/>
                    <a:pt x="9146" y="721107"/>
                  </a:cubicBezTo>
                  <a:cubicBezTo>
                    <a:pt x="14861" y="743967"/>
                    <a:pt x="32959" y="762065"/>
                    <a:pt x="55819" y="767780"/>
                  </a:cubicBezTo>
                  <a:cubicBezTo>
                    <a:pt x="78679" y="773495"/>
                    <a:pt x="102491" y="766827"/>
                    <a:pt x="119636" y="749682"/>
                  </a:cubicBezTo>
                  <a:lnTo>
                    <a:pt x="605411" y="263907"/>
                  </a:lnTo>
                  <a:cubicBezTo>
                    <a:pt x="653036" y="276290"/>
                    <a:pt x="702566" y="262002"/>
                    <a:pt x="735904" y="225807"/>
                  </a:cubicBezTo>
                  <a:cubicBezTo>
                    <a:pt x="768289" y="189612"/>
                    <a:pt x="778766" y="137225"/>
                    <a:pt x="760669" y="91505"/>
                  </a:cubicBezTo>
                  <a:close/>
                </a:path>
              </a:pathLst>
            </a:custGeom>
            <a:solidFill>
              <a:schemeClr val="accent1"/>
            </a:solidFill>
            <a:ln w="9525" cap="flat">
              <a:noFill/>
              <a:prstDash val="solid"/>
              <a:miter/>
            </a:ln>
          </p:spPr>
          <p:txBody>
            <a:bodyPr rtlCol="0" anchor="ctr"/>
            <a:lstStyle/>
            <a:p>
              <a:pPr defTabSz="932597"/>
              <a:endParaRPr lang="en-US" sz="1836">
                <a:solidFill>
                  <a:prstClr val="black"/>
                </a:solidFill>
                <a:latin typeface="Segoe UI"/>
              </a:endParaRPr>
            </a:p>
          </p:txBody>
        </p:sp>
      </p:grpSp>
      <p:grpSp>
        <p:nvGrpSpPr>
          <p:cNvPr id="26" name="Group 25">
            <a:extLst>
              <a:ext uri="{FF2B5EF4-FFF2-40B4-BE49-F238E27FC236}">
                <a16:creationId xmlns:a16="http://schemas.microsoft.com/office/drawing/2014/main" id="{F0C81BBD-D728-4ECA-AFB8-695AB6503106}"/>
              </a:ext>
            </a:extLst>
          </p:cNvPr>
          <p:cNvGrpSpPr/>
          <p:nvPr/>
        </p:nvGrpSpPr>
        <p:grpSpPr>
          <a:xfrm>
            <a:off x="7189656" y="4777927"/>
            <a:ext cx="825830" cy="547990"/>
            <a:chOff x="7048457" y="4684668"/>
            <a:chExt cx="809711" cy="537294"/>
          </a:xfrm>
        </p:grpSpPr>
        <p:sp>
          <p:nvSpPr>
            <p:cNvPr id="23" name="Freeform: Shape 22">
              <a:extLst>
                <a:ext uri="{FF2B5EF4-FFF2-40B4-BE49-F238E27FC236}">
                  <a16:creationId xmlns:a16="http://schemas.microsoft.com/office/drawing/2014/main" id="{C9167F49-DA9C-4058-AB2D-01149B0EF4DC}"/>
                </a:ext>
              </a:extLst>
            </p:cNvPr>
            <p:cNvSpPr/>
            <p:nvPr/>
          </p:nvSpPr>
          <p:spPr>
            <a:xfrm rot="1800000">
              <a:off x="7439068" y="4802862"/>
              <a:ext cx="419100" cy="419100"/>
            </a:xfrm>
            <a:custGeom>
              <a:avLst/>
              <a:gdLst>
                <a:gd name="connsiteX0" fmla="*/ 210026 w 419100"/>
                <a:gd name="connsiteY0" fmla="*/ 281464 h 419100"/>
                <a:gd name="connsiteX1" fmla="*/ 138589 w 419100"/>
                <a:gd name="connsiteY1" fmla="*/ 210026 h 419100"/>
                <a:gd name="connsiteX2" fmla="*/ 210026 w 419100"/>
                <a:gd name="connsiteY2" fmla="*/ 138589 h 419100"/>
                <a:gd name="connsiteX3" fmla="*/ 281464 w 419100"/>
                <a:gd name="connsiteY3" fmla="*/ 210026 h 419100"/>
                <a:gd name="connsiteX4" fmla="*/ 210026 w 419100"/>
                <a:gd name="connsiteY4" fmla="*/ 281464 h 419100"/>
                <a:gd name="connsiteX5" fmla="*/ 370999 w 419100"/>
                <a:gd name="connsiteY5" fmla="*/ 165259 h 419100"/>
                <a:gd name="connsiteX6" fmla="*/ 355759 w 419100"/>
                <a:gd name="connsiteY6" fmla="*/ 128111 h 419100"/>
                <a:gd name="connsiteX7" fmla="*/ 370999 w 419100"/>
                <a:gd name="connsiteY7" fmla="*/ 83344 h 419100"/>
                <a:gd name="connsiteX8" fmla="*/ 336709 w 419100"/>
                <a:gd name="connsiteY8" fmla="*/ 49054 h 419100"/>
                <a:gd name="connsiteX9" fmla="*/ 291941 w 419100"/>
                <a:gd name="connsiteY9" fmla="*/ 64294 h 419100"/>
                <a:gd name="connsiteX10" fmla="*/ 254794 w 419100"/>
                <a:gd name="connsiteY10" fmla="*/ 49054 h 419100"/>
                <a:gd name="connsiteX11" fmla="*/ 233839 w 419100"/>
                <a:gd name="connsiteY11" fmla="*/ 7144 h 419100"/>
                <a:gd name="connsiteX12" fmla="*/ 186214 w 419100"/>
                <a:gd name="connsiteY12" fmla="*/ 7144 h 419100"/>
                <a:gd name="connsiteX13" fmla="*/ 165259 w 419100"/>
                <a:gd name="connsiteY13" fmla="*/ 49054 h 419100"/>
                <a:gd name="connsiteX14" fmla="*/ 128111 w 419100"/>
                <a:gd name="connsiteY14" fmla="*/ 64294 h 419100"/>
                <a:gd name="connsiteX15" fmla="*/ 83344 w 419100"/>
                <a:gd name="connsiteY15" fmla="*/ 49054 h 419100"/>
                <a:gd name="connsiteX16" fmla="*/ 49054 w 419100"/>
                <a:gd name="connsiteY16" fmla="*/ 83344 h 419100"/>
                <a:gd name="connsiteX17" fmla="*/ 64294 w 419100"/>
                <a:gd name="connsiteY17" fmla="*/ 128111 h 419100"/>
                <a:gd name="connsiteX18" fmla="*/ 49054 w 419100"/>
                <a:gd name="connsiteY18" fmla="*/ 165259 h 419100"/>
                <a:gd name="connsiteX19" fmla="*/ 7144 w 419100"/>
                <a:gd name="connsiteY19" fmla="*/ 186214 h 419100"/>
                <a:gd name="connsiteX20" fmla="*/ 7144 w 419100"/>
                <a:gd name="connsiteY20" fmla="*/ 233839 h 419100"/>
                <a:gd name="connsiteX21" fmla="*/ 49054 w 419100"/>
                <a:gd name="connsiteY21" fmla="*/ 254794 h 419100"/>
                <a:gd name="connsiteX22" fmla="*/ 64294 w 419100"/>
                <a:gd name="connsiteY22" fmla="*/ 291941 h 419100"/>
                <a:gd name="connsiteX23" fmla="*/ 49054 w 419100"/>
                <a:gd name="connsiteY23" fmla="*/ 336709 h 419100"/>
                <a:gd name="connsiteX24" fmla="*/ 82391 w 419100"/>
                <a:gd name="connsiteY24" fmla="*/ 370046 h 419100"/>
                <a:gd name="connsiteX25" fmla="*/ 127159 w 419100"/>
                <a:gd name="connsiteY25" fmla="*/ 354806 h 419100"/>
                <a:gd name="connsiteX26" fmla="*/ 164306 w 419100"/>
                <a:gd name="connsiteY26" fmla="*/ 370046 h 419100"/>
                <a:gd name="connsiteX27" fmla="*/ 185261 w 419100"/>
                <a:gd name="connsiteY27" fmla="*/ 411956 h 419100"/>
                <a:gd name="connsiteX28" fmla="*/ 232886 w 419100"/>
                <a:gd name="connsiteY28" fmla="*/ 411956 h 419100"/>
                <a:gd name="connsiteX29" fmla="*/ 253841 w 419100"/>
                <a:gd name="connsiteY29" fmla="*/ 370046 h 419100"/>
                <a:gd name="connsiteX30" fmla="*/ 290989 w 419100"/>
                <a:gd name="connsiteY30" fmla="*/ 354806 h 419100"/>
                <a:gd name="connsiteX31" fmla="*/ 335756 w 419100"/>
                <a:gd name="connsiteY31" fmla="*/ 370046 h 419100"/>
                <a:gd name="connsiteX32" fmla="*/ 370046 w 419100"/>
                <a:gd name="connsiteY32" fmla="*/ 336709 h 419100"/>
                <a:gd name="connsiteX33" fmla="*/ 354806 w 419100"/>
                <a:gd name="connsiteY33" fmla="*/ 291941 h 419100"/>
                <a:gd name="connsiteX34" fmla="*/ 370999 w 419100"/>
                <a:gd name="connsiteY34" fmla="*/ 254794 h 419100"/>
                <a:gd name="connsiteX35" fmla="*/ 412909 w 419100"/>
                <a:gd name="connsiteY35" fmla="*/ 233839 h 419100"/>
                <a:gd name="connsiteX36" fmla="*/ 412909 w 419100"/>
                <a:gd name="connsiteY36" fmla="*/ 186214 h 419100"/>
                <a:gd name="connsiteX37" fmla="*/ 370999 w 419100"/>
                <a:gd name="connsiteY37" fmla="*/ 16525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19100" h="419100">
                  <a:moveTo>
                    <a:pt x="210026" y="281464"/>
                  </a:moveTo>
                  <a:cubicBezTo>
                    <a:pt x="170021" y="281464"/>
                    <a:pt x="138589" y="249079"/>
                    <a:pt x="138589" y="210026"/>
                  </a:cubicBezTo>
                  <a:cubicBezTo>
                    <a:pt x="138589" y="170974"/>
                    <a:pt x="170974" y="138589"/>
                    <a:pt x="210026" y="138589"/>
                  </a:cubicBezTo>
                  <a:cubicBezTo>
                    <a:pt x="250031" y="138589"/>
                    <a:pt x="281464" y="170974"/>
                    <a:pt x="281464" y="210026"/>
                  </a:cubicBezTo>
                  <a:cubicBezTo>
                    <a:pt x="281464" y="249079"/>
                    <a:pt x="249079" y="281464"/>
                    <a:pt x="210026" y="281464"/>
                  </a:cubicBezTo>
                  <a:close/>
                  <a:moveTo>
                    <a:pt x="370999" y="165259"/>
                  </a:moveTo>
                  <a:cubicBezTo>
                    <a:pt x="367189" y="151924"/>
                    <a:pt x="362426" y="139541"/>
                    <a:pt x="355759" y="128111"/>
                  </a:cubicBezTo>
                  <a:lnTo>
                    <a:pt x="370999" y="83344"/>
                  </a:lnTo>
                  <a:lnTo>
                    <a:pt x="336709" y="49054"/>
                  </a:lnTo>
                  <a:lnTo>
                    <a:pt x="291941" y="64294"/>
                  </a:lnTo>
                  <a:cubicBezTo>
                    <a:pt x="280511" y="57626"/>
                    <a:pt x="268129" y="52864"/>
                    <a:pt x="254794" y="49054"/>
                  </a:cubicBezTo>
                  <a:lnTo>
                    <a:pt x="233839" y="7144"/>
                  </a:lnTo>
                  <a:lnTo>
                    <a:pt x="186214" y="7144"/>
                  </a:lnTo>
                  <a:lnTo>
                    <a:pt x="165259" y="49054"/>
                  </a:lnTo>
                  <a:cubicBezTo>
                    <a:pt x="151924" y="52864"/>
                    <a:pt x="139541" y="57626"/>
                    <a:pt x="128111" y="64294"/>
                  </a:cubicBezTo>
                  <a:lnTo>
                    <a:pt x="83344" y="49054"/>
                  </a:lnTo>
                  <a:lnTo>
                    <a:pt x="49054" y="83344"/>
                  </a:lnTo>
                  <a:lnTo>
                    <a:pt x="64294" y="128111"/>
                  </a:lnTo>
                  <a:cubicBezTo>
                    <a:pt x="57626" y="139541"/>
                    <a:pt x="52864" y="151924"/>
                    <a:pt x="49054" y="165259"/>
                  </a:cubicBezTo>
                  <a:lnTo>
                    <a:pt x="7144" y="186214"/>
                  </a:lnTo>
                  <a:lnTo>
                    <a:pt x="7144" y="233839"/>
                  </a:lnTo>
                  <a:lnTo>
                    <a:pt x="49054" y="254794"/>
                  </a:lnTo>
                  <a:cubicBezTo>
                    <a:pt x="52864" y="268129"/>
                    <a:pt x="57626" y="280511"/>
                    <a:pt x="64294" y="291941"/>
                  </a:cubicBezTo>
                  <a:lnTo>
                    <a:pt x="49054" y="336709"/>
                  </a:lnTo>
                  <a:lnTo>
                    <a:pt x="82391" y="370046"/>
                  </a:lnTo>
                  <a:lnTo>
                    <a:pt x="127159" y="354806"/>
                  </a:lnTo>
                  <a:cubicBezTo>
                    <a:pt x="138589" y="361474"/>
                    <a:pt x="150971" y="366236"/>
                    <a:pt x="164306" y="370046"/>
                  </a:cubicBezTo>
                  <a:lnTo>
                    <a:pt x="185261" y="411956"/>
                  </a:lnTo>
                  <a:lnTo>
                    <a:pt x="232886" y="411956"/>
                  </a:lnTo>
                  <a:lnTo>
                    <a:pt x="253841" y="370046"/>
                  </a:lnTo>
                  <a:cubicBezTo>
                    <a:pt x="267176" y="366236"/>
                    <a:pt x="279559" y="361474"/>
                    <a:pt x="290989" y="354806"/>
                  </a:cubicBezTo>
                  <a:lnTo>
                    <a:pt x="335756" y="370046"/>
                  </a:lnTo>
                  <a:lnTo>
                    <a:pt x="370046" y="336709"/>
                  </a:lnTo>
                  <a:lnTo>
                    <a:pt x="354806" y="291941"/>
                  </a:lnTo>
                  <a:cubicBezTo>
                    <a:pt x="361474" y="280511"/>
                    <a:pt x="367189" y="267176"/>
                    <a:pt x="370999" y="254794"/>
                  </a:cubicBezTo>
                  <a:lnTo>
                    <a:pt x="412909" y="233839"/>
                  </a:lnTo>
                  <a:lnTo>
                    <a:pt x="412909" y="186214"/>
                  </a:lnTo>
                  <a:lnTo>
                    <a:pt x="370999" y="165259"/>
                  </a:lnTo>
                  <a:close/>
                </a:path>
              </a:pathLst>
            </a:custGeom>
            <a:solidFill>
              <a:schemeClr val="accent2"/>
            </a:solidFill>
            <a:ln w="9525" cap="flat">
              <a:noFill/>
              <a:prstDash val="solid"/>
              <a:miter/>
            </a:ln>
          </p:spPr>
          <p:txBody>
            <a:bodyPr rtlCol="0" anchor="ctr"/>
            <a:lstStyle/>
            <a:p>
              <a:pPr defTabSz="932597"/>
              <a:endParaRPr lang="en-US" sz="1836">
                <a:solidFill>
                  <a:prstClr val="black"/>
                </a:solidFill>
                <a:latin typeface="Segoe UI"/>
              </a:endParaRPr>
            </a:p>
          </p:txBody>
        </p:sp>
        <p:sp>
          <p:nvSpPr>
            <p:cNvPr id="24" name="Freeform: Shape 23">
              <a:extLst>
                <a:ext uri="{FF2B5EF4-FFF2-40B4-BE49-F238E27FC236}">
                  <a16:creationId xmlns:a16="http://schemas.microsoft.com/office/drawing/2014/main" id="{D97A7D8F-251D-4334-8711-C895BE5403EA}"/>
                </a:ext>
              </a:extLst>
            </p:cNvPr>
            <p:cNvSpPr/>
            <p:nvPr/>
          </p:nvSpPr>
          <p:spPr>
            <a:xfrm rot="1800000">
              <a:off x="7048457" y="4684668"/>
              <a:ext cx="419100" cy="419100"/>
            </a:xfrm>
            <a:custGeom>
              <a:avLst/>
              <a:gdLst>
                <a:gd name="connsiteX0" fmla="*/ 210026 w 419100"/>
                <a:gd name="connsiteY0" fmla="*/ 281464 h 419100"/>
                <a:gd name="connsiteX1" fmla="*/ 138589 w 419100"/>
                <a:gd name="connsiteY1" fmla="*/ 210026 h 419100"/>
                <a:gd name="connsiteX2" fmla="*/ 210026 w 419100"/>
                <a:gd name="connsiteY2" fmla="*/ 138589 h 419100"/>
                <a:gd name="connsiteX3" fmla="*/ 281464 w 419100"/>
                <a:gd name="connsiteY3" fmla="*/ 210026 h 419100"/>
                <a:gd name="connsiteX4" fmla="*/ 210026 w 419100"/>
                <a:gd name="connsiteY4" fmla="*/ 281464 h 419100"/>
                <a:gd name="connsiteX5" fmla="*/ 210026 w 419100"/>
                <a:gd name="connsiteY5" fmla="*/ 281464 h 419100"/>
                <a:gd name="connsiteX6" fmla="*/ 355759 w 419100"/>
                <a:gd name="connsiteY6" fmla="*/ 128111 h 419100"/>
                <a:gd name="connsiteX7" fmla="*/ 370999 w 419100"/>
                <a:gd name="connsiteY7" fmla="*/ 83344 h 419100"/>
                <a:gd name="connsiteX8" fmla="*/ 336709 w 419100"/>
                <a:gd name="connsiteY8" fmla="*/ 49054 h 419100"/>
                <a:gd name="connsiteX9" fmla="*/ 291941 w 419100"/>
                <a:gd name="connsiteY9" fmla="*/ 64294 h 419100"/>
                <a:gd name="connsiteX10" fmla="*/ 254794 w 419100"/>
                <a:gd name="connsiteY10" fmla="*/ 49054 h 419100"/>
                <a:gd name="connsiteX11" fmla="*/ 233839 w 419100"/>
                <a:gd name="connsiteY11" fmla="*/ 7144 h 419100"/>
                <a:gd name="connsiteX12" fmla="*/ 186214 w 419100"/>
                <a:gd name="connsiteY12" fmla="*/ 7144 h 419100"/>
                <a:gd name="connsiteX13" fmla="*/ 165259 w 419100"/>
                <a:gd name="connsiteY13" fmla="*/ 49054 h 419100"/>
                <a:gd name="connsiteX14" fmla="*/ 128111 w 419100"/>
                <a:gd name="connsiteY14" fmla="*/ 64294 h 419100"/>
                <a:gd name="connsiteX15" fmla="*/ 83344 w 419100"/>
                <a:gd name="connsiteY15" fmla="*/ 49054 h 419100"/>
                <a:gd name="connsiteX16" fmla="*/ 50006 w 419100"/>
                <a:gd name="connsiteY16" fmla="*/ 82391 h 419100"/>
                <a:gd name="connsiteX17" fmla="*/ 64294 w 419100"/>
                <a:gd name="connsiteY17" fmla="*/ 127159 h 419100"/>
                <a:gd name="connsiteX18" fmla="*/ 49054 w 419100"/>
                <a:gd name="connsiteY18" fmla="*/ 164306 h 419100"/>
                <a:gd name="connsiteX19" fmla="*/ 7144 w 419100"/>
                <a:gd name="connsiteY19" fmla="*/ 185261 h 419100"/>
                <a:gd name="connsiteX20" fmla="*/ 7144 w 419100"/>
                <a:gd name="connsiteY20" fmla="*/ 232886 h 419100"/>
                <a:gd name="connsiteX21" fmla="*/ 49054 w 419100"/>
                <a:gd name="connsiteY21" fmla="*/ 253841 h 419100"/>
                <a:gd name="connsiteX22" fmla="*/ 64294 w 419100"/>
                <a:gd name="connsiteY22" fmla="*/ 290989 h 419100"/>
                <a:gd name="connsiteX23" fmla="*/ 50006 w 419100"/>
                <a:gd name="connsiteY23" fmla="*/ 335756 h 419100"/>
                <a:gd name="connsiteX24" fmla="*/ 83344 w 419100"/>
                <a:gd name="connsiteY24" fmla="*/ 369094 h 419100"/>
                <a:gd name="connsiteX25" fmla="*/ 128111 w 419100"/>
                <a:gd name="connsiteY25" fmla="*/ 354806 h 419100"/>
                <a:gd name="connsiteX26" fmla="*/ 165259 w 419100"/>
                <a:gd name="connsiteY26" fmla="*/ 370046 h 419100"/>
                <a:gd name="connsiteX27" fmla="*/ 186214 w 419100"/>
                <a:gd name="connsiteY27" fmla="*/ 411956 h 419100"/>
                <a:gd name="connsiteX28" fmla="*/ 233839 w 419100"/>
                <a:gd name="connsiteY28" fmla="*/ 411956 h 419100"/>
                <a:gd name="connsiteX29" fmla="*/ 254794 w 419100"/>
                <a:gd name="connsiteY29" fmla="*/ 370046 h 419100"/>
                <a:gd name="connsiteX30" fmla="*/ 291941 w 419100"/>
                <a:gd name="connsiteY30" fmla="*/ 354806 h 419100"/>
                <a:gd name="connsiteX31" fmla="*/ 336709 w 419100"/>
                <a:gd name="connsiteY31" fmla="*/ 370046 h 419100"/>
                <a:gd name="connsiteX32" fmla="*/ 370046 w 419100"/>
                <a:gd name="connsiteY32" fmla="*/ 335756 h 419100"/>
                <a:gd name="connsiteX33" fmla="*/ 355759 w 419100"/>
                <a:gd name="connsiteY33" fmla="*/ 291941 h 419100"/>
                <a:gd name="connsiteX34" fmla="*/ 370999 w 419100"/>
                <a:gd name="connsiteY34" fmla="*/ 254794 h 419100"/>
                <a:gd name="connsiteX35" fmla="*/ 412909 w 419100"/>
                <a:gd name="connsiteY35" fmla="*/ 233839 h 419100"/>
                <a:gd name="connsiteX36" fmla="*/ 412909 w 419100"/>
                <a:gd name="connsiteY36" fmla="*/ 186214 h 419100"/>
                <a:gd name="connsiteX37" fmla="*/ 370999 w 419100"/>
                <a:gd name="connsiteY37" fmla="*/ 165259 h 419100"/>
                <a:gd name="connsiteX38" fmla="*/ 355759 w 419100"/>
                <a:gd name="connsiteY38" fmla="*/ 12811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19100" h="419100">
                  <a:moveTo>
                    <a:pt x="210026" y="281464"/>
                  </a:moveTo>
                  <a:cubicBezTo>
                    <a:pt x="170021" y="281464"/>
                    <a:pt x="138589" y="249079"/>
                    <a:pt x="138589" y="210026"/>
                  </a:cubicBezTo>
                  <a:cubicBezTo>
                    <a:pt x="138589" y="170021"/>
                    <a:pt x="170974" y="138589"/>
                    <a:pt x="210026" y="138589"/>
                  </a:cubicBezTo>
                  <a:cubicBezTo>
                    <a:pt x="250031" y="138589"/>
                    <a:pt x="281464" y="170974"/>
                    <a:pt x="281464" y="210026"/>
                  </a:cubicBezTo>
                  <a:cubicBezTo>
                    <a:pt x="281464" y="249079"/>
                    <a:pt x="250031" y="281464"/>
                    <a:pt x="210026" y="281464"/>
                  </a:cubicBezTo>
                  <a:lnTo>
                    <a:pt x="210026" y="281464"/>
                  </a:lnTo>
                  <a:close/>
                  <a:moveTo>
                    <a:pt x="355759" y="128111"/>
                  </a:moveTo>
                  <a:lnTo>
                    <a:pt x="370999" y="83344"/>
                  </a:lnTo>
                  <a:lnTo>
                    <a:pt x="336709" y="49054"/>
                  </a:lnTo>
                  <a:lnTo>
                    <a:pt x="291941" y="64294"/>
                  </a:lnTo>
                  <a:cubicBezTo>
                    <a:pt x="280511" y="57626"/>
                    <a:pt x="267176" y="52864"/>
                    <a:pt x="254794" y="49054"/>
                  </a:cubicBezTo>
                  <a:lnTo>
                    <a:pt x="233839" y="7144"/>
                  </a:lnTo>
                  <a:lnTo>
                    <a:pt x="186214" y="7144"/>
                  </a:lnTo>
                  <a:lnTo>
                    <a:pt x="165259" y="49054"/>
                  </a:lnTo>
                  <a:cubicBezTo>
                    <a:pt x="151924" y="52864"/>
                    <a:pt x="139541" y="57626"/>
                    <a:pt x="128111" y="64294"/>
                  </a:cubicBezTo>
                  <a:lnTo>
                    <a:pt x="83344" y="49054"/>
                  </a:lnTo>
                  <a:lnTo>
                    <a:pt x="50006" y="82391"/>
                  </a:lnTo>
                  <a:lnTo>
                    <a:pt x="64294" y="127159"/>
                  </a:lnTo>
                  <a:cubicBezTo>
                    <a:pt x="57626" y="138589"/>
                    <a:pt x="52864" y="151924"/>
                    <a:pt x="49054" y="164306"/>
                  </a:cubicBezTo>
                  <a:lnTo>
                    <a:pt x="7144" y="185261"/>
                  </a:lnTo>
                  <a:lnTo>
                    <a:pt x="7144" y="232886"/>
                  </a:lnTo>
                  <a:lnTo>
                    <a:pt x="49054" y="253841"/>
                  </a:lnTo>
                  <a:cubicBezTo>
                    <a:pt x="52864" y="267176"/>
                    <a:pt x="57626" y="279559"/>
                    <a:pt x="64294" y="290989"/>
                  </a:cubicBezTo>
                  <a:lnTo>
                    <a:pt x="50006" y="335756"/>
                  </a:lnTo>
                  <a:lnTo>
                    <a:pt x="83344" y="369094"/>
                  </a:lnTo>
                  <a:lnTo>
                    <a:pt x="128111" y="354806"/>
                  </a:lnTo>
                  <a:cubicBezTo>
                    <a:pt x="139541" y="361474"/>
                    <a:pt x="151924" y="366236"/>
                    <a:pt x="165259" y="370046"/>
                  </a:cubicBezTo>
                  <a:lnTo>
                    <a:pt x="186214" y="411956"/>
                  </a:lnTo>
                  <a:lnTo>
                    <a:pt x="233839" y="411956"/>
                  </a:lnTo>
                  <a:lnTo>
                    <a:pt x="254794" y="370046"/>
                  </a:lnTo>
                  <a:cubicBezTo>
                    <a:pt x="268129" y="366236"/>
                    <a:pt x="280511" y="361474"/>
                    <a:pt x="291941" y="354806"/>
                  </a:cubicBezTo>
                  <a:lnTo>
                    <a:pt x="336709" y="370046"/>
                  </a:lnTo>
                  <a:lnTo>
                    <a:pt x="370046" y="335756"/>
                  </a:lnTo>
                  <a:lnTo>
                    <a:pt x="355759" y="291941"/>
                  </a:lnTo>
                  <a:cubicBezTo>
                    <a:pt x="362426" y="280511"/>
                    <a:pt x="367189" y="268129"/>
                    <a:pt x="370999" y="254794"/>
                  </a:cubicBezTo>
                  <a:lnTo>
                    <a:pt x="412909" y="233839"/>
                  </a:lnTo>
                  <a:lnTo>
                    <a:pt x="412909" y="186214"/>
                  </a:lnTo>
                  <a:lnTo>
                    <a:pt x="370999" y="165259"/>
                  </a:lnTo>
                  <a:cubicBezTo>
                    <a:pt x="367189" y="151924"/>
                    <a:pt x="362426" y="139541"/>
                    <a:pt x="355759" y="128111"/>
                  </a:cubicBezTo>
                  <a:close/>
                </a:path>
              </a:pathLst>
            </a:custGeom>
            <a:solidFill>
              <a:schemeClr val="accent1"/>
            </a:solidFill>
            <a:ln w="9525" cap="flat">
              <a:noFill/>
              <a:prstDash val="solid"/>
              <a:miter/>
            </a:ln>
          </p:spPr>
          <p:txBody>
            <a:bodyPr rtlCol="0" anchor="ctr"/>
            <a:lstStyle/>
            <a:p>
              <a:pPr defTabSz="932597"/>
              <a:endParaRPr lang="en-US" sz="1836">
                <a:solidFill>
                  <a:prstClr val="black"/>
                </a:solidFill>
                <a:latin typeface="Segoe UI"/>
              </a:endParaRPr>
            </a:p>
          </p:txBody>
        </p:sp>
      </p:grpSp>
    </p:spTree>
    <p:extLst>
      <p:ext uri="{BB962C8B-B14F-4D97-AF65-F5344CB8AC3E}">
        <p14:creationId xmlns:p14="http://schemas.microsoft.com/office/powerpoint/2010/main" val="3390679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4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3"/>
                                        </p:tgtEl>
                                      </p:cBhvr>
                                      <p:by x="0" y="0"/>
                                    </p:animScale>
                                  </p:childTnLst>
                                </p:cTn>
                              </p:par>
                              <p:par>
                                <p:cTn id="9" presetID="1" presetClass="entr" presetSubtype="0" fill="hold" grpId="0" nodeType="withEffect">
                                  <p:stCondLst>
                                    <p:cond delay="0"/>
                                  </p:stCondLst>
                                  <p:childTnLst>
                                    <p:set>
                                      <p:cBhvr>
                                        <p:cTn id="10" dur="1" fill="hold">
                                          <p:stCondLst>
                                            <p:cond delay="499"/>
                                          </p:stCondLst>
                                        </p:cTn>
                                        <p:tgtEl>
                                          <p:spTgt spid="44"/>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500" fill="hold"/>
                                        <p:tgtEl>
                                          <p:spTgt spid="44"/>
                                        </p:tgtEl>
                                      </p:cBhvr>
                                      <p:by x="0" y="0"/>
                                    </p:animScale>
                                  </p:childTnLst>
                                </p:cTn>
                              </p:par>
                              <p:par>
                                <p:cTn id="13" presetID="1" presetClass="entr" presetSubtype="0" fill="hold" grpId="0" nodeType="withEffect">
                                  <p:stCondLst>
                                    <p:cond delay="0"/>
                                  </p:stCondLst>
                                  <p:childTnLst>
                                    <p:set>
                                      <p:cBhvr>
                                        <p:cTn id="14" dur="1" fill="hold">
                                          <p:stCondLst>
                                            <p:cond delay="499"/>
                                          </p:stCondLst>
                                        </p:cTn>
                                        <p:tgtEl>
                                          <p:spTgt spid="45"/>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45"/>
                                        </p:tgtEl>
                                      </p:cBhvr>
                                      <p:by x="0" y="0"/>
                                    </p:animScale>
                                  </p:childTnLst>
                                </p:cTn>
                              </p:par>
                              <p:par>
                                <p:cTn id="17" presetID="1" presetClass="entr" presetSubtype="0" fill="hold" grpId="0" nodeType="withEffect">
                                  <p:stCondLst>
                                    <p:cond delay="0"/>
                                  </p:stCondLst>
                                  <p:childTnLst>
                                    <p:set>
                                      <p:cBhvr>
                                        <p:cTn id="18" dur="1" fill="hold">
                                          <p:stCondLst>
                                            <p:cond delay="499"/>
                                          </p:stCondLst>
                                        </p:cTn>
                                        <p:tgtEl>
                                          <p:spTgt spid="46"/>
                                        </p:tgtEl>
                                        <p:attrNameLst>
                                          <p:attrName>style.visibility</p:attrName>
                                        </p:attrNameLst>
                                      </p:cBhvr>
                                      <p:to>
                                        <p:strVal val="visible"/>
                                      </p:to>
                                    </p:set>
                                  </p:childTnLst>
                                </p:cTn>
                              </p:par>
                              <p:par>
                                <p:cTn id="19" presetID="6" presetClass="emph" presetSubtype="0" accel="100000" autoRev="1" fill="hold" grpId="1" nodeType="withEffect">
                                  <p:stCondLst>
                                    <p:cond delay="0"/>
                                  </p:stCondLst>
                                  <p:childTnLst>
                                    <p:animScale>
                                      <p:cBhvr>
                                        <p:cTn id="20" dur="500" fill="hold"/>
                                        <p:tgtEl>
                                          <p:spTgt spid="4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P spid="45" grpId="0"/>
      <p:bldP spid="45" grpId="1"/>
      <p:bldP spid="46" grpId="0"/>
      <p:bldP spid="46"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4A99439-DBFF-4FC1-9CF2-71E2C79EE94A}"/>
              </a:ext>
            </a:extLst>
          </p:cNvPr>
          <p:cNvGrpSpPr/>
          <p:nvPr/>
        </p:nvGrpSpPr>
        <p:grpSpPr>
          <a:xfrm>
            <a:off x="3496672" y="3327036"/>
            <a:ext cx="2525800" cy="3414671"/>
            <a:chOff x="3496672" y="3327036"/>
            <a:chExt cx="2525800" cy="3414671"/>
          </a:xfrm>
        </p:grpSpPr>
        <p:sp>
          <p:nvSpPr>
            <p:cNvPr id="11" name="Freeform: Shape 10"/>
            <p:cNvSpPr/>
            <p:nvPr/>
          </p:nvSpPr>
          <p:spPr>
            <a:xfrm>
              <a:off x="3496672"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SQL Server compatibility</a:t>
              </a:r>
            </a:p>
          </p:txBody>
        </p:sp>
        <p:sp>
          <p:nvSpPr>
            <p:cNvPr id="12" name="Freeform: Shape 11"/>
            <p:cNvSpPr/>
            <p:nvPr/>
          </p:nvSpPr>
          <p:spPr>
            <a:xfrm>
              <a:off x="3496672"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Fully-fledged SQL instance with nearly 100% compat with on-premise</a:t>
              </a:r>
            </a:p>
          </p:txBody>
        </p:sp>
      </p:grpSp>
      <p:grpSp>
        <p:nvGrpSpPr>
          <p:cNvPr id="2" name="Group 1">
            <a:extLst>
              <a:ext uri="{FF2B5EF4-FFF2-40B4-BE49-F238E27FC236}">
                <a16:creationId xmlns:a16="http://schemas.microsoft.com/office/drawing/2014/main" id="{CE0E8A63-FE50-432A-8F14-991A8F7AD39D}"/>
              </a:ext>
            </a:extLst>
          </p:cNvPr>
          <p:cNvGrpSpPr/>
          <p:nvPr/>
        </p:nvGrpSpPr>
        <p:grpSpPr>
          <a:xfrm>
            <a:off x="601416" y="3327036"/>
            <a:ext cx="2525800" cy="3414671"/>
            <a:chOff x="601416" y="3327036"/>
            <a:chExt cx="2525800" cy="3414671"/>
          </a:xfrm>
        </p:grpSpPr>
        <p:sp>
          <p:nvSpPr>
            <p:cNvPr id="13" name="Freeform: Shape 12"/>
            <p:cNvSpPr/>
            <p:nvPr/>
          </p:nvSpPr>
          <p:spPr>
            <a:xfrm>
              <a:off x="601416"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Fully-managed service</a:t>
              </a:r>
            </a:p>
          </p:txBody>
        </p:sp>
        <p:sp>
          <p:nvSpPr>
            <p:cNvPr id="14" name="Freeform: Shape 13"/>
            <p:cNvSpPr/>
            <p:nvPr/>
          </p:nvSpPr>
          <p:spPr>
            <a:xfrm>
              <a:off x="601416"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Built on the same infrastructure as SQL Database</a:t>
              </a:r>
            </a:p>
            <a:p>
              <a:pPr marL="228557" lvl="1" indent="-228557" defTabSz="1066595">
                <a:lnSpc>
                  <a:spcPct val="150000"/>
                </a:lnSpc>
                <a:spcBef>
                  <a:spcPct val="0"/>
                </a:spcBef>
                <a:spcAft>
                  <a:spcPct val="15000"/>
                </a:spcAft>
                <a:buChar char="•"/>
              </a:pPr>
              <a:r>
                <a:rPr lang="en-US" sz="1836"/>
                <a:t>Provides the same benefits (PaaS)</a:t>
              </a:r>
            </a:p>
          </p:txBody>
        </p:sp>
      </p:grpSp>
      <p:grpSp>
        <p:nvGrpSpPr>
          <p:cNvPr id="5" name="Group 4">
            <a:extLst>
              <a:ext uri="{FF2B5EF4-FFF2-40B4-BE49-F238E27FC236}">
                <a16:creationId xmlns:a16="http://schemas.microsoft.com/office/drawing/2014/main" id="{18DE59C8-FF5F-4AAC-9312-AA2481B1D0DF}"/>
              </a:ext>
            </a:extLst>
          </p:cNvPr>
          <p:cNvGrpSpPr/>
          <p:nvPr/>
        </p:nvGrpSpPr>
        <p:grpSpPr>
          <a:xfrm>
            <a:off x="6391928" y="3327711"/>
            <a:ext cx="2525800" cy="3414671"/>
            <a:chOff x="6391928" y="3327711"/>
            <a:chExt cx="2525800" cy="3414671"/>
          </a:xfrm>
        </p:grpSpPr>
        <p:sp>
          <p:nvSpPr>
            <p:cNvPr id="15" name="Freeform: Shape 14"/>
            <p:cNvSpPr/>
            <p:nvPr/>
          </p:nvSpPr>
          <p:spPr>
            <a:xfrm>
              <a:off x="6391928"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Full isolation and security</a:t>
              </a:r>
            </a:p>
          </p:txBody>
        </p:sp>
        <p:sp>
          <p:nvSpPr>
            <p:cNvPr id="16" name="Freeform: Shape 15"/>
            <p:cNvSpPr/>
            <p:nvPr/>
          </p:nvSpPr>
          <p:spPr>
            <a:xfrm>
              <a:off x="6391928"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Contained within your </a:t>
              </a:r>
              <a:r>
                <a:rPr lang="en-US" err="1"/>
                <a:t>VNet</a:t>
              </a:r>
              <a:endParaRPr lang="en-US"/>
            </a:p>
            <a:p>
              <a:pPr marL="228557" lvl="1" indent="-228557" defTabSz="1066595">
                <a:lnSpc>
                  <a:spcPct val="150000"/>
                </a:lnSpc>
                <a:spcBef>
                  <a:spcPct val="0"/>
                </a:spcBef>
                <a:spcAft>
                  <a:spcPct val="15000"/>
                </a:spcAft>
                <a:buChar char="•"/>
              </a:pPr>
              <a:r>
                <a:rPr lang="en-US"/>
                <a:t>Private IP addresses</a:t>
              </a:r>
            </a:p>
            <a:p>
              <a:pPr marL="228557" lvl="1" indent="-228557" defTabSz="1066595">
                <a:lnSpc>
                  <a:spcPct val="150000"/>
                </a:lnSpc>
                <a:spcBef>
                  <a:spcPct val="0"/>
                </a:spcBef>
                <a:spcAft>
                  <a:spcPct val="15000"/>
                </a:spcAft>
                <a:buChar char="•"/>
              </a:pPr>
              <a:r>
                <a:rPr lang="en-US"/>
                <a:t>Express Route / VPN connectivity</a:t>
              </a:r>
            </a:p>
          </p:txBody>
        </p:sp>
      </p:grpSp>
      <p:grpSp>
        <p:nvGrpSpPr>
          <p:cNvPr id="35" name="Group 34">
            <a:extLst>
              <a:ext uri="{FF2B5EF4-FFF2-40B4-BE49-F238E27FC236}">
                <a16:creationId xmlns:a16="http://schemas.microsoft.com/office/drawing/2014/main" id="{7B4AD045-5525-4FBA-B949-DD57F11E5D69}"/>
              </a:ext>
            </a:extLst>
          </p:cNvPr>
          <p:cNvGrpSpPr/>
          <p:nvPr/>
        </p:nvGrpSpPr>
        <p:grpSpPr>
          <a:xfrm>
            <a:off x="5416092" y="499222"/>
            <a:ext cx="2165160" cy="638784"/>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005E78"/>
                  </a:solidFill>
                  <a:latin typeface="Segoe UI" panose="020B0502040204020203" pitchFamily="34" charset="0"/>
                  <a:cs typeface="Segoe UI" panose="020B0502040204020203" pitchFamily="34" charset="0"/>
                </a:rPr>
                <a:t>SQL Database </a:t>
              </a:r>
              <a:r>
                <a:rPr lang="en-US">
                  <a:solidFill>
                    <a:srgbClr val="005E78"/>
                  </a:solidFill>
                  <a:latin typeface="Segoe UI" panose="020B0502040204020203" pitchFamily="34" charset="0"/>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174309"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7698591" y="1767214"/>
            <a:ext cx="1848848" cy="638785"/>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8AA10F"/>
                  </a:solidFill>
                  <a:latin typeface="Segoe UI" panose="020B0502040204020203" pitchFamily="34" charset="0"/>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174310"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3122969" y="1767216"/>
            <a:ext cx="2165160" cy="638784"/>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452759"/>
                    </a:solidFill>
                    <a:latin typeface="Segoe UI" panose="020B0502040204020203" pitchFamily="34" charset="0"/>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174311"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5571405" y="1767214"/>
            <a:ext cx="1848848" cy="638785"/>
            <a:chOff x="8482461" y="2568848"/>
            <a:chExt cx="1849111"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BE6800"/>
                  </a:solidFill>
                  <a:latin typeface="Segoe UI" panose="020B0502040204020203" pitchFamily="34" charset="0"/>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174312"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6599217" y="1386268"/>
            <a:ext cx="1779945" cy="380944"/>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4663968" y="1386267"/>
            <a:ext cx="1912303" cy="380948"/>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6592257" y="1176831"/>
            <a:ext cx="0" cy="590383"/>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F16F65D-D552-4851-8540-A972F7E86B3C}"/>
              </a:ext>
            </a:extLst>
          </p:cNvPr>
          <p:cNvGrpSpPr/>
          <p:nvPr/>
        </p:nvGrpSpPr>
        <p:grpSpPr>
          <a:xfrm>
            <a:off x="9287184" y="3327711"/>
            <a:ext cx="2525800" cy="3414671"/>
            <a:chOff x="9287184" y="3327711"/>
            <a:chExt cx="2525800" cy="3414671"/>
          </a:xfrm>
        </p:grpSpPr>
        <p:sp>
          <p:nvSpPr>
            <p:cNvPr id="39" name="Freeform: Shape 38">
              <a:extLst>
                <a:ext uri="{FF2B5EF4-FFF2-40B4-BE49-F238E27FC236}">
                  <a16:creationId xmlns:a16="http://schemas.microsoft.com/office/drawing/2014/main" id="{CE43E217-1693-434B-A835-325EAA9C58DE}"/>
                </a:ext>
              </a:extLst>
            </p:cNvPr>
            <p:cNvSpPr/>
            <p:nvPr/>
          </p:nvSpPr>
          <p:spPr>
            <a:xfrm>
              <a:off x="9287184"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New pricing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9287184"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Transparent</a:t>
              </a:r>
            </a:p>
            <a:p>
              <a:pPr marL="228557" lvl="1" indent="-228557" defTabSz="1066595">
                <a:lnSpc>
                  <a:spcPct val="150000"/>
                </a:lnSpc>
                <a:spcBef>
                  <a:spcPct val="0"/>
                </a:spcBef>
                <a:spcAft>
                  <a:spcPct val="15000"/>
                </a:spcAft>
                <a:buChar char="•"/>
              </a:pPr>
              <a:r>
                <a:rPr lang="en-US"/>
                <a:t>Frictionless</a:t>
              </a:r>
            </a:p>
            <a:p>
              <a:pPr marL="228557" lvl="1" indent="-228557" defTabSz="1066595">
                <a:lnSpc>
                  <a:spcPct val="150000"/>
                </a:lnSpc>
                <a:spcBef>
                  <a:spcPct val="0"/>
                </a:spcBef>
                <a:spcAft>
                  <a:spcPct val="15000"/>
                </a:spcAft>
                <a:buChar char="•"/>
              </a:pPr>
              <a:r>
                <a:rPr lang="en-US"/>
                <a:t>Competitive</a:t>
              </a:r>
            </a:p>
          </p:txBody>
        </p:sp>
      </p:grpSp>
      <p:sp>
        <p:nvSpPr>
          <p:cNvPr id="41" name="Rectangle 40">
            <a:extLst>
              <a:ext uri="{FF2B5EF4-FFF2-40B4-BE49-F238E27FC236}">
                <a16:creationId xmlns:a16="http://schemas.microsoft.com/office/drawing/2014/main" id="{8F223326-A3FD-4E59-923F-61BB3CF671E7}"/>
              </a:ext>
            </a:extLst>
          </p:cNvPr>
          <p:cNvSpPr/>
          <p:nvPr/>
        </p:nvSpPr>
        <p:spPr bwMode="auto">
          <a:xfrm>
            <a:off x="475129" y="3110753"/>
            <a:ext cx="8690386" cy="376517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4193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F58F0-E303-4094-BF74-A94F2DBA63C1}"/>
              </a:ext>
            </a:extLst>
          </p:cNvPr>
          <p:cNvSpPr>
            <a:spLocks noGrp="1"/>
          </p:cNvSpPr>
          <p:nvPr>
            <p:ph type="title"/>
          </p:nvPr>
        </p:nvSpPr>
        <p:spPr/>
        <p:txBody>
          <a:bodyPr>
            <a:normAutofit fontScale="90000"/>
          </a:bodyPr>
          <a:lstStyle/>
          <a:p>
            <a:r>
              <a:rPr lang="en-US" sz="4080"/>
              <a:t>Managed Instance: Service Tiers</a:t>
            </a:r>
          </a:p>
        </p:txBody>
      </p:sp>
      <p:graphicFrame>
        <p:nvGraphicFramePr>
          <p:cNvPr id="12" name="Content Placeholder 3">
            <a:extLst>
              <a:ext uri="{FF2B5EF4-FFF2-40B4-BE49-F238E27FC236}">
                <a16:creationId xmlns:a16="http://schemas.microsoft.com/office/drawing/2014/main" id="{99E115EB-BF28-4CA5-B507-5844C4FE50B3}"/>
              </a:ext>
            </a:extLst>
          </p:cNvPr>
          <p:cNvGraphicFramePr>
            <a:graphicFrameLocks/>
          </p:cNvGraphicFramePr>
          <p:nvPr>
            <p:extLst/>
          </p:nvPr>
        </p:nvGraphicFramePr>
        <p:xfrm>
          <a:off x="462579" y="1425221"/>
          <a:ext cx="11230983" cy="3086745"/>
        </p:xfrm>
        <a:graphic>
          <a:graphicData uri="http://schemas.openxmlformats.org/drawingml/2006/table">
            <a:tbl>
              <a:tblPr firstRow="1" bandRow="1"/>
              <a:tblGrid>
                <a:gridCol w="3747786">
                  <a:extLst>
                    <a:ext uri="{9D8B030D-6E8A-4147-A177-3AD203B41FA5}">
                      <a16:colId xmlns:a16="http://schemas.microsoft.com/office/drawing/2014/main" val="3159235758"/>
                    </a:ext>
                  </a:extLst>
                </a:gridCol>
                <a:gridCol w="3782268">
                  <a:extLst>
                    <a:ext uri="{9D8B030D-6E8A-4147-A177-3AD203B41FA5}">
                      <a16:colId xmlns:a16="http://schemas.microsoft.com/office/drawing/2014/main" val="1859249680"/>
                    </a:ext>
                  </a:extLst>
                </a:gridCol>
                <a:gridCol w="3700929">
                  <a:extLst>
                    <a:ext uri="{9D8B030D-6E8A-4147-A177-3AD203B41FA5}">
                      <a16:colId xmlns:a16="http://schemas.microsoft.com/office/drawing/2014/main" val="2887012790"/>
                    </a:ext>
                  </a:extLst>
                </a:gridCol>
              </a:tblGrid>
              <a:tr h="639989">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r>
                        <a:rPr lang="en-US" sz="1600"/>
                        <a:t>Capability \ Service tier</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solidFill>
                      <a:srgbClr val="0078D3"/>
                    </a:solidFill>
                  </a:tcPr>
                </a:tc>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r>
                        <a:rPr lang="en-US" sz="1600"/>
                        <a:t>General Purpose (GA)</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solidFill>
                      <a:srgbClr val="0078D3"/>
                    </a:solidFill>
                  </a:tcPr>
                </a:tc>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r>
                        <a:rPr lang="en-US" sz="1600"/>
                        <a:t>Business Critical (Public Preview)</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solidFill>
                      <a:srgbClr val="0078D3"/>
                    </a:solidFill>
                  </a:tcPr>
                </a:tc>
                <a:extLst>
                  <a:ext uri="{0D108BD9-81ED-4DB2-BD59-A6C34878D82A}">
                    <a16:rowId xmlns:a16="http://schemas.microsoft.com/office/drawing/2014/main" val="4073862777"/>
                  </a:ext>
                </a:extLst>
              </a:tr>
              <a:tr h="588815">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b="1"/>
                        <a:t>Best for</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a:t>Apps with typical availability and common IO latency requirements</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a:t>Apps with highest availability and lowest IO latency requirements.</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4156650"/>
                  </a:ext>
                </a:extLst>
              </a:tr>
              <a:tr h="588815">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b="1"/>
                        <a:t>Compute (vCores)</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a:buNone/>
                      </a:pPr>
                      <a:r>
                        <a:rPr lang="en-US" sz="1600"/>
                        <a:t>8, 16, 24, 32, 40, 64, 80</a:t>
                      </a:r>
                    </a:p>
                    <a:p>
                      <a:pPr>
                        <a:buNone/>
                      </a:pPr>
                      <a:endParaRPr lang="en-US" sz="1600"/>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a:buNone/>
                      </a:pPr>
                      <a:r>
                        <a:rPr lang="en-US" sz="1600"/>
                        <a:t>8, 16, 24, 32, 40, 64, 80</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0919963"/>
                  </a:ext>
                </a:extLst>
              </a:tr>
              <a:tr h="634563">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t>HA / Recovery Time Objective</a:t>
                      </a:r>
                    </a:p>
                    <a:p>
                      <a:endParaRPr lang="en-US" sz="1600" b="1"/>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a:t>Remote storage based / Good</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a:t>Always On AG based / Better</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4245267"/>
                  </a:ext>
                </a:extLst>
              </a:tr>
              <a:tr h="634563">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b="1"/>
                        <a:t>Storage type / size</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a:t>Fast remote (Azure Premium)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Up to 8 TB</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a:t>Super-fast local SSD /</a:t>
                      </a:r>
                    </a:p>
                    <a:p>
                      <a:r>
                        <a:rPr lang="en-US" sz="1600"/>
                        <a:t>Up to 4 TB</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8670811"/>
                  </a:ext>
                </a:extLst>
              </a:tr>
            </a:tbl>
          </a:graphicData>
        </a:graphic>
      </p:graphicFrame>
      <p:graphicFrame>
        <p:nvGraphicFramePr>
          <p:cNvPr id="13" name="Content Placeholder 3">
            <a:extLst>
              <a:ext uri="{FF2B5EF4-FFF2-40B4-BE49-F238E27FC236}">
                <a16:creationId xmlns:a16="http://schemas.microsoft.com/office/drawing/2014/main" id="{93E95B9F-AA0C-4099-90E9-C849BF838493}"/>
              </a:ext>
            </a:extLst>
          </p:cNvPr>
          <p:cNvGraphicFramePr>
            <a:graphicFrameLocks/>
          </p:cNvGraphicFramePr>
          <p:nvPr>
            <p:extLst/>
          </p:nvPr>
        </p:nvGraphicFramePr>
        <p:xfrm>
          <a:off x="462580" y="4512660"/>
          <a:ext cx="11230982" cy="1107648"/>
        </p:xfrm>
        <a:graphic>
          <a:graphicData uri="http://schemas.openxmlformats.org/drawingml/2006/table">
            <a:tbl>
              <a:tblPr firstRow="1" bandRow="1"/>
              <a:tblGrid>
                <a:gridCol w="3747786">
                  <a:extLst>
                    <a:ext uri="{9D8B030D-6E8A-4147-A177-3AD203B41FA5}">
                      <a16:colId xmlns:a16="http://schemas.microsoft.com/office/drawing/2014/main" val="3159235758"/>
                    </a:ext>
                  </a:extLst>
                </a:gridCol>
                <a:gridCol w="3782268">
                  <a:extLst>
                    <a:ext uri="{9D8B030D-6E8A-4147-A177-3AD203B41FA5}">
                      <a16:colId xmlns:a16="http://schemas.microsoft.com/office/drawing/2014/main" val="1859249680"/>
                    </a:ext>
                  </a:extLst>
                </a:gridCol>
                <a:gridCol w="3700928">
                  <a:extLst>
                    <a:ext uri="{9D8B030D-6E8A-4147-A177-3AD203B41FA5}">
                      <a16:colId xmlns:a16="http://schemas.microsoft.com/office/drawing/2014/main" val="2887012790"/>
                    </a:ext>
                  </a:extLst>
                </a:gridCol>
              </a:tblGrid>
              <a:tr h="553824">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algn="l" defTabSz="932742" rtl="0" eaLnBrk="1" latinLnBrk="0" hangingPunct="1"/>
                      <a:r>
                        <a:rPr lang="en-US" sz="1600" b="1" kern="1200">
                          <a:solidFill>
                            <a:schemeClr val="dk1"/>
                          </a:solidFill>
                          <a:latin typeface="+mn-lt"/>
                          <a:ea typeface="+mn-ea"/>
                          <a:cs typeface="+mn-cs"/>
                        </a:rPr>
                        <a:t>Read scale out (read-only replica)</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algn="l" defTabSz="932742" rtl="0" eaLnBrk="1" latinLnBrk="0" hangingPunct="1"/>
                      <a:r>
                        <a:rPr lang="en-US" sz="1600" b="0" kern="1200">
                          <a:solidFill>
                            <a:schemeClr val="dk1"/>
                          </a:solidFill>
                          <a:latin typeface="+mn-lt"/>
                          <a:ea typeface="+mn-ea"/>
                          <a:cs typeface="+mn-cs"/>
                        </a:rPr>
                        <a:t>No</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pPr marL="0" algn="l" defTabSz="932742" rtl="0" eaLnBrk="1" latinLnBrk="0" hangingPunct="1"/>
                      <a:r>
                        <a:rPr lang="en-US" sz="1600" b="0" kern="1200">
                          <a:solidFill>
                            <a:schemeClr val="dk1"/>
                          </a:solidFill>
                          <a:latin typeface="+mn-lt"/>
                          <a:ea typeface="+mn-ea"/>
                          <a:cs typeface="+mn-cs"/>
                        </a:rPr>
                        <a:t>Yes</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2869702"/>
                  </a:ext>
                </a:extLst>
              </a:tr>
              <a:tr h="553824">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b="1"/>
                        <a:t>In-Memory OLTP</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a:t>No</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kern="1200">
                          <a:solidFill>
                            <a:schemeClr val="dk1"/>
                          </a:solidFill>
                          <a:latin typeface="Segoe UI"/>
                        </a:defRPr>
                      </a:lvl1pPr>
                      <a:lvl2pPr marL="475652" algn="l" defTabSz="951304" rtl="0" eaLnBrk="1" latinLnBrk="0" hangingPunct="1">
                        <a:defRPr sz="1836" kern="1200">
                          <a:solidFill>
                            <a:schemeClr val="dk1"/>
                          </a:solidFill>
                          <a:latin typeface="Segoe UI"/>
                        </a:defRPr>
                      </a:lvl2pPr>
                      <a:lvl3pPr marL="951304" algn="l" defTabSz="951304" rtl="0" eaLnBrk="1" latinLnBrk="0" hangingPunct="1">
                        <a:defRPr sz="1836" kern="1200">
                          <a:solidFill>
                            <a:schemeClr val="dk1"/>
                          </a:solidFill>
                          <a:latin typeface="Segoe UI"/>
                        </a:defRPr>
                      </a:lvl3pPr>
                      <a:lvl4pPr marL="1426955" algn="l" defTabSz="951304" rtl="0" eaLnBrk="1" latinLnBrk="0" hangingPunct="1">
                        <a:defRPr sz="1836" kern="1200">
                          <a:solidFill>
                            <a:schemeClr val="dk1"/>
                          </a:solidFill>
                          <a:latin typeface="Segoe UI"/>
                        </a:defRPr>
                      </a:lvl4pPr>
                      <a:lvl5pPr marL="1902607" algn="l" defTabSz="951304" rtl="0" eaLnBrk="1" latinLnBrk="0" hangingPunct="1">
                        <a:defRPr sz="1836" kern="1200">
                          <a:solidFill>
                            <a:schemeClr val="dk1"/>
                          </a:solidFill>
                          <a:latin typeface="Segoe UI"/>
                        </a:defRPr>
                      </a:lvl5pPr>
                      <a:lvl6pPr marL="2378260" algn="l" defTabSz="951304" rtl="0" eaLnBrk="1" latinLnBrk="0" hangingPunct="1">
                        <a:defRPr sz="1836" kern="1200">
                          <a:solidFill>
                            <a:schemeClr val="dk1"/>
                          </a:solidFill>
                          <a:latin typeface="Segoe UI"/>
                        </a:defRPr>
                      </a:lvl6pPr>
                      <a:lvl7pPr marL="2853911" algn="l" defTabSz="951304" rtl="0" eaLnBrk="1" latinLnBrk="0" hangingPunct="1">
                        <a:defRPr sz="1836" kern="1200">
                          <a:solidFill>
                            <a:schemeClr val="dk1"/>
                          </a:solidFill>
                          <a:latin typeface="Segoe UI"/>
                        </a:defRPr>
                      </a:lvl7pPr>
                      <a:lvl8pPr marL="3329562" algn="l" defTabSz="951304" rtl="0" eaLnBrk="1" latinLnBrk="0" hangingPunct="1">
                        <a:defRPr sz="1836" kern="1200">
                          <a:solidFill>
                            <a:schemeClr val="dk1"/>
                          </a:solidFill>
                          <a:latin typeface="Segoe UI"/>
                        </a:defRPr>
                      </a:lvl8pPr>
                      <a:lvl9pPr marL="3805215" algn="l" defTabSz="951304" rtl="0" eaLnBrk="1" latinLnBrk="0" hangingPunct="1">
                        <a:defRPr sz="1836" kern="1200">
                          <a:solidFill>
                            <a:schemeClr val="dk1"/>
                          </a:solidFill>
                          <a:latin typeface="Segoe UI"/>
                        </a:defRPr>
                      </a:lvl9pPr>
                    </a:lstStyle>
                    <a:p>
                      <a:r>
                        <a:rPr lang="en-US" sz="1600"/>
                        <a:t>Yes</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8359984"/>
                  </a:ext>
                </a:extLst>
              </a:tr>
            </a:tbl>
          </a:graphicData>
        </a:graphic>
      </p:graphicFrame>
      <p:graphicFrame>
        <p:nvGraphicFramePr>
          <p:cNvPr id="14" name="Content Placeholder 3">
            <a:extLst>
              <a:ext uri="{FF2B5EF4-FFF2-40B4-BE49-F238E27FC236}">
                <a16:creationId xmlns:a16="http://schemas.microsoft.com/office/drawing/2014/main" id="{6991773A-3530-48E7-9905-9281EAE3C9DA}"/>
              </a:ext>
            </a:extLst>
          </p:cNvPr>
          <p:cNvGraphicFramePr>
            <a:graphicFrameLocks/>
          </p:cNvGraphicFramePr>
          <p:nvPr>
            <p:extLst/>
          </p:nvPr>
        </p:nvGraphicFramePr>
        <p:xfrm>
          <a:off x="464373" y="5622490"/>
          <a:ext cx="11230982" cy="553824"/>
        </p:xfrm>
        <a:graphic>
          <a:graphicData uri="http://schemas.openxmlformats.org/drawingml/2006/table">
            <a:tbl>
              <a:tblPr firstRow="1" bandRow="1"/>
              <a:tblGrid>
                <a:gridCol w="3747786">
                  <a:extLst>
                    <a:ext uri="{9D8B030D-6E8A-4147-A177-3AD203B41FA5}">
                      <a16:colId xmlns:a16="http://schemas.microsoft.com/office/drawing/2014/main" val="3159235758"/>
                    </a:ext>
                  </a:extLst>
                </a:gridCol>
                <a:gridCol w="3782268">
                  <a:extLst>
                    <a:ext uri="{9D8B030D-6E8A-4147-A177-3AD203B41FA5}">
                      <a16:colId xmlns:a16="http://schemas.microsoft.com/office/drawing/2014/main" val="1859249680"/>
                    </a:ext>
                  </a:extLst>
                </a:gridCol>
                <a:gridCol w="3700928">
                  <a:extLst>
                    <a:ext uri="{9D8B030D-6E8A-4147-A177-3AD203B41FA5}">
                      <a16:colId xmlns:a16="http://schemas.microsoft.com/office/drawing/2014/main" val="2887012790"/>
                    </a:ext>
                  </a:extLst>
                </a:gridCol>
              </a:tblGrid>
              <a:tr h="553824">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r>
                        <a:rPr lang="en-US" sz="1600" b="1" kern="1200">
                          <a:solidFill>
                            <a:schemeClr val="dk1"/>
                          </a:solidFill>
                          <a:latin typeface="+mn-lt"/>
                          <a:ea typeface="+mn-ea"/>
                          <a:cs typeface="+mn-cs"/>
                        </a:rPr>
                        <a:t>Price competitive with AWS?</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r>
                        <a:rPr lang="en-US" sz="1600" b="0" kern="1200">
                          <a:solidFill>
                            <a:schemeClr val="dk1"/>
                          </a:solidFill>
                          <a:latin typeface="+mn-lt"/>
                          <a:ea typeface="+mn-ea"/>
                          <a:cs typeface="+mn-cs"/>
                        </a:rPr>
                        <a:t>Yes, ~33% lower (license included)</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51304" rtl="0" eaLnBrk="1" latinLnBrk="0" hangingPunct="1">
                        <a:defRPr sz="1836" b="1" kern="1200">
                          <a:solidFill>
                            <a:schemeClr val="lt1"/>
                          </a:solidFill>
                          <a:latin typeface="Segoe UI"/>
                        </a:defRPr>
                      </a:lvl1pPr>
                      <a:lvl2pPr marL="475652" algn="l" defTabSz="951304" rtl="0" eaLnBrk="1" latinLnBrk="0" hangingPunct="1">
                        <a:defRPr sz="1836" b="1" kern="1200">
                          <a:solidFill>
                            <a:schemeClr val="lt1"/>
                          </a:solidFill>
                          <a:latin typeface="Segoe UI"/>
                        </a:defRPr>
                      </a:lvl2pPr>
                      <a:lvl3pPr marL="951304" algn="l" defTabSz="951304" rtl="0" eaLnBrk="1" latinLnBrk="0" hangingPunct="1">
                        <a:defRPr sz="1836" b="1" kern="1200">
                          <a:solidFill>
                            <a:schemeClr val="lt1"/>
                          </a:solidFill>
                          <a:latin typeface="Segoe UI"/>
                        </a:defRPr>
                      </a:lvl3pPr>
                      <a:lvl4pPr marL="1426955" algn="l" defTabSz="951304" rtl="0" eaLnBrk="1" latinLnBrk="0" hangingPunct="1">
                        <a:defRPr sz="1836" b="1" kern="1200">
                          <a:solidFill>
                            <a:schemeClr val="lt1"/>
                          </a:solidFill>
                          <a:latin typeface="Segoe UI"/>
                        </a:defRPr>
                      </a:lvl4pPr>
                      <a:lvl5pPr marL="1902607" algn="l" defTabSz="951304" rtl="0" eaLnBrk="1" latinLnBrk="0" hangingPunct="1">
                        <a:defRPr sz="1836" b="1" kern="1200">
                          <a:solidFill>
                            <a:schemeClr val="lt1"/>
                          </a:solidFill>
                          <a:latin typeface="Segoe UI"/>
                        </a:defRPr>
                      </a:lvl5pPr>
                      <a:lvl6pPr marL="2378260" algn="l" defTabSz="951304" rtl="0" eaLnBrk="1" latinLnBrk="0" hangingPunct="1">
                        <a:defRPr sz="1836" b="1" kern="1200">
                          <a:solidFill>
                            <a:schemeClr val="lt1"/>
                          </a:solidFill>
                          <a:latin typeface="Segoe UI"/>
                        </a:defRPr>
                      </a:lvl6pPr>
                      <a:lvl7pPr marL="2853911" algn="l" defTabSz="951304" rtl="0" eaLnBrk="1" latinLnBrk="0" hangingPunct="1">
                        <a:defRPr sz="1836" b="1" kern="1200">
                          <a:solidFill>
                            <a:schemeClr val="lt1"/>
                          </a:solidFill>
                          <a:latin typeface="Segoe UI"/>
                        </a:defRPr>
                      </a:lvl7pPr>
                      <a:lvl8pPr marL="3329562" algn="l" defTabSz="951304" rtl="0" eaLnBrk="1" latinLnBrk="0" hangingPunct="1">
                        <a:defRPr sz="1836" b="1" kern="1200">
                          <a:solidFill>
                            <a:schemeClr val="lt1"/>
                          </a:solidFill>
                          <a:latin typeface="Segoe UI"/>
                        </a:defRPr>
                      </a:lvl8pPr>
                      <a:lvl9pPr marL="3805215" algn="l" defTabSz="951304" rtl="0" eaLnBrk="1" latinLnBrk="0" hangingPunct="1">
                        <a:defRPr sz="1836" b="1" kern="1200">
                          <a:solidFill>
                            <a:schemeClr val="lt1"/>
                          </a:solidFill>
                          <a:latin typeface="Segoe UI"/>
                        </a:defRPr>
                      </a:lvl9pPr>
                    </a:lstStyle>
                    <a:p>
                      <a:r>
                        <a:rPr lang="en-US" sz="1600" b="0" kern="1200">
                          <a:solidFill>
                            <a:schemeClr val="dk1"/>
                          </a:solidFill>
                          <a:latin typeface="+mn-lt"/>
                          <a:ea typeface="+mn-ea"/>
                          <a:cs typeface="+mn-cs"/>
                        </a:rPr>
                        <a:t>Yes, ~46% lower (license included)</a:t>
                      </a:r>
                    </a:p>
                  </a:txBody>
                  <a:tcPr marL="91427" marR="91427" marT="45713" marB="45713">
                    <a:lnL w="12700" cap="flat" cmpd="sng" algn="ctr">
                      <a:solidFill>
                        <a:srgbClr val="0078D3"/>
                      </a:solidFill>
                      <a:prstDash val="solid"/>
                      <a:round/>
                      <a:headEnd type="none" w="med" len="med"/>
                      <a:tailEnd type="none" w="med" len="med"/>
                    </a:lnL>
                    <a:lnR w="12700" cap="flat" cmpd="sng" algn="ctr">
                      <a:solidFill>
                        <a:srgbClr val="0078D3"/>
                      </a:solidFill>
                      <a:prstDash val="solid"/>
                      <a:round/>
                      <a:headEnd type="none" w="med" len="med"/>
                      <a:tailEnd type="none" w="med" len="med"/>
                    </a:lnR>
                    <a:lnT w="12700" cap="flat" cmpd="sng" algn="ctr">
                      <a:solidFill>
                        <a:srgbClr val="0078D3"/>
                      </a:solidFill>
                      <a:prstDash val="solid"/>
                      <a:round/>
                      <a:headEnd type="none" w="med" len="med"/>
                      <a:tailEnd type="none" w="med" len="med"/>
                    </a:lnT>
                    <a:lnB w="12700" cap="flat" cmpd="sng" algn="ctr">
                      <a:solidFill>
                        <a:srgbClr val="0078D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2869702"/>
                  </a:ext>
                </a:extLst>
              </a:tr>
            </a:tbl>
          </a:graphicData>
        </a:graphic>
      </p:graphicFrame>
      <p:sp>
        <p:nvSpPr>
          <p:cNvPr id="15" name="Rectangle 14">
            <a:extLst>
              <a:ext uri="{FF2B5EF4-FFF2-40B4-BE49-F238E27FC236}">
                <a16:creationId xmlns:a16="http://schemas.microsoft.com/office/drawing/2014/main" id="{A04A0F20-26C2-498E-895D-E0E8295F3AD7}"/>
              </a:ext>
            </a:extLst>
          </p:cNvPr>
          <p:cNvSpPr/>
          <p:nvPr/>
        </p:nvSpPr>
        <p:spPr>
          <a:xfrm>
            <a:off x="400742" y="6496014"/>
            <a:ext cx="10730851" cy="400110"/>
          </a:xfrm>
          <a:prstGeom prst="rect">
            <a:avLst/>
          </a:prstGeom>
        </p:spPr>
        <p:txBody>
          <a:bodyPr wrap="squar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a:ln>
                  <a:noFill/>
                </a:ln>
                <a:gradFill>
                  <a:gsLst>
                    <a:gs pos="1250">
                      <a:prstClr val="black"/>
                    </a:gs>
                    <a:gs pos="99000">
                      <a:prstClr val="black"/>
                    </a:gs>
                  </a:gsLst>
                  <a:lin ang="5400000" scaled="0"/>
                </a:gradFill>
                <a:effectLst/>
                <a:uLnTx/>
                <a:uFillTx/>
              </a:rPr>
              <a:t>Note: pricing for an Azure SQL DB Managed Instance on US East price, under fully priced model (license included), on Sept 14, 2018. Comparable AWS RDS SQL is db.r3.2xlarge.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a:ln>
                  <a:noFill/>
                </a:ln>
                <a:gradFill>
                  <a:gsLst>
                    <a:gs pos="1250">
                      <a:prstClr val="black"/>
                    </a:gs>
                    <a:gs pos="99000">
                      <a:prstClr val="black"/>
                    </a:gs>
                  </a:gsLst>
                  <a:lin ang="5400000" scaled="0"/>
                </a:gradFill>
                <a:effectLst/>
                <a:uLnTx/>
                <a:uFillTx/>
              </a:rPr>
              <a:t>AWS prices based on US East (N. Virginia). SE single AZ in AWS RDS compared to SQL MI General Purpose. EE multi-AZ in AWS RDS compared to SQL MI Business Critical.</a:t>
            </a:r>
            <a:endParaRPr kumimoji="0" lang="en-US" sz="1000" b="0" i="1"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538555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18E9C-FC4E-446F-9696-FA23480D56E3}"/>
              </a:ext>
            </a:extLst>
          </p:cNvPr>
          <p:cNvSpPr>
            <a:spLocks noGrp="1"/>
          </p:cNvSpPr>
          <p:nvPr>
            <p:ph type="title"/>
          </p:nvPr>
        </p:nvSpPr>
        <p:spPr/>
        <p:txBody>
          <a:bodyPr/>
          <a:lstStyle/>
          <a:p>
            <a:r>
              <a:rPr lang="en-US"/>
              <a:t>SQL Database deployment model overview</a:t>
            </a:r>
          </a:p>
        </p:txBody>
      </p:sp>
      <p:sp>
        <p:nvSpPr>
          <p:cNvPr id="45" name="Rectangle 44">
            <a:extLst>
              <a:ext uri="{FF2B5EF4-FFF2-40B4-BE49-F238E27FC236}">
                <a16:creationId xmlns:a16="http://schemas.microsoft.com/office/drawing/2014/main" id="{8747E2E8-8F11-4941-9E98-DE37280361BE}"/>
              </a:ext>
            </a:extLst>
          </p:cNvPr>
          <p:cNvSpPr/>
          <p:nvPr/>
        </p:nvSpPr>
        <p:spPr bwMode="auto">
          <a:xfrm>
            <a:off x="2325503" y="1363540"/>
            <a:ext cx="9612497" cy="376129"/>
          </a:xfrm>
          <a:prstGeom prst="rect">
            <a:avLst/>
          </a:prstGeom>
          <a:solidFill>
            <a:srgbClr val="0078D3"/>
          </a:solidFill>
          <a:ln w="10795" cap="flat" cmpd="sng" algn="ctr">
            <a:noFill/>
            <a:prstDash val="solid"/>
            <a:headEnd type="none" w="med" len="med"/>
            <a:tailEnd type="none" w="med" len="med"/>
          </a:ln>
          <a:effectLst/>
        </p:spPr>
        <p:txBody>
          <a:bodyPr vert="horz" wrap="square" lIns="179285" tIns="143428" rIns="179285" bIns="143428"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a:ln>
                  <a:noFill/>
                </a:ln>
                <a:solidFill>
                  <a:prstClr val="white"/>
                </a:solidFill>
                <a:effectLst/>
                <a:uLnTx/>
                <a:uFillTx/>
                <a:latin typeface="Segoe UI"/>
                <a:ea typeface="+mn-ea"/>
                <a:cs typeface="+mn-cs"/>
              </a:rPr>
              <a:t>Azure SQL Database </a:t>
            </a:r>
          </a:p>
        </p:txBody>
      </p:sp>
      <p:sp>
        <p:nvSpPr>
          <p:cNvPr id="46" name="Rectangle 45">
            <a:extLst>
              <a:ext uri="{FF2B5EF4-FFF2-40B4-BE49-F238E27FC236}">
                <a16:creationId xmlns:a16="http://schemas.microsoft.com/office/drawing/2014/main" id="{C3F9211C-3D76-44DD-80A8-08DF067D41BA}"/>
              </a:ext>
            </a:extLst>
          </p:cNvPr>
          <p:cNvSpPr/>
          <p:nvPr/>
        </p:nvSpPr>
        <p:spPr bwMode="auto">
          <a:xfrm>
            <a:off x="2325811" y="1792542"/>
            <a:ext cx="3108960" cy="530729"/>
          </a:xfrm>
          <a:prstGeom prst="rect">
            <a:avLst/>
          </a:prstGeom>
          <a:solidFill>
            <a:srgbClr val="3C3C41"/>
          </a:solidFill>
          <a:ln w="10795" cap="flat" cmpd="sng" algn="ctr">
            <a:noFill/>
            <a:prstDash val="solid"/>
            <a:headEnd type="none" w="med" len="med"/>
            <a:tailEnd type="none" w="med" len="med"/>
          </a:ln>
          <a:effectLst/>
        </p:spPr>
        <p:txBody>
          <a:bodyPr vert="horz" wrap="square" lIns="179285" tIns="143428" rIns="179285" bIns="143428"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765" b="1" i="0" u="none" strike="noStrike" kern="0" cap="none" spc="0" normalizeH="0" baseline="0" noProof="0">
                <a:ln>
                  <a:noFill/>
                </a:ln>
                <a:gradFill>
                  <a:gsLst>
                    <a:gs pos="0">
                      <a:prstClr val="white"/>
                    </a:gs>
                    <a:gs pos="100000">
                      <a:prstClr val="white"/>
                    </a:gs>
                  </a:gsLst>
                  <a:lin ang="5400000" scaled="0"/>
                </a:gradFill>
                <a:effectLst/>
                <a:uLnTx/>
                <a:uFillTx/>
                <a:latin typeface="Segoe UI"/>
                <a:ea typeface="+mn-ea"/>
                <a:cs typeface="+mn-cs"/>
              </a:rPr>
              <a:t>‘Single’</a:t>
            </a:r>
          </a:p>
        </p:txBody>
      </p:sp>
      <p:sp>
        <p:nvSpPr>
          <p:cNvPr id="47" name="Rectangle 46">
            <a:extLst>
              <a:ext uri="{FF2B5EF4-FFF2-40B4-BE49-F238E27FC236}">
                <a16:creationId xmlns:a16="http://schemas.microsoft.com/office/drawing/2014/main" id="{93D27624-4DFC-445C-9654-8441F7B50AEB}"/>
              </a:ext>
            </a:extLst>
          </p:cNvPr>
          <p:cNvSpPr/>
          <p:nvPr/>
        </p:nvSpPr>
        <p:spPr bwMode="auto">
          <a:xfrm>
            <a:off x="5577840" y="1783799"/>
            <a:ext cx="3119120" cy="542480"/>
          </a:xfrm>
          <a:prstGeom prst="rect">
            <a:avLst/>
          </a:prstGeom>
          <a:solidFill>
            <a:srgbClr val="3C3C41"/>
          </a:solidFill>
          <a:ln w="10795" cap="flat" cmpd="sng" algn="ctr">
            <a:noFill/>
            <a:prstDash val="solid"/>
            <a:headEnd type="none" w="med" len="med"/>
            <a:tailEnd type="none" w="med" len="med"/>
          </a:ln>
          <a:effectLst/>
        </p:spPr>
        <p:txBody>
          <a:bodyPr vert="horz" wrap="square" lIns="179285" tIns="143428" rIns="179285" bIns="143428"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a:ln>
                  <a:noFill/>
                </a:ln>
                <a:gradFill>
                  <a:gsLst>
                    <a:gs pos="0">
                      <a:prstClr val="white"/>
                    </a:gs>
                    <a:gs pos="100000">
                      <a:prstClr val="white"/>
                    </a:gs>
                  </a:gsLst>
                  <a:lin ang="5400000" scaled="0"/>
                </a:gradFill>
                <a:effectLst/>
                <a:uLnTx/>
                <a:uFillTx/>
                <a:latin typeface="Segoe UI"/>
                <a:ea typeface="+mn-ea"/>
                <a:cs typeface="+mn-cs"/>
              </a:rPr>
              <a:t>Elastic Pools</a:t>
            </a:r>
          </a:p>
        </p:txBody>
      </p:sp>
      <p:sp>
        <p:nvSpPr>
          <p:cNvPr id="48" name="Rectangle 47">
            <a:extLst>
              <a:ext uri="{FF2B5EF4-FFF2-40B4-BE49-F238E27FC236}">
                <a16:creationId xmlns:a16="http://schemas.microsoft.com/office/drawing/2014/main" id="{9607D509-71B7-41C5-9DD9-BC0A247DADF3}"/>
              </a:ext>
            </a:extLst>
          </p:cNvPr>
          <p:cNvSpPr/>
          <p:nvPr/>
        </p:nvSpPr>
        <p:spPr bwMode="auto">
          <a:xfrm>
            <a:off x="8839200" y="1792542"/>
            <a:ext cx="3108960" cy="530729"/>
          </a:xfrm>
          <a:prstGeom prst="rect">
            <a:avLst/>
          </a:prstGeom>
          <a:solidFill>
            <a:srgbClr val="3C3C41"/>
          </a:solidFill>
          <a:ln w="10795" cap="flat" cmpd="sng" algn="ctr">
            <a:noFill/>
            <a:prstDash val="solid"/>
            <a:headEnd type="none" w="med" len="med"/>
            <a:tailEnd type="none" w="med" len="med"/>
          </a:ln>
          <a:effectLst/>
        </p:spPr>
        <p:txBody>
          <a:bodyPr vert="horz" wrap="square" lIns="179285" tIns="143428" rIns="179285" bIns="143428"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765" b="1" i="0" u="none" strike="noStrike" kern="0" cap="none" spc="0" normalizeH="0" baseline="0" noProof="0">
                <a:ln>
                  <a:noFill/>
                </a:ln>
                <a:gradFill>
                  <a:gsLst>
                    <a:gs pos="0">
                      <a:prstClr val="white"/>
                    </a:gs>
                    <a:gs pos="100000">
                      <a:prstClr val="white"/>
                    </a:gs>
                  </a:gsLst>
                  <a:lin ang="5400000" scaled="0"/>
                </a:gradFill>
                <a:effectLst/>
                <a:uLnTx/>
                <a:uFillTx/>
                <a:latin typeface="Segoe UI"/>
                <a:ea typeface="+mn-ea"/>
                <a:cs typeface="+mn-cs"/>
              </a:rPr>
              <a:t>Managed Instance </a:t>
            </a:r>
          </a:p>
        </p:txBody>
      </p:sp>
      <p:sp>
        <p:nvSpPr>
          <p:cNvPr id="49" name="Rectangle 48">
            <a:extLst>
              <a:ext uri="{FF2B5EF4-FFF2-40B4-BE49-F238E27FC236}">
                <a16:creationId xmlns:a16="http://schemas.microsoft.com/office/drawing/2014/main" id="{EB813F0C-C4BD-488B-A468-C1187E0B430A}"/>
              </a:ext>
            </a:extLst>
          </p:cNvPr>
          <p:cNvSpPr/>
          <p:nvPr/>
        </p:nvSpPr>
        <p:spPr bwMode="auto">
          <a:xfrm>
            <a:off x="334449" y="4314593"/>
            <a:ext cx="1907775" cy="882609"/>
          </a:xfrm>
          <a:prstGeom prst="rect">
            <a:avLst/>
          </a:prstGeom>
          <a:noFill/>
          <a:ln w="10795" cap="flat" cmpd="sng" algn="ctr">
            <a:solidFill>
              <a:srgbClr val="3C3C41"/>
            </a:solidFill>
            <a:prstDash val="solid"/>
            <a:headEnd type="none" w="med" len="med"/>
            <a:tailEnd type="none" w="med" len="med"/>
          </a:ln>
          <a:effectLst/>
        </p:spPr>
        <p:txBody>
          <a:bodyPr vert="horz" wrap="square" lIns="179285" tIns="143428" rIns="179285" bIns="143428"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700" b="1" i="0" u="none" strike="noStrike" kern="0" cap="none" spc="0" normalizeH="0" baseline="0" noProof="0">
                <a:ln>
                  <a:noFill/>
                </a:ln>
                <a:solidFill>
                  <a:srgbClr val="3C3C41"/>
                </a:solidFill>
                <a:effectLst/>
                <a:uLnTx/>
                <a:uFillTx/>
                <a:latin typeface="Segoe UI"/>
                <a:ea typeface="+mn-ea"/>
                <a:cs typeface="+mn-cs"/>
              </a:rPr>
              <a:t>Unit of Monetization</a:t>
            </a:r>
          </a:p>
        </p:txBody>
      </p:sp>
      <p:sp>
        <p:nvSpPr>
          <p:cNvPr id="50" name="Rectangle 49">
            <a:extLst>
              <a:ext uri="{FF2B5EF4-FFF2-40B4-BE49-F238E27FC236}">
                <a16:creationId xmlns:a16="http://schemas.microsoft.com/office/drawing/2014/main" id="{86EFB60A-1D72-40F7-8840-AC34042172EE}"/>
              </a:ext>
            </a:extLst>
          </p:cNvPr>
          <p:cNvSpPr/>
          <p:nvPr/>
        </p:nvSpPr>
        <p:spPr bwMode="auto">
          <a:xfrm>
            <a:off x="348770" y="3324722"/>
            <a:ext cx="1907775" cy="797315"/>
          </a:xfrm>
          <a:prstGeom prst="rect">
            <a:avLst/>
          </a:prstGeom>
          <a:noFill/>
          <a:ln w="10795" cap="flat" cmpd="sng" algn="ctr">
            <a:solidFill>
              <a:srgbClr val="3C3C41"/>
            </a:solidFill>
            <a:prstDash val="solid"/>
            <a:headEnd type="none" w="med" len="med"/>
            <a:tailEnd type="none" w="med" len="med"/>
          </a:ln>
          <a:effectLst/>
        </p:spPr>
        <p:txBody>
          <a:bodyPr vert="horz" wrap="square" lIns="179285" tIns="143428" rIns="179285" bIns="143428"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700" b="1" i="0" u="none" strike="noStrike" kern="0" cap="none" spc="0" normalizeH="0" baseline="0" noProof="0">
                <a:ln>
                  <a:noFill/>
                </a:ln>
                <a:solidFill>
                  <a:srgbClr val="3C3C41"/>
                </a:solidFill>
                <a:effectLst/>
                <a:uLnTx/>
                <a:uFillTx/>
                <a:latin typeface="Segoe UI"/>
                <a:ea typeface="+mn-ea"/>
                <a:cs typeface="+mn-cs"/>
              </a:rPr>
              <a:t>Tiering</a:t>
            </a:r>
          </a:p>
        </p:txBody>
      </p:sp>
      <p:sp>
        <p:nvSpPr>
          <p:cNvPr id="51" name="Rectangle 50">
            <a:extLst>
              <a:ext uri="{FF2B5EF4-FFF2-40B4-BE49-F238E27FC236}">
                <a16:creationId xmlns:a16="http://schemas.microsoft.com/office/drawing/2014/main" id="{5D60AF59-E011-4E40-A986-F57C914A89CA}"/>
              </a:ext>
            </a:extLst>
          </p:cNvPr>
          <p:cNvSpPr/>
          <p:nvPr/>
        </p:nvSpPr>
        <p:spPr bwMode="auto">
          <a:xfrm>
            <a:off x="320959" y="5371990"/>
            <a:ext cx="1921265" cy="721263"/>
          </a:xfrm>
          <a:prstGeom prst="rect">
            <a:avLst/>
          </a:prstGeom>
          <a:noFill/>
          <a:ln w="10795" cap="flat" cmpd="sng" algn="ctr">
            <a:solidFill>
              <a:srgbClr val="3C3C41"/>
            </a:solidFill>
            <a:prstDash val="solid"/>
            <a:headEnd type="none" w="med" len="med"/>
            <a:tailEnd type="none" w="med" len="med"/>
          </a:ln>
          <a:effectLst/>
        </p:spPr>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700" b="1" i="0" u="none" strike="noStrike" kern="0" cap="none" spc="0" normalizeH="0" baseline="0" noProof="0">
                <a:ln>
                  <a:noFill/>
                </a:ln>
                <a:solidFill>
                  <a:srgbClr val="3C3C41"/>
                </a:solidFill>
                <a:effectLst/>
                <a:uLnTx/>
                <a:uFillTx/>
                <a:latin typeface="Segoe UI"/>
                <a:ea typeface="+mn-ea"/>
                <a:cs typeface="+mn-cs"/>
              </a:rPr>
              <a:t>Pricing vs. Competitors</a:t>
            </a:r>
          </a:p>
        </p:txBody>
      </p:sp>
      <p:sp>
        <p:nvSpPr>
          <p:cNvPr id="52" name="Rectangle 51">
            <a:extLst>
              <a:ext uri="{FF2B5EF4-FFF2-40B4-BE49-F238E27FC236}">
                <a16:creationId xmlns:a16="http://schemas.microsoft.com/office/drawing/2014/main" id="{A7A325B8-D3AA-4066-A7FE-1BA6EB3BA7DE}"/>
              </a:ext>
            </a:extLst>
          </p:cNvPr>
          <p:cNvSpPr/>
          <p:nvPr/>
        </p:nvSpPr>
        <p:spPr bwMode="auto">
          <a:xfrm>
            <a:off x="2325503" y="3324722"/>
            <a:ext cx="6368160" cy="797315"/>
          </a:xfrm>
          <a:prstGeom prst="rect">
            <a:avLst/>
          </a:prstGeom>
          <a:noFill/>
          <a:ln w="10795" cap="flat" cmpd="sng" algn="ctr">
            <a:solidFill>
              <a:srgbClr val="3C3C41"/>
            </a:solidFill>
            <a:prstDash val="solid"/>
            <a:headEnd type="none" w="med" len="med"/>
            <a:tailEnd type="none" w="med" len="med"/>
          </a:ln>
          <a:effectLst/>
        </p:spPr>
        <p:txBody>
          <a:bodyPr vert="horz" wrap="square" lIns="182880" tIns="91440" rIns="182880" bIns="146304" numCol="1" rtlCol="0" anchor="t" anchorCtr="0" compatLnSpc="1">
            <a:prstTxWarp prst="textNoShape">
              <a:avLst/>
            </a:prstTxWarp>
          </a:bodyPr>
          <a:lstStyle/>
          <a:p>
            <a:pPr marL="0" marR="0" lvl="0" indent="-342900" defTabSz="91410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a:ln>
                  <a:noFill/>
                </a:ln>
                <a:solidFill>
                  <a:srgbClr val="44546A"/>
                </a:solidFill>
                <a:effectLst/>
                <a:uLnTx/>
                <a:uFillTx/>
                <a:latin typeface="Segoe UI"/>
                <a:ea typeface="+mn-ea"/>
                <a:cs typeface="+mn-cs"/>
              </a:rPr>
              <a:t>Basic: designed for apps with light workloads </a:t>
            </a:r>
          </a:p>
          <a:p>
            <a:pPr marL="0" marR="0" lvl="0" indent="-342900" defTabSz="91410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a:ln>
                  <a:noFill/>
                </a:ln>
                <a:solidFill>
                  <a:srgbClr val="44546A"/>
                </a:solidFill>
                <a:effectLst/>
                <a:uLnTx/>
                <a:uFillTx/>
                <a:latin typeface="Segoe UI"/>
                <a:ea typeface="+mn-ea"/>
                <a:cs typeface="+mn-cs"/>
              </a:rPr>
              <a:t>Standard: mid-level performance and business continuity</a:t>
            </a:r>
          </a:p>
          <a:p>
            <a:pPr marL="0" marR="0" lvl="0" indent="-342900" defTabSz="91410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a:ln>
                  <a:noFill/>
                </a:ln>
                <a:solidFill>
                  <a:srgbClr val="44546A"/>
                </a:solidFill>
                <a:effectLst/>
                <a:uLnTx/>
                <a:uFillTx/>
                <a:latin typeface="Segoe UI"/>
                <a:ea typeface="+mn-ea"/>
                <a:cs typeface="+mn-cs"/>
              </a:rPr>
              <a:t>Premium: low IO latency workloads and higher business continuity</a:t>
            </a:r>
          </a:p>
        </p:txBody>
      </p:sp>
      <p:sp>
        <p:nvSpPr>
          <p:cNvPr id="53" name="Rectangle 52">
            <a:extLst>
              <a:ext uri="{FF2B5EF4-FFF2-40B4-BE49-F238E27FC236}">
                <a16:creationId xmlns:a16="http://schemas.microsoft.com/office/drawing/2014/main" id="{5BA79354-A1C2-4CF5-8E28-2CE95E132C69}"/>
              </a:ext>
            </a:extLst>
          </p:cNvPr>
          <p:cNvSpPr/>
          <p:nvPr/>
        </p:nvSpPr>
        <p:spPr bwMode="auto">
          <a:xfrm>
            <a:off x="8839199" y="3330819"/>
            <a:ext cx="3118104" cy="797314"/>
          </a:xfrm>
          <a:prstGeom prst="rect">
            <a:avLst/>
          </a:prstGeom>
          <a:noFill/>
          <a:ln w="10795" cap="flat" cmpd="sng" algn="ctr">
            <a:solidFill>
              <a:srgbClr val="3C3C41"/>
            </a:solidFill>
            <a:prstDash val="solid"/>
            <a:headEnd type="none" w="med" len="med"/>
            <a:tailEnd type="none" w="med" len="med"/>
          </a:ln>
          <a:effectLst/>
        </p:spPr>
        <p:txBody>
          <a:bodyPr vert="horz" wrap="square" lIns="182880" tIns="146304" rIns="182880" bIns="146304" numCol="1" rtlCol="0" anchor="t" anchorCtr="0" compatLnSpc="1">
            <a:prstTxWarp prst="textNoShape">
              <a:avLst/>
            </a:prstTxWarp>
          </a:bodyPr>
          <a:lstStyle/>
          <a:p>
            <a:pPr marL="227013" marR="0" lvl="0" indent="-227013" defTabSz="93247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a:ln>
                  <a:noFill/>
                </a:ln>
                <a:solidFill>
                  <a:srgbClr val="44546A"/>
                </a:solidFill>
                <a:effectLst/>
                <a:uLnTx/>
                <a:uFillTx/>
                <a:latin typeface="Segoe UI"/>
                <a:ea typeface="+mn-ea"/>
                <a:cs typeface="+mn-cs"/>
              </a:rPr>
              <a:t>General Purpose</a:t>
            </a:r>
          </a:p>
          <a:p>
            <a:pPr marL="227013" marR="0" lvl="0" indent="-227013" defTabSz="93247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a:ln>
                  <a:noFill/>
                </a:ln>
                <a:solidFill>
                  <a:srgbClr val="44546A"/>
                </a:solidFill>
                <a:effectLst/>
                <a:uLnTx/>
                <a:uFillTx/>
                <a:latin typeface="Segoe UI"/>
                <a:ea typeface="+mn-ea"/>
                <a:cs typeface="+mn-cs"/>
              </a:rPr>
              <a:t>“Business Critical”</a:t>
            </a:r>
          </a:p>
        </p:txBody>
      </p:sp>
      <p:sp>
        <p:nvSpPr>
          <p:cNvPr id="54" name="Rectangle 53">
            <a:extLst>
              <a:ext uri="{FF2B5EF4-FFF2-40B4-BE49-F238E27FC236}">
                <a16:creationId xmlns:a16="http://schemas.microsoft.com/office/drawing/2014/main" id="{A952B172-5B85-40D5-942D-8F315F9CCD04}"/>
              </a:ext>
            </a:extLst>
          </p:cNvPr>
          <p:cNvSpPr/>
          <p:nvPr/>
        </p:nvSpPr>
        <p:spPr bwMode="auto">
          <a:xfrm>
            <a:off x="315651" y="6268041"/>
            <a:ext cx="1921265" cy="588336"/>
          </a:xfrm>
          <a:prstGeom prst="rect">
            <a:avLst/>
          </a:prstGeom>
          <a:noFill/>
          <a:ln w="10795" cap="flat" cmpd="sng" algn="ctr">
            <a:solidFill>
              <a:srgbClr val="3C3C41"/>
            </a:solidFill>
            <a:prstDash val="solid"/>
            <a:headEnd type="none" w="med" len="med"/>
            <a:tailEnd type="none" w="med" len="med"/>
          </a:ln>
          <a:effectLst/>
        </p:spPr>
        <p:txBody>
          <a:bodyPr vert="horz" wrap="square" lIns="182880" tIns="146304" rIns="182880" bIns="146304"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700" b="1" i="0" u="none" strike="noStrike" kern="0" cap="none" spc="0" normalizeH="0" baseline="0" noProof="0">
                <a:ln>
                  <a:noFill/>
                </a:ln>
                <a:solidFill>
                  <a:srgbClr val="3C3C41"/>
                </a:solidFill>
                <a:effectLst/>
                <a:uLnTx/>
                <a:uFillTx/>
                <a:latin typeface="Segoe UI"/>
                <a:ea typeface="+mn-ea"/>
                <a:cs typeface="+mn-cs"/>
              </a:rPr>
              <a:t>Hybrid Benefits</a:t>
            </a:r>
          </a:p>
        </p:txBody>
      </p:sp>
      <p:sp>
        <p:nvSpPr>
          <p:cNvPr id="55" name="Rectangle 54">
            <a:extLst>
              <a:ext uri="{FF2B5EF4-FFF2-40B4-BE49-F238E27FC236}">
                <a16:creationId xmlns:a16="http://schemas.microsoft.com/office/drawing/2014/main" id="{77925BB9-5B49-48F1-8E98-CC9190D2FD32}"/>
              </a:ext>
            </a:extLst>
          </p:cNvPr>
          <p:cNvSpPr/>
          <p:nvPr/>
        </p:nvSpPr>
        <p:spPr bwMode="auto">
          <a:xfrm>
            <a:off x="2325503" y="4326659"/>
            <a:ext cx="3099937" cy="902110"/>
          </a:xfrm>
          <a:prstGeom prst="rect">
            <a:avLst/>
          </a:prstGeom>
          <a:noFill/>
          <a:ln w="10795" cap="flat" cmpd="sng" algn="ctr">
            <a:solidFill>
              <a:srgbClr val="3C3C41"/>
            </a:solidFill>
            <a:prstDash val="solid"/>
            <a:headEnd type="none" w="med" len="med"/>
            <a:tailEnd type="none" w="med" len="med"/>
          </a:ln>
          <a:effectLst/>
        </p:spPr>
        <p:txBody>
          <a:bodyPr vert="horz" wrap="square" lIns="182880" tIns="91440" rIns="182880" bIns="146304"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300" b="0" i="0" u="none" strike="noStrike" kern="0" cap="none" spc="0" normalizeH="0" baseline="0" noProof="0">
                <a:ln>
                  <a:noFill/>
                </a:ln>
                <a:solidFill>
                  <a:srgbClr val="44546A"/>
                </a:solidFill>
                <a:effectLst/>
                <a:uLnTx/>
                <a:uFillTx/>
                <a:latin typeface="Segoe UI"/>
                <a:ea typeface="+mn-ea"/>
                <a:cs typeface="+mn-cs"/>
              </a:rPr>
              <a:t>DTU – “Database Throughput Unit” – measure of database performance that blends CPU, memory and I/O. </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300" b="0" i="0" u="none" strike="noStrike" kern="0" cap="none" spc="0" normalizeH="0" baseline="0" noProof="0">
              <a:ln>
                <a:noFill/>
              </a:ln>
              <a:solidFill>
                <a:srgbClr val="44546A"/>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3EA934F5-8F21-4661-ABCB-124A11611BBD}"/>
              </a:ext>
            </a:extLst>
          </p:cNvPr>
          <p:cNvSpPr/>
          <p:nvPr/>
        </p:nvSpPr>
        <p:spPr bwMode="auto">
          <a:xfrm>
            <a:off x="8839199" y="4323611"/>
            <a:ext cx="3118104" cy="902110"/>
          </a:xfrm>
          <a:prstGeom prst="rect">
            <a:avLst/>
          </a:prstGeom>
          <a:noFill/>
          <a:ln w="10795" cap="flat" cmpd="sng" algn="ctr">
            <a:solidFill>
              <a:srgbClr val="3C3C41"/>
            </a:solidFill>
            <a:prstDash val="solid"/>
            <a:headEnd type="none" w="med" len="med"/>
            <a:tailEnd type="none" w="med" len="med"/>
          </a:ln>
          <a:effectLst/>
        </p:spPr>
        <p:txBody>
          <a:bodyPr vert="horz" wrap="square" lIns="182880" tIns="146304" rIns="182880" bIns="146304" numCol="1" rtlCol="0" anchor="t" anchorCtr="0" compatLnSpc="1">
            <a:prstTxWarp prst="textNoShape">
              <a:avLst/>
            </a:prstTxWarp>
          </a:bodyPr>
          <a:lstStyle/>
          <a:p>
            <a:pPr marL="227013" marR="0" lvl="0" indent="-227013" defTabSz="93247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a:ln>
                  <a:noFill/>
                </a:ln>
                <a:solidFill>
                  <a:srgbClr val="44546A"/>
                </a:solidFill>
                <a:effectLst/>
                <a:uLnTx/>
                <a:uFillTx/>
                <a:latin typeface="Segoe UI"/>
                <a:ea typeface="+mn-ea"/>
                <a:cs typeface="+mn-cs"/>
              </a:rPr>
              <a:t>vCore for compute</a:t>
            </a:r>
          </a:p>
          <a:p>
            <a:pPr marL="227013" marR="0" lvl="0" indent="-227013" defTabSz="93247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a:ln>
                  <a:noFill/>
                </a:ln>
                <a:solidFill>
                  <a:srgbClr val="44546A"/>
                </a:solidFill>
                <a:effectLst/>
                <a:uLnTx/>
                <a:uFillTx/>
                <a:latin typeface="Segoe UI"/>
                <a:ea typeface="+mn-ea"/>
                <a:cs typeface="+mn-cs"/>
              </a:rPr>
              <a:t>GBs for storage</a:t>
            </a:r>
          </a:p>
          <a:p>
            <a:pPr marL="227013" marR="0" lvl="0" indent="-227013" defTabSz="93247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a:ln>
                  <a:noFill/>
                </a:ln>
                <a:solidFill>
                  <a:srgbClr val="44546A"/>
                </a:solidFill>
                <a:effectLst/>
                <a:uLnTx/>
                <a:uFillTx/>
                <a:latin typeface="Segoe UI"/>
                <a:ea typeface="+mn-ea"/>
                <a:cs typeface="+mn-cs"/>
              </a:rPr>
              <a:t>IOPs for IO</a:t>
            </a:r>
          </a:p>
        </p:txBody>
      </p:sp>
      <p:sp>
        <p:nvSpPr>
          <p:cNvPr id="57" name="Rectangle 56">
            <a:extLst>
              <a:ext uri="{FF2B5EF4-FFF2-40B4-BE49-F238E27FC236}">
                <a16:creationId xmlns:a16="http://schemas.microsoft.com/office/drawing/2014/main" id="{6F1B1132-9E7E-4677-822E-9EDF8F62EC67}"/>
              </a:ext>
            </a:extLst>
          </p:cNvPr>
          <p:cNvSpPr/>
          <p:nvPr/>
        </p:nvSpPr>
        <p:spPr bwMode="auto">
          <a:xfrm>
            <a:off x="8839200" y="6277949"/>
            <a:ext cx="3127248" cy="567658"/>
          </a:xfrm>
          <a:prstGeom prst="rect">
            <a:avLst/>
          </a:prstGeom>
          <a:noFill/>
          <a:ln w="10795" cap="flat" cmpd="sng" algn="ctr">
            <a:solidFill>
              <a:srgbClr val="3C3C41"/>
            </a:solidFill>
            <a:prstDash val="solid"/>
            <a:headEnd type="none" w="med" len="med"/>
            <a:tailEnd type="none" w="med" len="med"/>
          </a:ln>
          <a:effectLst/>
        </p:spPr>
        <p:txBody>
          <a:bodyPr vert="horz" wrap="square" lIns="182880" tIns="146304" rIns="182880" bIns="146304" numCol="1" rtlCol="0" anchor="t" anchorCtr="0" compatLnSpc="1">
            <a:prstTxWarp prst="textNoShape">
              <a:avLst/>
            </a:prstTxWarp>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300" b="0" i="0" u="none" strike="noStrike" kern="0" cap="none" spc="0" normalizeH="0" baseline="0" noProof="0">
                <a:ln>
                  <a:noFill/>
                </a:ln>
                <a:solidFill>
                  <a:srgbClr val="44546A"/>
                </a:solidFill>
                <a:effectLst/>
                <a:uLnTx/>
                <a:uFillTx/>
                <a:latin typeface="Segoe UI"/>
                <a:ea typeface="+mn-ea"/>
                <a:cs typeface="+mn-cs"/>
              </a:rPr>
              <a:t>Yes, EE customers also get 4 cores in General Purpose SKU</a:t>
            </a:r>
          </a:p>
        </p:txBody>
      </p:sp>
      <p:sp>
        <p:nvSpPr>
          <p:cNvPr id="58" name="Rectangle 57">
            <a:extLst>
              <a:ext uri="{FF2B5EF4-FFF2-40B4-BE49-F238E27FC236}">
                <a16:creationId xmlns:a16="http://schemas.microsoft.com/office/drawing/2014/main" id="{5410123F-E83A-4414-923C-15D8D9CE008D}"/>
              </a:ext>
            </a:extLst>
          </p:cNvPr>
          <p:cNvSpPr/>
          <p:nvPr/>
        </p:nvSpPr>
        <p:spPr bwMode="auto">
          <a:xfrm>
            <a:off x="2325503" y="5371990"/>
            <a:ext cx="6368160" cy="713098"/>
          </a:xfrm>
          <a:prstGeom prst="rect">
            <a:avLst/>
          </a:prstGeom>
          <a:noFill/>
          <a:ln w="10795" cap="flat" cmpd="sng" algn="ctr">
            <a:solidFill>
              <a:srgbClr val="3C3C41"/>
            </a:solidFill>
            <a:prstDash val="solid"/>
            <a:headEnd type="none" w="med" len="med"/>
            <a:tailEnd type="none" w="med" len="med"/>
          </a:ln>
          <a:effectLst/>
        </p:spPr>
        <p:txBody>
          <a:bodyPr vert="horz" wrap="square" lIns="182880" tIns="91440" rIns="182880" bIns="146304" numCol="1" rtlCol="0" anchor="t" anchorCtr="0" compatLnSpc="1">
            <a:prstTxWarp prst="textNoShape">
              <a:avLst/>
            </a:prstTxWarp>
          </a:bodyPr>
          <a:lstStyle/>
          <a:p>
            <a:pPr marL="342900" marR="0" lvl="0" indent="-342900" defTabSz="93247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a:ln>
                  <a:noFill/>
                </a:ln>
                <a:solidFill>
                  <a:srgbClr val="44546A"/>
                </a:solidFill>
                <a:effectLst/>
                <a:uLnTx/>
                <a:uFillTx/>
                <a:latin typeface="Segoe UI"/>
                <a:ea typeface="+mn-ea"/>
                <a:cs typeface="+mn-cs"/>
              </a:rPr>
              <a:t>Basic – very cheap because it priced to accommodate web customers</a:t>
            </a:r>
          </a:p>
          <a:p>
            <a:pPr marL="342900" marR="0" lvl="0" indent="-342900" defTabSz="93247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a:ln>
                  <a:noFill/>
                </a:ln>
                <a:solidFill>
                  <a:srgbClr val="44546A"/>
                </a:solidFill>
                <a:effectLst/>
                <a:uLnTx/>
                <a:uFillTx/>
                <a:latin typeface="Segoe UI"/>
                <a:ea typeface="+mn-ea"/>
                <a:cs typeface="+mn-cs"/>
              </a:rPr>
              <a:t>Standard – comparable pricing but not easily explainable to customer</a:t>
            </a:r>
          </a:p>
          <a:p>
            <a:pPr marL="342900" marR="0" lvl="0" indent="-342900" defTabSz="93247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a:ln>
                  <a:noFill/>
                </a:ln>
                <a:solidFill>
                  <a:srgbClr val="44546A"/>
                </a:solidFill>
                <a:effectLst/>
                <a:uLnTx/>
                <a:uFillTx/>
                <a:latin typeface="Segoe UI"/>
                <a:ea typeface="+mn-ea"/>
                <a:cs typeface="+mn-cs"/>
              </a:rPr>
              <a:t>Premium – expensive due to additional replicas and IOs</a:t>
            </a:r>
          </a:p>
        </p:txBody>
      </p:sp>
      <p:sp>
        <p:nvSpPr>
          <p:cNvPr id="59" name="Rectangle 58">
            <a:extLst>
              <a:ext uri="{FF2B5EF4-FFF2-40B4-BE49-F238E27FC236}">
                <a16:creationId xmlns:a16="http://schemas.microsoft.com/office/drawing/2014/main" id="{56BA38C0-3A3A-414C-A6D1-5D0212D7465E}"/>
              </a:ext>
            </a:extLst>
          </p:cNvPr>
          <p:cNvSpPr/>
          <p:nvPr/>
        </p:nvSpPr>
        <p:spPr bwMode="auto">
          <a:xfrm>
            <a:off x="8839200" y="5380289"/>
            <a:ext cx="3118104" cy="721263"/>
          </a:xfrm>
          <a:prstGeom prst="rect">
            <a:avLst/>
          </a:prstGeom>
          <a:noFill/>
          <a:ln w="10795" cap="flat" cmpd="sng" algn="ctr">
            <a:solidFill>
              <a:srgbClr val="3C3C41"/>
            </a:solidFill>
            <a:prstDash val="solid"/>
            <a:headEnd type="none" w="med" len="med"/>
            <a:tailEnd type="none" w="med" len="med"/>
          </a:ln>
          <a:effectLst/>
        </p:spPr>
        <p:txBody>
          <a:bodyPr vert="horz" wrap="square" lIns="182880" tIns="91440" rIns="182880" bIns="146304" numCol="1" rtlCol="0" anchor="t" anchorCtr="0" compatLnSpc="1">
            <a:prstTxWarp prst="textNoShape">
              <a:avLst/>
            </a:prstTxWarp>
          </a:bodyPr>
          <a:lstStyle/>
          <a:p>
            <a:pPr marL="227013" marR="0" lvl="0" indent="-227013" defTabSz="93247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a:ln>
                  <a:noFill/>
                </a:ln>
                <a:solidFill>
                  <a:srgbClr val="44546A"/>
                </a:solidFill>
                <a:effectLst/>
                <a:uLnTx/>
                <a:uFillTx/>
                <a:latin typeface="Segoe UI"/>
                <a:ea typeface="+mn-ea"/>
                <a:cs typeface="+mn-cs"/>
              </a:rPr>
              <a:t>Priced lower compared to AWS</a:t>
            </a:r>
          </a:p>
        </p:txBody>
      </p:sp>
      <p:sp>
        <p:nvSpPr>
          <p:cNvPr id="60" name="Rectangle 59">
            <a:extLst>
              <a:ext uri="{FF2B5EF4-FFF2-40B4-BE49-F238E27FC236}">
                <a16:creationId xmlns:a16="http://schemas.microsoft.com/office/drawing/2014/main" id="{C48466BF-1404-40C8-84AB-AC49047714BB}"/>
              </a:ext>
            </a:extLst>
          </p:cNvPr>
          <p:cNvSpPr/>
          <p:nvPr/>
        </p:nvSpPr>
        <p:spPr bwMode="auto">
          <a:xfrm>
            <a:off x="2325503" y="6277949"/>
            <a:ext cx="6365865" cy="567658"/>
          </a:xfrm>
          <a:prstGeom prst="rect">
            <a:avLst/>
          </a:prstGeom>
          <a:noFill/>
          <a:ln w="10795" cap="flat" cmpd="sng" algn="ctr">
            <a:solidFill>
              <a:srgbClr val="3C3C41"/>
            </a:solidFill>
            <a:prstDash val="solid"/>
            <a:headEnd type="none" w="med" len="med"/>
            <a:tailEnd type="none" w="med" len="med"/>
          </a:ln>
          <a:effectLst/>
        </p:spPr>
        <p:txBody>
          <a:bodyPr vert="horz" wrap="square" lIns="182880" tIns="146304" rIns="182880" bIns="146304" numCol="1" rtlCol="0" anchor="t" anchorCtr="0" compatLnSpc="1">
            <a:prstTxWarp prst="textNoShape">
              <a:avLst/>
            </a:prstTxWarp>
          </a:bodyPr>
          <a:lstStyle/>
          <a:p>
            <a:pPr marL="339725" marR="0" lvl="0" indent="-339725" defTabSz="932472"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0" cap="none" spc="0" normalizeH="0" baseline="0" noProof="0">
                <a:ln>
                  <a:noFill/>
                </a:ln>
                <a:solidFill>
                  <a:srgbClr val="44546A"/>
                </a:solidFill>
                <a:effectLst/>
                <a:uLnTx/>
                <a:uFillTx/>
                <a:latin typeface="Segoe UI"/>
                <a:ea typeface="+mn-ea"/>
                <a:cs typeface="+mn-cs"/>
              </a:rPr>
              <a:t>No</a:t>
            </a:r>
          </a:p>
        </p:txBody>
      </p:sp>
      <p:sp>
        <p:nvSpPr>
          <p:cNvPr id="61" name="Rectangle 60">
            <a:extLst>
              <a:ext uri="{FF2B5EF4-FFF2-40B4-BE49-F238E27FC236}">
                <a16:creationId xmlns:a16="http://schemas.microsoft.com/office/drawing/2014/main" id="{9FCEF3DF-C4E9-4576-98DF-B0FF753EFD4A}"/>
              </a:ext>
            </a:extLst>
          </p:cNvPr>
          <p:cNvSpPr/>
          <p:nvPr/>
        </p:nvSpPr>
        <p:spPr bwMode="auto">
          <a:xfrm>
            <a:off x="344069" y="2453014"/>
            <a:ext cx="1907775" cy="717140"/>
          </a:xfrm>
          <a:prstGeom prst="rect">
            <a:avLst/>
          </a:prstGeom>
          <a:noFill/>
          <a:ln w="10795" cap="flat" cmpd="sng" algn="ctr">
            <a:solidFill>
              <a:srgbClr val="3C3C41"/>
            </a:solidFill>
            <a:prstDash val="solid"/>
            <a:headEnd type="none" w="med" len="med"/>
            <a:tailEnd type="none" w="med" len="med"/>
          </a:ln>
          <a:effectLst/>
        </p:spPr>
        <p:txBody>
          <a:bodyPr vert="horz" wrap="square" lIns="179285" tIns="143428" rIns="179285" bIns="143428"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700" b="1" i="0" u="none" strike="noStrike" kern="0" cap="none" spc="0" normalizeH="0" baseline="0" noProof="0">
                <a:ln>
                  <a:noFill/>
                </a:ln>
                <a:solidFill>
                  <a:srgbClr val="3C3C41"/>
                </a:solidFill>
                <a:effectLst/>
                <a:uLnTx/>
                <a:uFillTx/>
                <a:latin typeface="Segoe UI"/>
                <a:ea typeface="+mn-ea"/>
                <a:cs typeface="+mn-cs"/>
              </a:rPr>
              <a:t>Best for </a:t>
            </a:r>
          </a:p>
        </p:txBody>
      </p:sp>
      <p:sp>
        <p:nvSpPr>
          <p:cNvPr id="62" name="Rectangle 61">
            <a:extLst>
              <a:ext uri="{FF2B5EF4-FFF2-40B4-BE49-F238E27FC236}">
                <a16:creationId xmlns:a16="http://schemas.microsoft.com/office/drawing/2014/main" id="{14994BF7-DD23-45B3-AF01-701776EE6CC8}"/>
              </a:ext>
            </a:extLst>
          </p:cNvPr>
          <p:cNvSpPr/>
          <p:nvPr/>
        </p:nvSpPr>
        <p:spPr bwMode="auto">
          <a:xfrm>
            <a:off x="2325503" y="2464517"/>
            <a:ext cx="3097467" cy="705637"/>
          </a:xfrm>
          <a:prstGeom prst="rect">
            <a:avLst/>
          </a:prstGeom>
          <a:noFill/>
          <a:ln w="10795" cap="flat" cmpd="sng" algn="ctr">
            <a:solidFill>
              <a:srgbClr val="3C3C41"/>
            </a:solidFill>
            <a:prstDash val="solid"/>
            <a:headEnd type="none" w="med" len="med"/>
            <a:tailEnd type="none" w="med" len="med"/>
          </a:ln>
          <a:effectLst/>
        </p:spPr>
        <p:txBody>
          <a:bodyPr vert="horz" wrap="square" lIns="179285" tIns="0" rIns="179285" bIns="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300" b="0" i="0" u="none" strike="noStrike" kern="0" cap="none" spc="0" normalizeH="0" baseline="0" noProof="0">
                <a:ln>
                  <a:noFill/>
                </a:ln>
                <a:solidFill>
                  <a:srgbClr val="44546A"/>
                </a:solidFill>
                <a:effectLst/>
                <a:uLnTx/>
                <a:uFillTx/>
                <a:latin typeface="Segoe UI"/>
                <a:ea typeface="+mn-ea"/>
                <a:cs typeface="+mn-cs"/>
              </a:rPr>
              <a:t>New apps, with a ‘one database per app pattern’ and resources guaranteed at DB level</a:t>
            </a:r>
          </a:p>
        </p:txBody>
      </p:sp>
      <p:sp>
        <p:nvSpPr>
          <p:cNvPr id="63" name="Rectangle 62">
            <a:extLst>
              <a:ext uri="{FF2B5EF4-FFF2-40B4-BE49-F238E27FC236}">
                <a16:creationId xmlns:a16="http://schemas.microsoft.com/office/drawing/2014/main" id="{7D7DDBB8-BEFB-4DBF-9302-65705830460F}"/>
              </a:ext>
            </a:extLst>
          </p:cNvPr>
          <p:cNvSpPr/>
          <p:nvPr/>
        </p:nvSpPr>
        <p:spPr bwMode="auto">
          <a:xfrm>
            <a:off x="8839200" y="2464517"/>
            <a:ext cx="3120453" cy="705637"/>
          </a:xfrm>
          <a:prstGeom prst="rect">
            <a:avLst/>
          </a:prstGeom>
          <a:noFill/>
          <a:ln w="10795" cap="flat" cmpd="sng" algn="ctr">
            <a:solidFill>
              <a:srgbClr val="3C3C41"/>
            </a:solidFill>
            <a:prstDash val="solid"/>
            <a:headEnd type="none" w="med" len="med"/>
            <a:tailEnd type="none" w="med" len="med"/>
          </a:ln>
          <a:effectLst/>
        </p:spPr>
        <p:txBody>
          <a:bodyPr vert="horz" wrap="square" lIns="179285" tIns="0" rIns="179285" bIns="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300" b="0" i="0" u="none" strike="noStrike" kern="0" cap="none" spc="0" normalizeH="0" baseline="0" noProof="0">
                <a:ln>
                  <a:noFill/>
                </a:ln>
                <a:solidFill>
                  <a:srgbClr val="44546A"/>
                </a:solidFill>
                <a:effectLst/>
                <a:uLnTx/>
                <a:uFillTx/>
                <a:latin typeface="Segoe UI"/>
                <a:ea typeface="+mn-ea"/>
                <a:cs typeface="+mn-cs"/>
              </a:rPr>
              <a:t>Modernizing large number of existing SQL Server apps from on-premises or IaaS</a:t>
            </a:r>
          </a:p>
        </p:txBody>
      </p:sp>
      <p:sp>
        <p:nvSpPr>
          <p:cNvPr id="64" name="Rectangle 63">
            <a:extLst>
              <a:ext uri="{FF2B5EF4-FFF2-40B4-BE49-F238E27FC236}">
                <a16:creationId xmlns:a16="http://schemas.microsoft.com/office/drawing/2014/main" id="{9CA68AF3-91B4-4D50-B9D2-2F0DDFB26BE8}"/>
              </a:ext>
            </a:extLst>
          </p:cNvPr>
          <p:cNvSpPr/>
          <p:nvPr/>
        </p:nvSpPr>
        <p:spPr bwMode="auto">
          <a:xfrm>
            <a:off x="5590161" y="2464517"/>
            <a:ext cx="3108960" cy="705637"/>
          </a:xfrm>
          <a:prstGeom prst="rect">
            <a:avLst/>
          </a:prstGeom>
          <a:noFill/>
          <a:ln w="10795" cap="flat" cmpd="sng" algn="ctr">
            <a:solidFill>
              <a:srgbClr val="3C3C41"/>
            </a:solidFill>
            <a:prstDash val="solid"/>
            <a:headEnd type="none" w="med" len="med"/>
            <a:tailEnd type="none" w="med" len="med"/>
          </a:ln>
          <a:effectLst/>
        </p:spPr>
        <p:txBody>
          <a:bodyPr vert="horz" wrap="square" lIns="179285" tIns="0" rIns="179285" bIns="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44546A"/>
                </a:solidFill>
                <a:effectLst/>
                <a:uLnTx/>
                <a:uFillTx/>
                <a:latin typeface="Segoe UI"/>
                <a:ea typeface="+mn-ea"/>
                <a:cs typeface="+mn-cs"/>
              </a:rPr>
              <a:t>New SaaS apps or modernizing existing apps to SaaS, resource sharing across DBs of existing LOB apps for higher efficiency</a:t>
            </a:r>
          </a:p>
        </p:txBody>
      </p:sp>
      <p:sp>
        <p:nvSpPr>
          <p:cNvPr id="65" name="Rectangle 64">
            <a:extLst>
              <a:ext uri="{FF2B5EF4-FFF2-40B4-BE49-F238E27FC236}">
                <a16:creationId xmlns:a16="http://schemas.microsoft.com/office/drawing/2014/main" id="{54C1C8D1-F2EF-4AA8-9C4B-E611A23999EF}"/>
              </a:ext>
            </a:extLst>
          </p:cNvPr>
          <p:cNvSpPr/>
          <p:nvPr/>
        </p:nvSpPr>
        <p:spPr bwMode="auto">
          <a:xfrm>
            <a:off x="5567680" y="4327354"/>
            <a:ext cx="3126929" cy="902110"/>
          </a:xfrm>
          <a:prstGeom prst="rect">
            <a:avLst/>
          </a:prstGeom>
          <a:noFill/>
          <a:ln w="10795" cap="flat" cmpd="sng" algn="ctr">
            <a:solidFill>
              <a:srgbClr val="3C3C41"/>
            </a:solidFill>
            <a:prstDash val="solid"/>
            <a:headEnd type="none" w="med" len="med"/>
            <a:tailEnd type="none" w="med" len="med"/>
          </a:ln>
          <a:effectLst/>
        </p:spPr>
        <p:txBody>
          <a:bodyPr vert="horz" wrap="square" lIns="182880" tIns="91440" rIns="182880" bIns="146304"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300" b="0" i="0" u="none" strike="noStrike" kern="0" cap="none" spc="0" normalizeH="0" baseline="0" noProof="0" err="1">
                <a:ln>
                  <a:noFill/>
                </a:ln>
                <a:solidFill>
                  <a:srgbClr val="44546A"/>
                </a:solidFill>
                <a:effectLst/>
                <a:uLnTx/>
                <a:uFillTx/>
                <a:latin typeface="Segoe UI"/>
                <a:ea typeface="+mn-ea"/>
                <a:cs typeface="+mn-cs"/>
              </a:rPr>
              <a:t>eDTU</a:t>
            </a:r>
            <a:r>
              <a:rPr kumimoji="0" lang="en-US" sz="1300" b="0" i="0" u="none" strike="noStrike" kern="0" cap="none" spc="0" normalizeH="0" baseline="0" noProof="0">
                <a:ln>
                  <a:noFill/>
                </a:ln>
                <a:solidFill>
                  <a:srgbClr val="44546A"/>
                </a:solidFill>
                <a:effectLst/>
                <a:uLnTx/>
                <a:uFillTx/>
                <a:latin typeface="Segoe UI"/>
                <a:ea typeface="+mn-ea"/>
                <a:cs typeface="+mn-cs"/>
              </a:rPr>
              <a:t> – elastic “Database Throughput Unit” – measure of database performance that blends CPU, memory and I/O. </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300" b="0" i="0" u="none" strike="noStrike" kern="0" cap="none" spc="0" normalizeH="0" baseline="0" noProof="0">
              <a:ln>
                <a:noFill/>
              </a:ln>
              <a:solidFill>
                <a:srgbClr val="44546A"/>
              </a:solidFill>
              <a:effectLst/>
              <a:uLnTx/>
              <a:uFillTx/>
              <a:latin typeface="Segoe UI"/>
              <a:ea typeface="+mn-ea"/>
              <a:cs typeface="+mn-cs"/>
            </a:endParaRPr>
          </a:p>
        </p:txBody>
      </p:sp>
    </p:spTree>
    <p:extLst>
      <p:ext uri="{BB962C8B-B14F-4D97-AF65-F5344CB8AC3E}">
        <p14:creationId xmlns:p14="http://schemas.microsoft.com/office/powerpoint/2010/main" val="391594892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27D6-EDE9-4FB7-A91B-55CA670E420D}"/>
              </a:ext>
            </a:extLst>
          </p:cNvPr>
          <p:cNvSpPr>
            <a:spLocks noGrp="1"/>
          </p:cNvSpPr>
          <p:nvPr>
            <p:ph type="title" idx="4294967295"/>
          </p:nvPr>
        </p:nvSpPr>
        <p:spPr>
          <a:xfrm>
            <a:off x="488514" y="2075080"/>
            <a:ext cx="11273425" cy="3508653"/>
          </a:xfrm>
        </p:spPr>
        <p:txBody>
          <a:bodyPr/>
          <a:lstStyle/>
          <a:p>
            <a:r>
              <a:rPr lang="en-US" sz="2800" dirty="0">
                <a:solidFill>
                  <a:schemeClr val="accent2"/>
                </a:solidFill>
              </a:rPr>
              <a:t>Introduction to SQL Managed Instance</a:t>
            </a:r>
            <a:br>
              <a:rPr lang="en-US" sz="2800" dirty="0">
                <a:solidFill>
                  <a:schemeClr val="accent2"/>
                </a:solidFill>
              </a:rPr>
            </a:br>
            <a:br>
              <a:rPr lang="en-US" sz="3200" dirty="0"/>
            </a:br>
            <a:br>
              <a:rPr lang="en-US" sz="2400" dirty="0"/>
            </a:br>
            <a:r>
              <a:rPr lang="en-US" sz="2000" b="0" dirty="0">
                <a:solidFill>
                  <a:schemeClr val="bg1"/>
                </a:solidFill>
                <a:latin typeface="+mn-lt"/>
              </a:rPr>
              <a:t>This lab demonstrates how to create an Azure SQL Database Managed Instance using the Azure Portal in a dedicated subnet of a virtual network. You will learn how to configure networks, security capabilities, and privacy capabilities of your Managed Instance. You will also understand how to size your MI, create disaster recovery protections, and manage &amp; monitor security and performance tuning.</a:t>
            </a:r>
            <a:br>
              <a:rPr lang="en-US" sz="2400" dirty="0">
                <a:solidFill>
                  <a:schemeClr val="bg1"/>
                </a:solidFill>
              </a:rPr>
            </a:br>
            <a:endParaRPr lang="en-US" sz="2400" dirty="0">
              <a:solidFill>
                <a:schemeClr val="bg1"/>
              </a:solidFill>
            </a:endParaRPr>
          </a:p>
        </p:txBody>
      </p:sp>
      <p:pic>
        <p:nvPicPr>
          <p:cNvPr id="7" name="Graphic 6" descr="Laptop">
            <a:extLst>
              <a:ext uri="{FF2B5EF4-FFF2-40B4-BE49-F238E27FC236}">
                <a16:creationId xmlns:a16="http://schemas.microsoft.com/office/drawing/2014/main" id="{C37A0CA8-CAC4-4B4E-B016-5F63420F13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78065" y="0"/>
            <a:ext cx="938173" cy="938173"/>
          </a:xfrm>
          <a:prstGeom prst="rect">
            <a:avLst/>
          </a:prstGeom>
        </p:spPr>
      </p:pic>
      <p:pic>
        <p:nvPicPr>
          <p:cNvPr id="9" name="Graphic 8" descr="User">
            <a:extLst>
              <a:ext uri="{FF2B5EF4-FFF2-40B4-BE49-F238E27FC236}">
                <a16:creationId xmlns:a16="http://schemas.microsoft.com/office/drawing/2014/main" id="{F42632D7-A9EE-4107-A4D0-109088B997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24132" y="184509"/>
            <a:ext cx="914400" cy="914400"/>
          </a:xfrm>
          <a:prstGeom prst="rect">
            <a:avLst/>
          </a:prstGeom>
        </p:spPr>
      </p:pic>
      <p:sp>
        <p:nvSpPr>
          <p:cNvPr id="3" name="TextBox 2">
            <a:extLst>
              <a:ext uri="{FF2B5EF4-FFF2-40B4-BE49-F238E27FC236}">
                <a16:creationId xmlns:a16="http://schemas.microsoft.com/office/drawing/2014/main" id="{A19D5CA2-D531-4A29-ACF1-0F7E505F05B3}"/>
              </a:ext>
            </a:extLst>
          </p:cNvPr>
          <p:cNvSpPr txBox="1"/>
          <p:nvPr/>
        </p:nvSpPr>
        <p:spPr>
          <a:xfrm>
            <a:off x="11467655" y="172123"/>
            <a:ext cx="76687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solidFill>
              </a:rPr>
              <a:t>HOL</a:t>
            </a:r>
          </a:p>
        </p:txBody>
      </p:sp>
      <p:sp>
        <p:nvSpPr>
          <p:cNvPr id="6" name="TextBox 5">
            <a:extLst>
              <a:ext uri="{FF2B5EF4-FFF2-40B4-BE49-F238E27FC236}">
                <a16:creationId xmlns:a16="http://schemas.microsoft.com/office/drawing/2014/main" id="{39960DB1-3FA3-48AD-AB6F-7837D09A3CE9}"/>
              </a:ext>
            </a:extLst>
          </p:cNvPr>
          <p:cNvSpPr txBox="1"/>
          <p:nvPr/>
        </p:nvSpPr>
        <p:spPr>
          <a:xfrm>
            <a:off x="358539" y="494852"/>
            <a:ext cx="1196481" cy="849463"/>
          </a:xfrm>
          <a:prstGeom prst="rect">
            <a:avLst/>
          </a:prstGeom>
          <a:noFill/>
        </p:spPr>
        <p:txBody>
          <a:bodyPr wrap="none" lIns="182880" tIns="146304" rIns="182880" bIns="146304" rtlCol="0">
            <a:spAutoFit/>
          </a:bodyPr>
          <a:lstStyle/>
          <a:p>
            <a:pPr>
              <a:lnSpc>
                <a:spcPct val="90000"/>
              </a:lnSpc>
              <a:spcAft>
                <a:spcPts val="600"/>
              </a:spcAft>
            </a:pPr>
            <a:r>
              <a:rPr lang="en-US" sz="4000" dirty="0">
                <a:solidFill>
                  <a:schemeClr val="accent2"/>
                </a:solidFill>
                <a:latin typeface="+mj-lt"/>
              </a:rPr>
              <a:t>Lab</a:t>
            </a:r>
          </a:p>
        </p:txBody>
      </p:sp>
    </p:spTree>
    <p:extLst>
      <p:ext uri="{BB962C8B-B14F-4D97-AF65-F5344CB8AC3E}">
        <p14:creationId xmlns:p14="http://schemas.microsoft.com/office/powerpoint/2010/main" val="188941887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89B987-0AC1-498E-B3FC-1BEA07C1C74A}"/>
              </a:ext>
            </a:extLst>
          </p:cNvPr>
          <p:cNvSpPr>
            <a:spLocks noGrp="1"/>
          </p:cNvSpPr>
          <p:nvPr>
            <p:ph type="title"/>
          </p:nvPr>
        </p:nvSpPr>
        <p:spPr/>
        <p:txBody>
          <a:bodyPr/>
          <a:lstStyle/>
          <a:p>
            <a:r>
              <a:rPr lang="en-US"/>
              <a:t>Azure SQL DB Managed Instance labs</a:t>
            </a:r>
          </a:p>
        </p:txBody>
      </p:sp>
      <p:pic>
        <p:nvPicPr>
          <p:cNvPr id="2" name="Picture 1">
            <a:extLst>
              <a:ext uri="{FF2B5EF4-FFF2-40B4-BE49-F238E27FC236}">
                <a16:creationId xmlns:a16="http://schemas.microsoft.com/office/drawing/2014/main" id="{DD870E34-18AC-4AB8-B95E-05586C22A5A0}"/>
              </a:ext>
            </a:extLst>
          </p:cNvPr>
          <p:cNvPicPr>
            <a:picLocks noChangeAspect="1"/>
          </p:cNvPicPr>
          <p:nvPr/>
        </p:nvPicPr>
        <p:blipFill>
          <a:blip r:embed="rId3"/>
          <a:stretch>
            <a:fillRect/>
          </a:stretch>
        </p:blipFill>
        <p:spPr>
          <a:xfrm>
            <a:off x="10727516" y="1917505"/>
            <a:ext cx="1623825" cy="3372560"/>
          </a:xfrm>
          <a:prstGeom prst="rect">
            <a:avLst/>
          </a:prstGeom>
        </p:spPr>
      </p:pic>
      <p:pic>
        <p:nvPicPr>
          <p:cNvPr id="3" name="Picture 2">
            <a:extLst>
              <a:ext uri="{FF2B5EF4-FFF2-40B4-BE49-F238E27FC236}">
                <a16:creationId xmlns:a16="http://schemas.microsoft.com/office/drawing/2014/main" id="{364CF693-5B2C-4B2F-B548-49FE5A119771}"/>
              </a:ext>
            </a:extLst>
          </p:cNvPr>
          <p:cNvPicPr>
            <a:picLocks noChangeAspect="1"/>
          </p:cNvPicPr>
          <p:nvPr/>
        </p:nvPicPr>
        <p:blipFill>
          <a:blip r:embed="rId4"/>
          <a:stretch>
            <a:fillRect/>
          </a:stretch>
        </p:blipFill>
        <p:spPr>
          <a:xfrm>
            <a:off x="5444966" y="1917506"/>
            <a:ext cx="5141743" cy="3377419"/>
          </a:xfrm>
          <a:prstGeom prst="rect">
            <a:avLst/>
          </a:prstGeom>
        </p:spPr>
      </p:pic>
      <p:sp>
        <p:nvSpPr>
          <p:cNvPr id="5" name="TextBox 4">
            <a:extLst>
              <a:ext uri="{FF2B5EF4-FFF2-40B4-BE49-F238E27FC236}">
                <a16:creationId xmlns:a16="http://schemas.microsoft.com/office/drawing/2014/main" id="{268B2F7A-BE9D-466C-B713-6DCEBE2588F2}"/>
              </a:ext>
            </a:extLst>
          </p:cNvPr>
          <p:cNvSpPr txBox="1"/>
          <p:nvPr/>
        </p:nvSpPr>
        <p:spPr>
          <a:xfrm>
            <a:off x="288507" y="1862607"/>
            <a:ext cx="5183146" cy="3459264"/>
          </a:xfrm>
          <a:prstGeom prst="rect">
            <a:avLst/>
          </a:prstGeom>
          <a:noFill/>
        </p:spPr>
        <p:txBody>
          <a:bodyPr wrap="square" lIns="186521" tIns="149217" rIns="186521" bIns="149217" rtlCol="0">
            <a:spAutoFit/>
          </a:bodyPr>
          <a:lstStyle/>
          <a:p>
            <a:pPr marL="466298" indent="-466298" defTabSz="932597">
              <a:lnSpc>
                <a:spcPct val="90000"/>
              </a:lnSpc>
              <a:spcAft>
                <a:spcPts val="612"/>
              </a:spcAft>
              <a:buFontTx/>
              <a:buAutoNum type="arabicPeriod"/>
            </a:pPr>
            <a:r>
              <a:rPr lang="en-US" sz="1836" dirty="0">
                <a:solidFill>
                  <a:srgbClr val="0078D3"/>
                </a:solidFill>
                <a:latin typeface="Segoe UI"/>
              </a:rPr>
              <a:t>Introduction to SQL Managed Instance</a:t>
            </a:r>
          </a:p>
          <a:p>
            <a:pPr marL="466298" indent="-466298" defTabSz="932597">
              <a:lnSpc>
                <a:spcPct val="90000"/>
              </a:lnSpc>
              <a:spcAft>
                <a:spcPts val="612"/>
              </a:spcAft>
              <a:buFontTx/>
              <a:buAutoNum type="arabicPeriod"/>
            </a:pPr>
            <a:endParaRPr lang="en-US" sz="1836" dirty="0">
              <a:solidFill>
                <a:srgbClr val="0078D3"/>
              </a:solidFill>
              <a:latin typeface="Segoe UI"/>
            </a:endParaRPr>
          </a:p>
          <a:p>
            <a:pPr marL="466298" indent="-466298" defTabSz="932597">
              <a:lnSpc>
                <a:spcPct val="90000"/>
              </a:lnSpc>
              <a:spcAft>
                <a:spcPts val="612"/>
              </a:spcAft>
              <a:buFontTx/>
              <a:buAutoNum type="arabicPeriod"/>
            </a:pPr>
            <a:endParaRPr lang="en-US" sz="1836" dirty="0">
              <a:solidFill>
                <a:srgbClr val="0078D3"/>
              </a:solidFill>
              <a:latin typeface="Segoe UI"/>
            </a:endParaRPr>
          </a:p>
          <a:p>
            <a:pPr marL="466298" indent="-466298" defTabSz="932597">
              <a:lnSpc>
                <a:spcPct val="90000"/>
              </a:lnSpc>
              <a:spcAft>
                <a:spcPts val="612"/>
              </a:spcAft>
              <a:buFontTx/>
              <a:buAutoNum type="arabicPeriod"/>
            </a:pPr>
            <a:endParaRPr lang="en-US" sz="1836" dirty="0">
              <a:solidFill>
                <a:srgbClr val="0078D3"/>
              </a:solidFill>
              <a:latin typeface="Segoe UI"/>
            </a:endParaRPr>
          </a:p>
          <a:p>
            <a:pPr marL="466298" indent="-466298" defTabSz="932597">
              <a:lnSpc>
                <a:spcPct val="90000"/>
              </a:lnSpc>
              <a:spcAft>
                <a:spcPts val="612"/>
              </a:spcAft>
              <a:buFontTx/>
              <a:buAutoNum type="arabicPeriod"/>
            </a:pPr>
            <a:r>
              <a:rPr lang="en-US" sz="1836" dirty="0">
                <a:solidFill>
                  <a:srgbClr val="0078D3"/>
                </a:solidFill>
                <a:latin typeface="Segoe UI"/>
              </a:rPr>
              <a:t>Migration using SQL Managed Instance</a:t>
            </a:r>
          </a:p>
          <a:p>
            <a:pPr marL="466298" indent="-466298" defTabSz="932597">
              <a:lnSpc>
                <a:spcPct val="90000"/>
              </a:lnSpc>
              <a:spcAft>
                <a:spcPts val="612"/>
              </a:spcAft>
              <a:buFontTx/>
              <a:buAutoNum type="arabicPeriod"/>
            </a:pPr>
            <a:endParaRPr lang="en-US" sz="1836" dirty="0">
              <a:solidFill>
                <a:srgbClr val="0078D3"/>
              </a:solidFill>
              <a:latin typeface="Segoe UI"/>
            </a:endParaRPr>
          </a:p>
          <a:p>
            <a:pPr marL="466298" indent="-466298" defTabSz="932597">
              <a:lnSpc>
                <a:spcPct val="90000"/>
              </a:lnSpc>
              <a:spcAft>
                <a:spcPts val="612"/>
              </a:spcAft>
              <a:buFontTx/>
              <a:buAutoNum type="arabicPeriod"/>
            </a:pPr>
            <a:endParaRPr lang="en-US" sz="1836" dirty="0">
              <a:solidFill>
                <a:srgbClr val="0078D3"/>
              </a:solidFill>
              <a:latin typeface="Segoe UI"/>
            </a:endParaRPr>
          </a:p>
          <a:p>
            <a:pPr marL="466298" indent="-466298" defTabSz="932597">
              <a:lnSpc>
                <a:spcPct val="90000"/>
              </a:lnSpc>
              <a:spcAft>
                <a:spcPts val="612"/>
              </a:spcAft>
              <a:buFontTx/>
              <a:buAutoNum type="arabicPeriod"/>
            </a:pPr>
            <a:endParaRPr lang="en-US" sz="1836" dirty="0">
              <a:solidFill>
                <a:srgbClr val="0078D3"/>
              </a:solidFill>
              <a:latin typeface="Segoe UI"/>
            </a:endParaRPr>
          </a:p>
          <a:p>
            <a:pPr marL="466298" indent="-466298" defTabSz="932597">
              <a:lnSpc>
                <a:spcPct val="90000"/>
              </a:lnSpc>
              <a:spcAft>
                <a:spcPts val="612"/>
              </a:spcAft>
              <a:buFontTx/>
              <a:buAutoNum type="arabicPeriod"/>
            </a:pPr>
            <a:r>
              <a:rPr lang="en-US" sz="1836" dirty="0">
                <a:solidFill>
                  <a:srgbClr val="0078D3"/>
                </a:solidFill>
                <a:latin typeface="Segoe UI"/>
              </a:rPr>
              <a:t>SQL Managed Instance data integration and business intelligence</a:t>
            </a:r>
          </a:p>
        </p:txBody>
      </p:sp>
      <p:sp>
        <p:nvSpPr>
          <p:cNvPr id="6" name="TextBox 5">
            <a:extLst>
              <a:ext uri="{FF2B5EF4-FFF2-40B4-BE49-F238E27FC236}">
                <a16:creationId xmlns:a16="http://schemas.microsoft.com/office/drawing/2014/main" id="{8D7EDE47-88E0-46B3-8750-6D6296FC20F3}"/>
              </a:ext>
            </a:extLst>
          </p:cNvPr>
          <p:cNvSpPr txBox="1"/>
          <p:nvPr/>
        </p:nvSpPr>
        <p:spPr>
          <a:xfrm>
            <a:off x="8681939" y="1359685"/>
            <a:ext cx="3948310" cy="555610"/>
          </a:xfrm>
          <a:prstGeom prst="rect">
            <a:avLst/>
          </a:prstGeom>
          <a:noFill/>
        </p:spPr>
        <p:txBody>
          <a:bodyPr wrap="square" lIns="186521" tIns="149217" rIns="186521" bIns="149217" rtlCol="0">
            <a:spAutoFit/>
          </a:bodyPr>
          <a:lstStyle/>
          <a:p>
            <a:pPr defTabSz="932597">
              <a:lnSpc>
                <a:spcPct val="90000"/>
              </a:lnSpc>
              <a:spcAft>
                <a:spcPts val="612"/>
              </a:spcAft>
            </a:pPr>
            <a:r>
              <a:rPr lang="en-US" sz="1836" i="1">
                <a:gradFill>
                  <a:gsLst>
                    <a:gs pos="2917">
                      <a:srgbClr val="3C3C41"/>
                    </a:gs>
                    <a:gs pos="30000">
                      <a:srgbClr val="3C3C41"/>
                    </a:gs>
                  </a:gsLst>
                  <a:lin ang="5400000" scaled="0"/>
                </a:gradFill>
                <a:latin typeface="Segoe UI"/>
              </a:rPr>
              <a:t>Use InPrivate browser</a:t>
            </a:r>
          </a:p>
        </p:txBody>
      </p:sp>
      <p:pic>
        <p:nvPicPr>
          <p:cNvPr id="8" name="Picture 7">
            <a:extLst>
              <a:ext uri="{FF2B5EF4-FFF2-40B4-BE49-F238E27FC236}">
                <a16:creationId xmlns:a16="http://schemas.microsoft.com/office/drawing/2014/main" id="{6BCC9809-6ECE-493D-A089-A44AE7E4C82A}"/>
              </a:ext>
            </a:extLst>
          </p:cNvPr>
          <p:cNvPicPr>
            <a:picLocks noChangeAspect="1"/>
          </p:cNvPicPr>
          <p:nvPr/>
        </p:nvPicPr>
        <p:blipFill>
          <a:blip r:embed="rId5"/>
          <a:stretch>
            <a:fillRect/>
          </a:stretch>
        </p:blipFill>
        <p:spPr>
          <a:xfrm>
            <a:off x="0" y="1419245"/>
            <a:ext cx="12436475" cy="4439369"/>
          </a:xfrm>
          <a:prstGeom prst="rect">
            <a:avLst/>
          </a:prstGeom>
        </p:spPr>
      </p:pic>
      <p:sp>
        <p:nvSpPr>
          <p:cNvPr id="9" name="TextBox 8">
            <a:extLst>
              <a:ext uri="{FF2B5EF4-FFF2-40B4-BE49-F238E27FC236}">
                <a16:creationId xmlns:a16="http://schemas.microsoft.com/office/drawing/2014/main" id="{901B9F8B-863B-4B97-B0A0-E577E889B5CE}"/>
              </a:ext>
            </a:extLst>
          </p:cNvPr>
          <p:cNvSpPr txBox="1"/>
          <p:nvPr/>
        </p:nvSpPr>
        <p:spPr>
          <a:xfrm>
            <a:off x="373486" y="6194739"/>
            <a:ext cx="5558188" cy="738664"/>
          </a:xfrm>
          <a:prstGeom prst="rect">
            <a:avLst/>
          </a:prstGeom>
          <a:noFill/>
        </p:spPr>
        <p:txBody>
          <a:bodyPr wrap="none" lIns="0" tIns="0" rIns="0" bIns="0" rtlCol="0">
            <a:spAutoFit/>
          </a:bodyPr>
          <a:lstStyle/>
          <a:p>
            <a:r>
              <a:rPr lang="en-US" sz="1200" dirty="0"/>
              <a:t>Self-paced labs: </a:t>
            </a:r>
            <a:r>
              <a:rPr lang="en-US" sz="1200" b="1" dirty="0">
                <a:hlinkClick r:id="rId6"/>
              </a:rPr>
              <a:t>https://www.microsoft.com/handsonlabs/selfpacedlabs</a:t>
            </a:r>
            <a:endParaRPr lang="en-US" sz="1200" b="1" dirty="0"/>
          </a:p>
          <a:p>
            <a:endParaRPr lang="en-US" sz="1200" dirty="0"/>
          </a:p>
          <a:p>
            <a:r>
              <a:rPr lang="en-US" sz="1200" dirty="0"/>
              <a:t>Instructor led labs: </a:t>
            </a:r>
            <a:r>
              <a:rPr lang="en-US" sz="1200" b="1" dirty="0">
                <a:hlinkClick r:id="rId7"/>
              </a:rPr>
              <a:t>https://www.microsoft.com/handsonlabs/instructorledlabs</a:t>
            </a:r>
            <a:endParaRPr lang="en-US" sz="1200" b="1" dirty="0"/>
          </a:p>
          <a:p>
            <a:endParaRPr lang="en-US" sz="1200" b="1" dirty="0"/>
          </a:p>
        </p:txBody>
      </p:sp>
    </p:spTree>
    <p:extLst>
      <p:ext uri="{BB962C8B-B14F-4D97-AF65-F5344CB8AC3E}">
        <p14:creationId xmlns:p14="http://schemas.microsoft.com/office/powerpoint/2010/main" val="3940039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8B55-EE81-444D-93CA-7ED1672D5FF9}"/>
              </a:ext>
            </a:extLst>
          </p:cNvPr>
          <p:cNvSpPr>
            <a:spLocks noGrp="1"/>
          </p:cNvSpPr>
          <p:nvPr>
            <p:ph type="title"/>
          </p:nvPr>
        </p:nvSpPr>
        <p:spPr>
          <a:xfrm>
            <a:off x="523211" y="869103"/>
            <a:ext cx="11570468" cy="4109587"/>
          </a:xfrm>
        </p:spPr>
        <p:txBody>
          <a:bodyPr/>
          <a:lstStyle/>
          <a:p>
            <a:r>
              <a:rPr lang="en-US" sz="4000" dirty="0">
                <a:solidFill>
                  <a:schemeClr val="accent2"/>
                </a:solidFill>
              </a:rPr>
              <a:t>Lab</a:t>
            </a:r>
            <a:br>
              <a:rPr lang="en-US" sz="6000" dirty="0">
                <a:solidFill>
                  <a:schemeClr val="accent2"/>
                </a:solidFill>
              </a:rPr>
            </a:br>
            <a:br>
              <a:rPr lang="en-US" sz="6000" dirty="0">
                <a:solidFill>
                  <a:schemeClr val="accent2"/>
                </a:solidFill>
              </a:rPr>
            </a:br>
            <a:br>
              <a:rPr lang="en-US" dirty="0">
                <a:solidFill>
                  <a:schemeClr val="accent2"/>
                </a:solidFill>
              </a:rPr>
            </a:br>
            <a:r>
              <a:rPr lang="en-US" sz="2800" dirty="0">
                <a:solidFill>
                  <a:schemeClr val="accent2"/>
                </a:solidFill>
              </a:rPr>
              <a:t>Creating a network and Managed Instance​</a:t>
            </a:r>
            <a:br>
              <a:rPr lang="en-US" sz="4000" dirty="0"/>
            </a:br>
            <a:br>
              <a:rPr lang="en-US" sz="6600" u="sng" dirty="0">
                <a:solidFill>
                  <a:srgbClr val="FFFF00"/>
                </a:solidFill>
              </a:rPr>
            </a:br>
            <a:r>
              <a:rPr lang="en-US" sz="6600" u="sng" dirty="0">
                <a:solidFill>
                  <a:srgbClr val="FFFF00"/>
                </a:solidFill>
                <a:hlinkClick r:id="rId3">
                  <a:extLst>
                    <a:ext uri="{A12FA001-AC4F-418D-AE19-62706E023703}">
                      <ahyp:hlinkClr xmlns:ahyp="http://schemas.microsoft.com/office/drawing/2018/hyperlinkcolor" val="tx"/>
                    </a:ext>
                  </a:extLst>
                </a:hlinkClick>
              </a:rPr>
              <a:t>http://tinyurl.com/?????????</a:t>
            </a:r>
            <a:endParaRPr lang="en-US" sz="7200" dirty="0">
              <a:solidFill>
                <a:srgbClr val="FFFF00"/>
              </a:solidFill>
            </a:endParaRPr>
          </a:p>
        </p:txBody>
      </p:sp>
    </p:spTree>
    <p:extLst>
      <p:ext uri="{BB962C8B-B14F-4D97-AF65-F5344CB8AC3E}">
        <p14:creationId xmlns:p14="http://schemas.microsoft.com/office/powerpoint/2010/main" val="2128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DE7978-23B8-445C-BE80-FAC68C1F5F1D}"/>
              </a:ext>
            </a:extLst>
          </p:cNvPr>
          <p:cNvSpPr>
            <a:spLocks noGrp="1"/>
          </p:cNvSpPr>
          <p:nvPr>
            <p:ph type="title"/>
          </p:nvPr>
        </p:nvSpPr>
        <p:spPr/>
        <p:txBody>
          <a:bodyPr/>
          <a:lstStyle/>
          <a:p>
            <a:r>
              <a:rPr lang="en-US"/>
              <a:t>Azure SQL Database Managed Instance</a:t>
            </a:r>
          </a:p>
        </p:txBody>
      </p:sp>
      <p:sp>
        <p:nvSpPr>
          <p:cNvPr id="5" name="Rectangle 55">
            <a:extLst>
              <a:ext uri="{FF2B5EF4-FFF2-40B4-BE49-F238E27FC236}">
                <a16:creationId xmlns:a16="http://schemas.microsoft.com/office/drawing/2014/main" id="{98D09968-1CC6-4833-8B34-22546C0A72BB}"/>
              </a:ext>
            </a:extLst>
          </p:cNvPr>
          <p:cNvSpPr>
            <a:spLocks noChangeArrowheads="1"/>
          </p:cNvSpPr>
          <p:nvPr/>
        </p:nvSpPr>
        <p:spPr bwMode="auto">
          <a:xfrm>
            <a:off x="8368321" y="5040012"/>
            <a:ext cx="232290" cy="85421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Semilight"/>
              <a:ea typeface="+mn-ea"/>
              <a:cs typeface="+mn-cs"/>
            </a:endParaRPr>
          </a:p>
        </p:txBody>
      </p:sp>
      <p:sp>
        <p:nvSpPr>
          <p:cNvPr id="6" name="Rectangle 56">
            <a:extLst>
              <a:ext uri="{FF2B5EF4-FFF2-40B4-BE49-F238E27FC236}">
                <a16:creationId xmlns:a16="http://schemas.microsoft.com/office/drawing/2014/main" id="{72DA587C-FB39-4B0C-82F5-6297F2F80886}"/>
              </a:ext>
            </a:extLst>
          </p:cNvPr>
          <p:cNvSpPr>
            <a:spLocks noChangeArrowheads="1"/>
          </p:cNvSpPr>
          <p:nvPr/>
        </p:nvSpPr>
        <p:spPr bwMode="auto">
          <a:xfrm>
            <a:off x="7161926" y="5849269"/>
            <a:ext cx="2630089" cy="89918"/>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Semilight"/>
              <a:ea typeface="+mn-ea"/>
              <a:cs typeface="+mn-cs"/>
            </a:endParaRPr>
          </a:p>
        </p:txBody>
      </p:sp>
      <p:sp>
        <p:nvSpPr>
          <p:cNvPr id="7" name="Freeform 57">
            <a:extLst>
              <a:ext uri="{FF2B5EF4-FFF2-40B4-BE49-F238E27FC236}">
                <a16:creationId xmlns:a16="http://schemas.microsoft.com/office/drawing/2014/main" id="{5F76A1CF-65AC-4D59-B8E4-E78BB7219F6F}"/>
              </a:ext>
            </a:extLst>
          </p:cNvPr>
          <p:cNvSpPr>
            <a:spLocks/>
          </p:cNvSpPr>
          <p:nvPr/>
        </p:nvSpPr>
        <p:spPr bwMode="auto">
          <a:xfrm>
            <a:off x="5213842" y="1554338"/>
            <a:ext cx="6243261" cy="3763783"/>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Semilight"/>
              <a:ea typeface="+mn-ea"/>
              <a:cs typeface="+mn-cs"/>
            </a:endParaRPr>
          </a:p>
        </p:txBody>
      </p:sp>
      <p:sp>
        <p:nvSpPr>
          <p:cNvPr id="10" name="Text Placeholder 2">
            <a:extLst>
              <a:ext uri="{FF2B5EF4-FFF2-40B4-BE49-F238E27FC236}">
                <a16:creationId xmlns:a16="http://schemas.microsoft.com/office/drawing/2014/main" id="{325A1770-81F9-448B-B30C-64E1F7B3DC4C}"/>
              </a:ext>
            </a:extLst>
          </p:cNvPr>
          <p:cNvSpPr txBox="1">
            <a:spLocks/>
          </p:cNvSpPr>
          <p:nvPr/>
        </p:nvSpPr>
        <p:spPr>
          <a:xfrm>
            <a:off x="453902" y="2554764"/>
            <a:ext cx="4731415" cy="2318572"/>
          </a:xfrm>
          <a:prstGeom prst="rect">
            <a:avLst/>
          </a:prstGeom>
        </p:spPr>
        <p:txBody>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2000" spc="0" baseline="0">
                <a:solidFill>
                  <a:srgbClr val="0070C0"/>
                </a:solidFill>
                <a:latin typeface="+mj-lt"/>
              </a:defRPr>
            </a:lvl1pPr>
            <a:lvl2pPr marL="0" marR="0" indent="0" fontAlgn="auto">
              <a:lnSpc>
                <a:spcPct val="100000"/>
              </a:lnSpc>
              <a:spcBef>
                <a:spcPts val="0"/>
              </a:spcBef>
              <a:spcAft>
                <a:spcPts val="0"/>
              </a:spcAft>
              <a:buClrTx/>
              <a:buSzPct val="90000"/>
              <a:buFont typeface="Wingdings" panose="05000000000000000000" pitchFamily="2" charset="2"/>
              <a:buNone/>
              <a:tabLst/>
              <a:defRPr sz="2000" spc="0" baseline="0"/>
            </a:lvl2pPr>
            <a:lvl3pPr marL="0" marR="0" indent="0" fontAlgn="auto">
              <a:lnSpc>
                <a:spcPct val="100000"/>
              </a:lnSpc>
              <a:spcBef>
                <a:spcPts val="0"/>
              </a:spcBef>
              <a:spcAft>
                <a:spcPts val="0"/>
              </a:spcAft>
              <a:buClrTx/>
              <a:buSzPct val="90000"/>
              <a:buFont typeface="Wingdings" panose="05000000000000000000" pitchFamily="2" charset="2"/>
              <a:buNone/>
              <a:tabLst/>
              <a:defRPr spc="0" baseline="0">
                <a:solidFill>
                  <a:schemeClr val="tx2"/>
                </a:solidFill>
                <a:latin typeface="+mj-lt"/>
              </a:defRPr>
            </a:lvl3pPr>
            <a:lvl4pPr marL="0" marR="0" indent="0" fontAlgn="auto">
              <a:lnSpc>
                <a:spcPct val="100000"/>
              </a:lnSpc>
              <a:spcBef>
                <a:spcPts val="0"/>
              </a:spcBef>
              <a:spcAft>
                <a:spcPts val="0"/>
              </a:spcAft>
              <a:buClrTx/>
              <a:buSzPct val="90000"/>
              <a:buFont typeface="Wingdings" panose="05000000000000000000" pitchFamily="2" charset="2"/>
              <a:buNone/>
              <a:tabLst/>
              <a:defRPr spc="0" baseline="0"/>
            </a:lvl4pPr>
            <a:lvl5pPr marL="0" marR="0" indent="0" fontAlgn="auto">
              <a:lnSpc>
                <a:spcPct val="100000"/>
              </a:lnSpc>
              <a:spcBef>
                <a:spcPts val="0"/>
              </a:spcBef>
              <a:spcAft>
                <a:spcPts val="0"/>
              </a:spcAft>
              <a:buClrTx/>
              <a:buSzPct val="90000"/>
              <a:buFont typeface="Wingdings" panose="05000000000000000000" pitchFamily="2" charset="2"/>
              <a:buNone/>
              <a:tabLst/>
              <a:defRPr sz="1200" b="1" spc="0" baseline="0"/>
            </a:lvl5pPr>
            <a:lvl6pPr marL="2331854" indent="0">
              <a:spcBef>
                <a:spcPct val="20000"/>
              </a:spcBef>
              <a:buFont typeface="Arial" pitchFamily="34" charset="0"/>
              <a:buNone/>
              <a:defRPr sz="2000"/>
            </a:lvl6pPr>
            <a:lvl7pPr marL="0" indent="0">
              <a:lnSpc>
                <a:spcPct val="100000"/>
              </a:lnSpc>
              <a:spcBef>
                <a:spcPts val="0"/>
              </a:spcBef>
              <a:spcAft>
                <a:spcPts val="0"/>
              </a:spcAft>
              <a:buFont typeface="Arial" pitchFamily="34" charset="0"/>
              <a:buNone/>
              <a:defRPr sz="12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US"/>
              <a:t>Start provisioning in azure portal</a:t>
            </a:r>
          </a:p>
          <a:p>
            <a:endParaRPr lang="en-US"/>
          </a:p>
          <a:p>
            <a:r>
              <a:rPr lang="en-US"/>
              <a:t>Download template to automate</a:t>
            </a:r>
          </a:p>
          <a:p>
            <a:endParaRPr lang="en-US"/>
          </a:p>
          <a:p>
            <a:r>
              <a:rPr lang="en-US"/>
              <a:t>QuickStart walkthrough on docs</a:t>
            </a:r>
          </a:p>
        </p:txBody>
      </p:sp>
      <p:pic>
        <p:nvPicPr>
          <p:cNvPr id="2" name="Picture 1">
            <a:extLst>
              <a:ext uri="{FF2B5EF4-FFF2-40B4-BE49-F238E27FC236}">
                <a16:creationId xmlns:a16="http://schemas.microsoft.com/office/drawing/2014/main" id="{F88C1173-3B57-4253-B386-CC69EE8D8DE2}"/>
              </a:ext>
            </a:extLst>
          </p:cNvPr>
          <p:cNvPicPr>
            <a:picLocks noChangeAspect="1"/>
          </p:cNvPicPr>
          <p:nvPr/>
        </p:nvPicPr>
        <p:blipFill rotWithShape="1">
          <a:blip r:embed="rId3"/>
          <a:srcRect r="4802"/>
          <a:stretch/>
        </p:blipFill>
        <p:spPr>
          <a:xfrm>
            <a:off x="5412064" y="1723863"/>
            <a:ext cx="5862389" cy="3394129"/>
          </a:xfrm>
          <a:prstGeom prst="rect">
            <a:avLst/>
          </a:prstGeom>
        </p:spPr>
      </p:pic>
      <p:sp>
        <p:nvSpPr>
          <p:cNvPr id="11" name="TextBox 10">
            <a:extLst>
              <a:ext uri="{FF2B5EF4-FFF2-40B4-BE49-F238E27FC236}">
                <a16:creationId xmlns:a16="http://schemas.microsoft.com/office/drawing/2014/main" id="{41F0F12F-4DA6-4F8E-B08C-0EF5C0B68828}"/>
              </a:ext>
            </a:extLst>
          </p:cNvPr>
          <p:cNvSpPr txBox="1"/>
          <p:nvPr/>
        </p:nvSpPr>
        <p:spPr>
          <a:xfrm>
            <a:off x="421616" y="5662844"/>
            <a:ext cx="5696609" cy="919012"/>
          </a:xfrm>
          <a:prstGeom prst="rect">
            <a:avLst/>
          </a:prstGeom>
          <a:noFill/>
        </p:spPr>
        <p:txBody>
          <a:bodyPr wrap="square" lIns="93260" tIns="46630" rIns="93260" bIns="46630" rtlCol="0">
            <a:spAutoFit/>
          </a:bodyPr>
          <a:lstStyle>
            <a:defPPr>
              <a:defRPr lang="en-US"/>
            </a:defPPr>
            <a:lvl1pPr>
              <a:lnSpc>
                <a:spcPct val="90000"/>
              </a:lnSpc>
              <a:spcAft>
                <a:spcPts val="612"/>
              </a:spcAft>
              <a:defRPr>
                <a:solidFill>
                  <a:srgbClr val="0070C0"/>
                </a:solidFill>
              </a:defRPr>
            </a:lvl1pPr>
          </a:lstStyle>
          <a:p>
            <a:r>
              <a:rPr lang="en-US">
                <a:hlinkClick r:id="rId4"/>
              </a:rPr>
              <a:t>https://docs.microsoft.com/en-us/azure/sql-database/sql-database-managed-instance-get-started</a:t>
            </a:r>
            <a:endParaRPr lang="en-US"/>
          </a:p>
          <a:p>
            <a:endParaRPr lang="en-US"/>
          </a:p>
        </p:txBody>
      </p:sp>
      <p:pic>
        <p:nvPicPr>
          <p:cNvPr id="13" name="Picture 12">
            <a:extLst>
              <a:ext uri="{FF2B5EF4-FFF2-40B4-BE49-F238E27FC236}">
                <a16:creationId xmlns:a16="http://schemas.microsoft.com/office/drawing/2014/main" id="{40C96D46-39B4-4A97-AFA4-82BDBCF4724E}"/>
              </a:ext>
            </a:extLst>
          </p:cNvPr>
          <p:cNvPicPr>
            <a:picLocks noChangeAspect="1"/>
          </p:cNvPicPr>
          <p:nvPr/>
        </p:nvPicPr>
        <p:blipFill>
          <a:blip r:embed="rId5"/>
          <a:stretch>
            <a:fillRect/>
          </a:stretch>
        </p:blipFill>
        <p:spPr>
          <a:xfrm>
            <a:off x="10136647" y="1906010"/>
            <a:ext cx="1146489" cy="3218151"/>
          </a:xfrm>
          <a:prstGeom prst="rect">
            <a:avLst/>
          </a:prstGeom>
        </p:spPr>
      </p:pic>
      <p:pic>
        <p:nvPicPr>
          <p:cNvPr id="14" name="Picture 13">
            <a:extLst>
              <a:ext uri="{FF2B5EF4-FFF2-40B4-BE49-F238E27FC236}">
                <a16:creationId xmlns:a16="http://schemas.microsoft.com/office/drawing/2014/main" id="{84DF25DE-B7B1-429D-A201-04D33BF98AEB}"/>
              </a:ext>
            </a:extLst>
          </p:cNvPr>
          <p:cNvPicPr>
            <a:picLocks noChangeAspect="1"/>
          </p:cNvPicPr>
          <p:nvPr/>
        </p:nvPicPr>
        <p:blipFill rotWithShape="1">
          <a:blip r:embed="rId6"/>
          <a:srcRect r="2016"/>
          <a:stretch/>
        </p:blipFill>
        <p:spPr>
          <a:xfrm>
            <a:off x="5408784" y="1724197"/>
            <a:ext cx="5915891" cy="3404299"/>
          </a:xfrm>
          <a:prstGeom prst="rect">
            <a:avLst/>
          </a:prstGeom>
        </p:spPr>
      </p:pic>
    </p:spTree>
    <p:extLst>
      <p:ext uri="{BB962C8B-B14F-4D97-AF65-F5344CB8AC3E}">
        <p14:creationId xmlns:p14="http://schemas.microsoft.com/office/powerpoint/2010/main" val="3775403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87C5AD-2FF0-40C6-A72A-D9F07589785F}"/>
              </a:ext>
            </a:extLst>
          </p:cNvPr>
          <p:cNvSpPr>
            <a:spLocks noGrp="1"/>
          </p:cNvSpPr>
          <p:nvPr>
            <p:ph type="title"/>
          </p:nvPr>
        </p:nvSpPr>
        <p:spPr>
          <a:xfrm>
            <a:off x="600058" y="466301"/>
            <a:ext cx="11980315" cy="1107996"/>
          </a:xfrm>
        </p:spPr>
        <p:txBody>
          <a:bodyPr/>
          <a:lstStyle/>
          <a:p>
            <a:r>
              <a:rPr lang="en-US" sz="3600" dirty="0"/>
              <a:t>Connecting to an Azure SQL Database Managed Instance</a:t>
            </a:r>
          </a:p>
        </p:txBody>
      </p:sp>
      <p:graphicFrame>
        <p:nvGraphicFramePr>
          <p:cNvPr id="4" name="Table 3">
            <a:extLst>
              <a:ext uri="{FF2B5EF4-FFF2-40B4-BE49-F238E27FC236}">
                <a16:creationId xmlns:a16="http://schemas.microsoft.com/office/drawing/2014/main" id="{90FFAEB0-D7F2-4DC7-B626-7364D0DDBC32}"/>
              </a:ext>
            </a:extLst>
          </p:cNvPr>
          <p:cNvGraphicFramePr>
            <a:graphicFrameLocks noGrp="1"/>
          </p:cNvGraphicFramePr>
          <p:nvPr>
            <p:extLst/>
          </p:nvPr>
        </p:nvGraphicFramePr>
        <p:xfrm>
          <a:off x="549625" y="1925007"/>
          <a:ext cx="6800850" cy="3548271"/>
        </p:xfrm>
        <a:graphic>
          <a:graphicData uri="http://schemas.openxmlformats.org/drawingml/2006/table">
            <a:tbl>
              <a:tblPr/>
              <a:tblGrid>
                <a:gridCol w="3585599">
                  <a:extLst>
                    <a:ext uri="{9D8B030D-6E8A-4147-A177-3AD203B41FA5}">
                      <a16:colId xmlns:a16="http://schemas.microsoft.com/office/drawing/2014/main" val="1064511602"/>
                    </a:ext>
                  </a:extLst>
                </a:gridCol>
                <a:gridCol w="3215251">
                  <a:extLst>
                    <a:ext uri="{9D8B030D-6E8A-4147-A177-3AD203B41FA5}">
                      <a16:colId xmlns:a16="http://schemas.microsoft.com/office/drawing/2014/main" val="3631972804"/>
                    </a:ext>
                  </a:extLst>
                </a:gridCol>
              </a:tblGrid>
              <a:tr h="347977">
                <a:tc>
                  <a:txBody>
                    <a:bodyPr/>
                    <a:lstStyle/>
                    <a:p>
                      <a:pPr algn="l" fontAlgn="base"/>
                      <a:r>
                        <a:rPr lang="en-US" sz="1800" b="1" i="0">
                          <a:solidFill>
                            <a:schemeClr val="bg1"/>
                          </a:solidFill>
                          <a:effectLst/>
                          <a:latin typeface="Segoe UI" panose="020B0502040204020203" pitchFamily="34" charset="0"/>
                        </a:rPr>
                        <a:t>Driver/tool​</a:t>
                      </a:r>
                      <a:endParaRPr lang="en-US" sz="1800" b="1" i="0">
                        <a:solidFill>
                          <a:schemeClr val="bg1"/>
                        </a:solidFill>
                        <a:effectLst/>
                      </a:endParaRPr>
                    </a:p>
                  </a:txBody>
                  <a:tcPr marL="34855" marR="34855" marT="17427" marB="1742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base"/>
                      <a:r>
                        <a:rPr lang="en-US" sz="1800" b="1" i="0">
                          <a:solidFill>
                            <a:schemeClr val="bg1"/>
                          </a:solidFill>
                          <a:effectLst/>
                          <a:latin typeface="Segoe UI" panose="020B0502040204020203" pitchFamily="34" charset="0"/>
                        </a:rPr>
                        <a:t>Version​</a:t>
                      </a:r>
                      <a:endParaRPr lang="en-US" sz="1800" b="1" i="0">
                        <a:solidFill>
                          <a:schemeClr val="bg1"/>
                        </a:solidFill>
                        <a:effectLst/>
                      </a:endParaRPr>
                    </a:p>
                  </a:txBody>
                  <a:tcPr marL="34855" marR="34855" marT="17427" marB="1742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850971983"/>
                  </a:ext>
                </a:extLst>
              </a:tr>
              <a:tr h="682030">
                <a:tc>
                  <a:txBody>
                    <a:bodyPr/>
                    <a:lstStyle/>
                    <a:p>
                      <a:pPr algn="l" fontAlgn="base"/>
                      <a:r>
                        <a:rPr lang="en-US" sz="1800" b="0" i="0">
                          <a:solidFill>
                            <a:srgbClr val="1A1A1A"/>
                          </a:solidFill>
                          <a:effectLst/>
                          <a:latin typeface="Segoe UI" panose="020B0502040204020203" pitchFamily="34" charset="0"/>
                        </a:rPr>
                        <a:t>.NET Framework​</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800" b="0" i="0">
                          <a:solidFill>
                            <a:srgbClr val="1A1A1A"/>
                          </a:solidFill>
                          <a:effectLst/>
                          <a:latin typeface="Segoe UI" panose="020B0502040204020203" pitchFamily="34" charset="0"/>
                        </a:rPr>
                        <a:t>4.6.1 (or .NET Core)​</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2844310"/>
                  </a:ext>
                </a:extLst>
              </a:tr>
              <a:tr h="367247">
                <a:tc>
                  <a:txBody>
                    <a:bodyPr/>
                    <a:lstStyle/>
                    <a:p>
                      <a:pPr algn="l" fontAlgn="base"/>
                      <a:r>
                        <a:rPr lang="en-US" sz="1800" b="0" i="0">
                          <a:solidFill>
                            <a:srgbClr val="1A1A1A"/>
                          </a:solidFill>
                          <a:effectLst/>
                          <a:latin typeface="Segoe UI" panose="020B0502040204020203" pitchFamily="34" charset="0"/>
                        </a:rPr>
                        <a:t>ODBC driver​</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800" b="0" i="0">
                          <a:solidFill>
                            <a:srgbClr val="1A1A1A"/>
                          </a:solidFill>
                          <a:effectLst/>
                          <a:latin typeface="Segoe UI" panose="020B0502040204020203" pitchFamily="34" charset="0"/>
                        </a:rPr>
                        <a:t>v17​</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5191348"/>
                  </a:ext>
                </a:extLst>
              </a:tr>
              <a:tr h="367247">
                <a:tc>
                  <a:txBody>
                    <a:bodyPr/>
                    <a:lstStyle/>
                    <a:p>
                      <a:pPr algn="l" fontAlgn="base"/>
                      <a:r>
                        <a:rPr lang="en-US" sz="1800" b="0" i="0">
                          <a:solidFill>
                            <a:srgbClr val="1A1A1A"/>
                          </a:solidFill>
                          <a:effectLst/>
                          <a:latin typeface="Segoe UI" panose="020B0502040204020203" pitchFamily="34" charset="0"/>
                        </a:rPr>
                        <a:t>PHP driver​</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800" b="0" i="0">
                          <a:solidFill>
                            <a:srgbClr val="1A1A1A"/>
                          </a:solidFill>
                          <a:effectLst/>
                          <a:latin typeface="Segoe UI" panose="020B0502040204020203" pitchFamily="34" charset="0"/>
                        </a:rPr>
                        <a:t>5.2.0​</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9458448"/>
                  </a:ext>
                </a:extLst>
              </a:tr>
              <a:tr h="367247">
                <a:tc>
                  <a:txBody>
                    <a:bodyPr/>
                    <a:lstStyle/>
                    <a:p>
                      <a:pPr algn="l" fontAlgn="base"/>
                      <a:r>
                        <a:rPr lang="en-US" sz="1800" b="0" i="0">
                          <a:solidFill>
                            <a:srgbClr val="1A1A1A"/>
                          </a:solidFill>
                          <a:effectLst/>
                          <a:latin typeface="Segoe UI" panose="020B0502040204020203" pitchFamily="34" charset="0"/>
                        </a:rPr>
                        <a:t>JDBC driver​</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800" b="0" i="0">
                          <a:solidFill>
                            <a:srgbClr val="1A1A1A"/>
                          </a:solidFill>
                          <a:effectLst/>
                          <a:latin typeface="Segoe UI" panose="020B0502040204020203" pitchFamily="34" charset="0"/>
                        </a:rPr>
                        <a:t>6.4.0​</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5811050"/>
                  </a:ext>
                </a:extLst>
              </a:tr>
              <a:tr h="524638">
                <a:tc>
                  <a:txBody>
                    <a:bodyPr/>
                    <a:lstStyle/>
                    <a:p>
                      <a:pPr algn="l" fontAlgn="base"/>
                      <a:r>
                        <a:rPr lang="en-US" sz="1800" b="0" i="0">
                          <a:solidFill>
                            <a:srgbClr val="1A1A1A"/>
                          </a:solidFill>
                          <a:effectLst/>
                          <a:latin typeface="Segoe UI" panose="020B0502040204020203" pitchFamily="34" charset="0"/>
                        </a:rPr>
                        <a:t>Node.js driver​</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800" b="0" i="0">
                          <a:solidFill>
                            <a:srgbClr val="1A1A1A"/>
                          </a:solidFill>
                          <a:effectLst/>
                          <a:latin typeface="Segoe UI" panose="020B0502040204020203" pitchFamily="34" charset="0"/>
                        </a:rPr>
                        <a:t>2.1.1​</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424571"/>
                  </a:ext>
                </a:extLst>
              </a:tr>
              <a:tr h="367247">
                <a:tc>
                  <a:txBody>
                    <a:bodyPr/>
                    <a:lstStyle/>
                    <a:p>
                      <a:pPr algn="l" fontAlgn="base"/>
                      <a:r>
                        <a:rPr lang="en-US" sz="1800" b="0" i="0">
                          <a:solidFill>
                            <a:srgbClr val="1A1A1A"/>
                          </a:solidFill>
                          <a:effectLst/>
                          <a:latin typeface="Segoe UI" panose="020B0502040204020203" pitchFamily="34" charset="0"/>
                        </a:rPr>
                        <a:t>OLEDB driver​</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800" b="0" i="0">
                          <a:solidFill>
                            <a:srgbClr val="1A1A1A"/>
                          </a:solidFill>
                          <a:effectLst/>
                          <a:latin typeface="Segoe UI" panose="020B0502040204020203" pitchFamily="34" charset="0"/>
                        </a:rPr>
                        <a:t>18.0.2.0​</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8120607"/>
                  </a:ext>
                </a:extLst>
              </a:tr>
              <a:tr h="524638">
                <a:tc>
                  <a:txBody>
                    <a:bodyPr/>
                    <a:lstStyle/>
                    <a:p>
                      <a:pPr algn="l" fontAlgn="base"/>
                      <a:r>
                        <a:rPr lang="en-US" sz="1800" b="0" i="0">
                          <a:solidFill>
                            <a:srgbClr val="1A1A1A"/>
                          </a:solidFill>
                          <a:effectLst/>
                          <a:latin typeface="Segoe UI" panose="020B0502040204020203" pitchFamily="34" charset="0"/>
                        </a:rPr>
                        <a:t>SSMS​</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800" b="0" i="0">
                          <a:solidFill>
                            <a:srgbClr val="1A1A1A"/>
                          </a:solidFill>
                          <a:effectLst/>
                          <a:latin typeface="Segoe UI" panose="020B0502040204020203" pitchFamily="34" charset="0"/>
                        </a:rPr>
                        <a:t>17.8.1 or </a:t>
                      </a:r>
                      <a:r>
                        <a:rPr lang="en-US" sz="1800" b="0" i="0" u="sng" strike="noStrike">
                          <a:solidFill>
                            <a:srgbClr val="1A1A1A"/>
                          </a:solidFill>
                          <a:effectLst/>
                          <a:latin typeface="Segoe UI" panose="020B0502040204020203" pitchFamily="34" charset="0"/>
                          <a:hlinkClick r:id="rId2"/>
                        </a:rPr>
                        <a:t>higher</a:t>
                      </a:r>
                      <a:r>
                        <a:rPr lang="en-US" sz="1800" b="0" i="0">
                          <a:solidFill>
                            <a:srgbClr val="1A1A1A"/>
                          </a:solidFill>
                          <a:effectLst/>
                          <a:latin typeface="Segoe UI" panose="020B0502040204020203" pitchFamily="34" charset="0"/>
                        </a:rPr>
                        <a:t>​</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0820736"/>
                  </a:ext>
                </a:extLst>
              </a:tr>
            </a:tbl>
          </a:graphicData>
        </a:graphic>
      </p:graphicFrame>
    </p:spTree>
    <p:extLst>
      <p:ext uri="{BB962C8B-B14F-4D97-AF65-F5344CB8AC3E}">
        <p14:creationId xmlns:p14="http://schemas.microsoft.com/office/powerpoint/2010/main" val="268862233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13F36-E8FE-4372-B16B-10B31BD4300D}"/>
              </a:ext>
            </a:extLst>
          </p:cNvPr>
          <p:cNvSpPr>
            <a:spLocks noGrp="1"/>
          </p:cNvSpPr>
          <p:nvPr>
            <p:ph type="title"/>
          </p:nvPr>
        </p:nvSpPr>
        <p:spPr/>
        <p:txBody>
          <a:bodyPr/>
          <a:lstStyle/>
          <a:p>
            <a:r>
              <a:rPr lang="en-ZA"/>
              <a:t>Deployment resources</a:t>
            </a:r>
            <a:endParaRPr lang="en-US"/>
          </a:p>
        </p:txBody>
      </p:sp>
      <p:sp>
        <p:nvSpPr>
          <p:cNvPr id="5" name="Rectangle 4">
            <a:extLst>
              <a:ext uri="{FF2B5EF4-FFF2-40B4-BE49-F238E27FC236}">
                <a16:creationId xmlns:a16="http://schemas.microsoft.com/office/drawing/2014/main" id="{1AFCD370-F21B-4FCB-9C94-967626766186}"/>
              </a:ext>
            </a:extLst>
          </p:cNvPr>
          <p:cNvSpPr/>
          <p:nvPr/>
        </p:nvSpPr>
        <p:spPr>
          <a:xfrm>
            <a:off x="486149" y="1814340"/>
            <a:ext cx="12094225" cy="3785652"/>
          </a:xfrm>
          <a:prstGeom prst="rect">
            <a:avLst/>
          </a:prstGeom>
        </p:spPr>
        <p:txBody>
          <a:bodyPr wrap="square">
            <a:spAutoFit/>
          </a:bodyPr>
          <a:lstStyle/>
          <a:p>
            <a:pPr>
              <a:spcBef>
                <a:spcPts val="1600"/>
              </a:spcBef>
            </a:pPr>
            <a:r>
              <a:rPr lang="en-US" b="1" dirty="0">
                <a:solidFill>
                  <a:srgbClr val="0070C0"/>
                </a:solidFill>
                <a:latin typeface="Segoe UI Semibold" panose="020B0702040204020203" pitchFamily="34" charset="0"/>
                <a:cs typeface="Segoe UI Semibold" panose="020B0702040204020203" pitchFamily="34" charset="0"/>
              </a:rPr>
              <a:t>Portal Deployment walk-through </a:t>
            </a:r>
          </a:p>
          <a:p>
            <a:pPr>
              <a:spcBef>
                <a:spcPts val="600"/>
              </a:spcBef>
            </a:pPr>
            <a:r>
              <a:rPr lang="en-ZA" dirty="0">
                <a:hlinkClick r:id="rId2">
                  <a:extLst>
                    <a:ext uri="{A12FA001-AC4F-418D-AE19-62706E023703}">
                      <ahyp:hlinkClr xmlns:ahyp="http://schemas.microsoft.com/office/drawing/2018/hyperlinkcolor" val="tx"/>
                    </a:ext>
                  </a:extLst>
                </a:hlinkClick>
              </a:rPr>
              <a:t>https://docs.microsoft.com/en-us/azure/sql-database/sql-database-managed-instance-create-tutorial-portal</a:t>
            </a:r>
            <a:endParaRPr lang="en-ZA" dirty="0"/>
          </a:p>
          <a:p>
            <a:pPr>
              <a:spcBef>
                <a:spcPts val="600"/>
              </a:spcBef>
            </a:pPr>
            <a:r>
              <a:rPr lang="en-ZA" dirty="0">
                <a:hlinkClick r:id="rId3">
                  <a:extLst>
                    <a:ext uri="{A12FA001-AC4F-418D-AE19-62706E023703}">
                      <ahyp:hlinkClr xmlns:ahyp="http://schemas.microsoft.com/office/drawing/2018/hyperlinkcolor" val="tx"/>
                    </a:ext>
                  </a:extLst>
                </a:hlinkClick>
              </a:rPr>
              <a:t>https://docs.microsoft.com/en-us/azure/sql-database/sql-database-managed-instance-vnet-configuration</a:t>
            </a:r>
            <a:endParaRPr lang="en-ZA" dirty="0"/>
          </a:p>
          <a:p>
            <a:pPr>
              <a:spcBef>
                <a:spcPts val="1600"/>
              </a:spcBef>
            </a:pPr>
            <a:endParaRPr lang="en-US" b="1" dirty="0">
              <a:solidFill>
                <a:srgbClr val="0070C0"/>
              </a:solidFill>
              <a:latin typeface="Segoe UI Semibold" panose="020B0702040204020203" pitchFamily="34" charset="0"/>
              <a:cs typeface="Segoe UI Semibold" panose="020B0702040204020203" pitchFamily="34" charset="0"/>
            </a:endParaRPr>
          </a:p>
          <a:p>
            <a:pPr>
              <a:spcBef>
                <a:spcPts val="1600"/>
              </a:spcBef>
            </a:pPr>
            <a:r>
              <a:rPr lang="en-US" b="1" dirty="0">
                <a:solidFill>
                  <a:srgbClr val="0070C0"/>
                </a:solidFill>
                <a:latin typeface="Segoe UI Semibold" panose="020B0702040204020203" pitchFamily="34" charset="0"/>
                <a:cs typeface="Segoe UI Semibold" panose="020B0702040204020203" pitchFamily="34" charset="0"/>
              </a:rPr>
              <a:t>ARM Template Deployment walk-through </a:t>
            </a:r>
          </a:p>
          <a:p>
            <a:pPr>
              <a:spcBef>
                <a:spcPts val="600"/>
              </a:spcBef>
            </a:pPr>
            <a:r>
              <a:rPr lang="en-ZA" dirty="0">
                <a:hlinkClick r:id="rId4">
                  <a:extLst>
                    <a:ext uri="{A12FA001-AC4F-418D-AE19-62706E023703}">
                      <ahyp:hlinkClr xmlns:ahyp="http://schemas.microsoft.com/office/drawing/2018/hyperlinkcolor" val="tx"/>
                    </a:ext>
                  </a:extLst>
                </a:hlinkClick>
              </a:rPr>
              <a:t>https://blogs.msdn.microsoft.com/sqlserverstorageengine/2018/07/02/deploy-azure-sql-managed-instance-network-environment-using-arm/</a:t>
            </a:r>
            <a:endParaRPr lang="en-ZA" dirty="0"/>
          </a:p>
          <a:p>
            <a:pPr>
              <a:spcBef>
                <a:spcPts val="600"/>
              </a:spcBef>
            </a:pPr>
            <a:r>
              <a:rPr lang="en-ZA" dirty="0">
                <a:hlinkClick r:id="rId5">
                  <a:extLst>
                    <a:ext uri="{A12FA001-AC4F-418D-AE19-62706E023703}">
                      <ahyp:hlinkClr xmlns:ahyp="http://schemas.microsoft.com/office/drawing/2018/hyperlinkcolor" val="tx"/>
                    </a:ext>
                  </a:extLst>
                </a:hlinkClick>
              </a:rPr>
              <a:t>https://blogs.msdn.microsoft.com/sqlserverstorageengine/2018/05/15/creating-azure-sql-managed-instance-using-arm-templates/</a:t>
            </a:r>
            <a:endParaRPr lang="en-US" dirty="0"/>
          </a:p>
          <a:p>
            <a:pPr>
              <a:spcBef>
                <a:spcPts val="1600"/>
              </a:spcBef>
            </a:pPr>
            <a:endParaRPr lang="en-US" b="1" dirty="0">
              <a:solidFill>
                <a:srgbClr val="0070C0"/>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36646499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a:t>Agenda</a:t>
            </a:r>
          </a:p>
        </p:txBody>
      </p: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3B229DCE-2C84-44BE-B908-D2F96C7A841A}"/>
              </a:ext>
            </a:extLst>
          </p:cNvPr>
          <p:cNvSpPr/>
          <p:nvPr/>
        </p:nvSpPr>
        <p:spPr bwMode="auto">
          <a:xfrm>
            <a:off x="356798" y="1088315"/>
            <a:ext cx="9025666" cy="130131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 name="Content Placeholder 11">
            <a:extLst>
              <a:ext uri="{FF2B5EF4-FFF2-40B4-BE49-F238E27FC236}">
                <a16:creationId xmlns:a16="http://schemas.microsoft.com/office/drawing/2014/main" id="{DE51940A-BB14-4CF1-BED6-E636012DCDC1}"/>
              </a:ext>
            </a:extLst>
          </p:cNvPr>
          <p:cNvSpPr txBox="1">
            <a:spLocks/>
          </p:cNvSpPr>
          <p:nvPr/>
        </p:nvSpPr>
        <p:spPr>
          <a:xfrm>
            <a:off x="590379" y="14127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Intro to Azure SQL Database</a:t>
            </a:r>
          </a:p>
        </p:txBody>
      </p:sp>
      <p:sp>
        <p:nvSpPr>
          <p:cNvPr id="76" name="Content Placeholder 11">
            <a:extLst>
              <a:ext uri="{FF2B5EF4-FFF2-40B4-BE49-F238E27FC236}">
                <a16:creationId xmlns:a16="http://schemas.microsoft.com/office/drawing/2014/main" id="{AD6C263A-CE72-4468-AA13-214F13042558}"/>
              </a:ext>
            </a:extLst>
          </p:cNvPr>
          <p:cNvSpPr txBox="1">
            <a:spLocks/>
          </p:cNvSpPr>
          <p:nvPr/>
        </p:nvSpPr>
        <p:spPr>
          <a:xfrm>
            <a:off x="590379" y="289495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Security &amp; Networking</a:t>
            </a:r>
          </a:p>
        </p:txBody>
      </p:sp>
      <p:sp>
        <p:nvSpPr>
          <p:cNvPr id="77" name="Content Placeholder 11">
            <a:extLst>
              <a:ext uri="{FF2B5EF4-FFF2-40B4-BE49-F238E27FC236}">
                <a16:creationId xmlns:a16="http://schemas.microsoft.com/office/drawing/2014/main" id="{71A9E5BB-68BC-4BAD-837E-804845B3073C}"/>
              </a:ext>
            </a:extLst>
          </p:cNvPr>
          <p:cNvSpPr txBox="1">
            <a:spLocks/>
          </p:cNvSpPr>
          <p:nvPr/>
        </p:nvSpPr>
        <p:spPr>
          <a:xfrm>
            <a:off x="590379" y="36360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MI Features and capabilities</a:t>
            </a:r>
          </a:p>
        </p:txBody>
      </p:sp>
      <p:sp>
        <p:nvSpPr>
          <p:cNvPr id="78" name="Content Placeholder 11">
            <a:extLst>
              <a:ext uri="{FF2B5EF4-FFF2-40B4-BE49-F238E27FC236}">
                <a16:creationId xmlns:a16="http://schemas.microsoft.com/office/drawing/2014/main" id="{51FA5FDF-385F-4E26-88C2-836A587C5682}"/>
              </a:ext>
            </a:extLst>
          </p:cNvPr>
          <p:cNvSpPr txBox="1">
            <a:spLocks/>
          </p:cNvSpPr>
          <p:nvPr/>
        </p:nvSpPr>
        <p:spPr>
          <a:xfrm>
            <a:off x="590379" y="2153832"/>
            <a:ext cx="494279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Managed Instance overview</a:t>
            </a:r>
          </a:p>
        </p:txBody>
      </p:sp>
      <p:sp>
        <p:nvSpPr>
          <p:cNvPr id="79" name="Content Placeholder 11">
            <a:extLst>
              <a:ext uri="{FF2B5EF4-FFF2-40B4-BE49-F238E27FC236}">
                <a16:creationId xmlns:a16="http://schemas.microsoft.com/office/drawing/2014/main" id="{E54FE275-E97D-4558-9126-078BDC3D882A}"/>
              </a:ext>
            </a:extLst>
          </p:cNvPr>
          <p:cNvSpPr txBox="1">
            <a:spLocks/>
          </p:cNvSpPr>
          <p:nvPr/>
        </p:nvSpPr>
        <p:spPr>
          <a:xfrm>
            <a:off x="590379" y="437721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Migration</a:t>
            </a:r>
          </a:p>
        </p:txBody>
      </p:sp>
      <p:sp>
        <p:nvSpPr>
          <p:cNvPr id="80" name="Content Placeholder 11">
            <a:extLst>
              <a:ext uri="{FF2B5EF4-FFF2-40B4-BE49-F238E27FC236}">
                <a16:creationId xmlns:a16="http://schemas.microsoft.com/office/drawing/2014/main" id="{2ED754DA-D9B1-4F1A-B367-A688F9E3E4A0}"/>
              </a:ext>
            </a:extLst>
          </p:cNvPr>
          <p:cNvSpPr txBox="1">
            <a:spLocks/>
          </p:cNvSpPr>
          <p:nvPr/>
        </p:nvSpPr>
        <p:spPr>
          <a:xfrm>
            <a:off x="590379" y="515733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MI &amp; BI</a:t>
            </a:r>
          </a:p>
        </p:txBody>
      </p:sp>
      <p:sp>
        <p:nvSpPr>
          <p:cNvPr id="81" name="Text Placeholder 5">
            <a:extLst>
              <a:ext uri="{FF2B5EF4-FFF2-40B4-BE49-F238E27FC236}">
                <a16:creationId xmlns:a16="http://schemas.microsoft.com/office/drawing/2014/main" id="{D76FC296-659E-416A-ACA0-BD10D946F7F0}"/>
              </a:ext>
            </a:extLst>
          </p:cNvPr>
          <p:cNvSpPr txBox="1">
            <a:spLocks/>
          </p:cNvSpPr>
          <p:nvPr/>
        </p:nvSpPr>
        <p:spPr>
          <a:xfrm>
            <a:off x="3804348" y="14639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Value prop, Platform benefits, TCO</a:t>
            </a:r>
          </a:p>
        </p:txBody>
      </p:sp>
      <p:sp>
        <p:nvSpPr>
          <p:cNvPr id="82" name="Text Placeholder 5">
            <a:extLst>
              <a:ext uri="{FF2B5EF4-FFF2-40B4-BE49-F238E27FC236}">
                <a16:creationId xmlns:a16="http://schemas.microsoft.com/office/drawing/2014/main" id="{A4FDF13E-CC13-4A73-BED1-A0B1385ECA6D}"/>
              </a:ext>
            </a:extLst>
          </p:cNvPr>
          <p:cNvSpPr txBox="1">
            <a:spLocks/>
          </p:cNvSpPr>
          <p:nvPr/>
        </p:nvSpPr>
        <p:spPr>
          <a:xfrm>
            <a:off x="3804348" y="2209506"/>
            <a:ext cx="5846638"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Managed Instance architecture, Features and management</a:t>
            </a:r>
          </a:p>
        </p:txBody>
      </p:sp>
      <p:cxnSp>
        <p:nvCxnSpPr>
          <p:cNvPr id="83" name="Straight Connector 82">
            <a:extLst>
              <a:ext uri="{FF2B5EF4-FFF2-40B4-BE49-F238E27FC236}">
                <a16:creationId xmlns:a16="http://schemas.microsoft.com/office/drawing/2014/main" id="{894BA395-3CAC-4620-ADD1-CCBB1DACE76A}"/>
              </a:ext>
            </a:extLst>
          </p:cNvPr>
          <p:cNvCxnSpPr>
            <a:cxnSpLocks/>
          </p:cNvCxnSpPr>
          <p:nvPr/>
        </p:nvCxnSpPr>
        <p:spPr>
          <a:xfrm>
            <a:off x="633745" y="1990230"/>
            <a:ext cx="8836181" cy="0"/>
          </a:xfrm>
          <a:prstGeom prst="line">
            <a:avLst/>
          </a:prstGeom>
          <a:noFill/>
          <a:ln w="9525" cap="flat" cmpd="sng" algn="ctr">
            <a:solidFill>
              <a:srgbClr val="FFFFFF">
                <a:lumMod val="85000"/>
              </a:srgbClr>
            </a:solidFill>
            <a:prstDash val="solid"/>
            <a:headEnd type="none"/>
            <a:tailEnd type="none"/>
          </a:ln>
          <a:effectLst/>
        </p:spPr>
      </p:cxnSp>
      <p:sp>
        <p:nvSpPr>
          <p:cNvPr id="84" name="Text Placeholder 5">
            <a:extLst>
              <a:ext uri="{FF2B5EF4-FFF2-40B4-BE49-F238E27FC236}">
                <a16:creationId xmlns:a16="http://schemas.microsoft.com/office/drawing/2014/main" id="{5FA9C18E-BA8E-4F22-8E5E-0D78959A99AD}"/>
              </a:ext>
            </a:extLst>
          </p:cNvPr>
          <p:cNvSpPr txBox="1">
            <a:spLocks/>
          </p:cNvSpPr>
          <p:nvPr/>
        </p:nvSpPr>
        <p:spPr>
          <a:xfrm>
            <a:off x="3804348" y="2938477"/>
            <a:ext cx="6866561"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Security overview, Networking considerations, </a:t>
            </a:r>
            <a:r>
              <a:rPr kumimoji="0" lang="en-US" sz="1400" b="0" i="0" u="none" strike="noStrike" kern="1200" cap="none" spc="0" normalizeH="0" baseline="0" noProof="0">
                <a:ln>
                  <a:noFill/>
                </a:ln>
                <a:solidFill>
                  <a:srgbClr val="3C3C41"/>
                </a:solidFill>
                <a:effectLst/>
                <a:uLnTx/>
                <a:uFillTx/>
                <a:latin typeface="Segoe UI Semibold"/>
                <a:ea typeface="+mn-ea"/>
                <a:cs typeface="+mn-cs"/>
              </a:rPr>
              <a:t>Hands-on-Lab</a:t>
            </a:r>
          </a:p>
        </p:txBody>
      </p:sp>
      <p:sp>
        <p:nvSpPr>
          <p:cNvPr id="85" name="Text Placeholder 6">
            <a:extLst>
              <a:ext uri="{FF2B5EF4-FFF2-40B4-BE49-F238E27FC236}">
                <a16:creationId xmlns:a16="http://schemas.microsoft.com/office/drawing/2014/main" id="{FCF0B6A8-AEC7-4834-81EA-F0E3A4FDB6DD}"/>
              </a:ext>
            </a:extLst>
          </p:cNvPr>
          <p:cNvSpPr txBox="1">
            <a:spLocks/>
          </p:cNvSpPr>
          <p:nvPr/>
        </p:nvSpPr>
        <p:spPr>
          <a:xfrm>
            <a:off x="3804348" y="3674993"/>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Key capabilities, limitations, backup &amp; restore</a:t>
            </a:r>
            <a:endParaRPr kumimoji="0" lang="en-US" sz="2400" b="0"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86" name="Text Placeholder 7">
            <a:extLst>
              <a:ext uri="{FF2B5EF4-FFF2-40B4-BE49-F238E27FC236}">
                <a16:creationId xmlns:a16="http://schemas.microsoft.com/office/drawing/2014/main" id="{30E40A19-13ED-4145-A043-4F8A3909F281}"/>
              </a:ext>
            </a:extLst>
          </p:cNvPr>
          <p:cNvSpPr txBox="1">
            <a:spLocks/>
          </p:cNvSpPr>
          <p:nvPr/>
        </p:nvSpPr>
        <p:spPr>
          <a:xfrm>
            <a:off x="3804348" y="4429608"/>
            <a:ext cx="6041085"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Migration overview and options, </a:t>
            </a:r>
            <a:r>
              <a:rPr kumimoji="0" lang="en-US" sz="1400" b="0" i="0" u="none" strike="noStrike" kern="1200" cap="none" spc="0" normalizeH="0" baseline="0" noProof="0">
                <a:ln>
                  <a:noFill/>
                </a:ln>
                <a:solidFill>
                  <a:srgbClr val="3C3C41"/>
                </a:solidFill>
                <a:effectLst/>
                <a:uLnTx/>
                <a:uFillTx/>
                <a:latin typeface="Segoe UI Semibold"/>
                <a:ea typeface="+mn-ea"/>
                <a:cs typeface="+mn-cs"/>
              </a:rPr>
              <a:t>Hands-on-Lab</a:t>
            </a:r>
          </a:p>
        </p:txBody>
      </p:sp>
      <p:sp>
        <p:nvSpPr>
          <p:cNvPr id="87" name="Text Placeholder 8">
            <a:extLst>
              <a:ext uri="{FF2B5EF4-FFF2-40B4-BE49-F238E27FC236}">
                <a16:creationId xmlns:a16="http://schemas.microsoft.com/office/drawing/2014/main" id="{7CB7BCCE-6820-4432-BC8D-852CB650CCC2}"/>
              </a:ext>
            </a:extLst>
          </p:cNvPr>
          <p:cNvSpPr txBox="1">
            <a:spLocks/>
          </p:cNvSpPr>
          <p:nvPr/>
        </p:nvSpPr>
        <p:spPr>
          <a:xfrm>
            <a:off x="3804348" y="5198016"/>
            <a:ext cx="5599628"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Business Intelligence services + Managed Instance,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88" name="Straight Connector 87">
            <a:extLst>
              <a:ext uri="{FF2B5EF4-FFF2-40B4-BE49-F238E27FC236}">
                <a16:creationId xmlns:a16="http://schemas.microsoft.com/office/drawing/2014/main" id="{C8E8BFED-FFCA-47C0-84E7-C87428AC6256}"/>
              </a:ext>
            </a:extLst>
          </p:cNvPr>
          <p:cNvCxnSpPr>
            <a:cxnSpLocks/>
          </p:cNvCxnSpPr>
          <p:nvPr/>
        </p:nvCxnSpPr>
        <p:spPr>
          <a:xfrm>
            <a:off x="633745" y="2736538"/>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9" name="Straight Connector 88">
            <a:extLst>
              <a:ext uri="{FF2B5EF4-FFF2-40B4-BE49-F238E27FC236}">
                <a16:creationId xmlns:a16="http://schemas.microsoft.com/office/drawing/2014/main" id="{F62A06D4-9482-4283-8B5A-1B75CD495A86}"/>
              </a:ext>
            </a:extLst>
          </p:cNvPr>
          <p:cNvCxnSpPr>
            <a:cxnSpLocks/>
          </p:cNvCxnSpPr>
          <p:nvPr/>
        </p:nvCxnSpPr>
        <p:spPr>
          <a:xfrm>
            <a:off x="633745" y="3482846"/>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90" name="Straight Connector 89">
            <a:extLst>
              <a:ext uri="{FF2B5EF4-FFF2-40B4-BE49-F238E27FC236}">
                <a16:creationId xmlns:a16="http://schemas.microsoft.com/office/drawing/2014/main" id="{45C8A4D3-EE5B-40AE-8E5F-3BCDBEBF5B7E}"/>
              </a:ext>
            </a:extLst>
          </p:cNvPr>
          <p:cNvCxnSpPr>
            <a:cxnSpLocks/>
          </p:cNvCxnSpPr>
          <p:nvPr/>
        </p:nvCxnSpPr>
        <p:spPr>
          <a:xfrm>
            <a:off x="633745" y="4229154"/>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91" name="Straight Connector 90">
            <a:extLst>
              <a:ext uri="{FF2B5EF4-FFF2-40B4-BE49-F238E27FC236}">
                <a16:creationId xmlns:a16="http://schemas.microsoft.com/office/drawing/2014/main" id="{6041DB3F-F85F-46D6-A0D6-374FE1E15323}"/>
              </a:ext>
            </a:extLst>
          </p:cNvPr>
          <p:cNvCxnSpPr>
            <a:cxnSpLocks/>
          </p:cNvCxnSpPr>
          <p:nvPr/>
        </p:nvCxnSpPr>
        <p:spPr>
          <a:xfrm>
            <a:off x="633745" y="4975462"/>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92" name="Straight Connector 91">
            <a:extLst>
              <a:ext uri="{FF2B5EF4-FFF2-40B4-BE49-F238E27FC236}">
                <a16:creationId xmlns:a16="http://schemas.microsoft.com/office/drawing/2014/main" id="{29AA5D9E-EC3B-4DC9-BA7C-DAB00C73B643}"/>
              </a:ext>
            </a:extLst>
          </p:cNvPr>
          <p:cNvCxnSpPr>
            <a:cxnSpLocks/>
          </p:cNvCxnSpPr>
          <p:nvPr/>
        </p:nvCxnSpPr>
        <p:spPr>
          <a:xfrm>
            <a:off x="633745" y="5721769"/>
            <a:ext cx="8855796" cy="0"/>
          </a:xfrm>
          <a:prstGeom prst="line">
            <a:avLst/>
          </a:prstGeom>
          <a:noFill/>
          <a:ln w="9525" cap="flat" cmpd="sng" algn="ctr">
            <a:solidFill>
              <a:srgbClr val="FFFFFF">
                <a:lumMod val="85000"/>
              </a:srgbClr>
            </a:solidFill>
            <a:prstDash val="solid"/>
            <a:headEnd type="none"/>
            <a:tailEnd type="none"/>
          </a:ln>
          <a:effectLst/>
        </p:spPr>
      </p:cxnSp>
      <p:sp>
        <p:nvSpPr>
          <p:cNvPr id="93" name="Content Placeholder 11">
            <a:extLst>
              <a:ext uri="{FF2B5EF4-FFF2-40B4-BE49-F238E27FC236}">
                <a16:creationId xmlns:a16="http://schemas.microsoft.com/office/drawing/2014/main" id="{88D3BDFF-4C63-46E2-A6E7-7EF566F2F793}"/>
              </a:ext>
            </a:extLst>
          </p:cNvPr>
          <p:cNvSpPr txBox="1">
            <a:spLocks/>
          </p:cNvSpPr>
          <p:nvPr/>
        </p:nvSpPr>
        <p:spPr>
          <a:xfrm>
            <a:off x="581413" y="66035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Closing</a:t>
            </a:r>
          </a:p>
        </p:txBody>
      </p:sp>
      <p:sp>
        <p:nvSpPr>
          <p:cNvPr id="94" name="Text Placeholder 8">
            <a:extLst>
              <a:ext uri="{FF2B5EF4-FFF2-40B4-BE49-F238E27FC236}">
                <a16:creationId xmlns:a16="http://schemas.microsoft.com/office/drawing/2014/main" id="{9362B74A-5A5E-4C83-8272-C7E859B3ECE6}"/>
              </a:ext>
            </a:extLst>
          </p:cNvPr>
          <p:cNvSpPr txBox="1">
            <a:spLocks/>
          </p:cNvSpPr>
          <p:nvPr/>
        </p:nvSpPr>
        <p:spPr>
          <a:xfrm>
            <a:off x="3795382" y="66442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Q&amp;A, technical resources, etc.,</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95" name="Straight Connector 94">
            <a:extLst>
              <a:ext uri="{FF2B5EF4-FFF2-40B4-BE49-F238E27FC236}">
                <a16:creationId xmlns:a16="http://schemas.microsoft.com/office/drawing/2014/main" id="{C5CEC28C-7182-403F-AFF1-7E45C688B459}"/>
              </a:ext>
            </a:extLst>
          </p:cNvPr>
          <p:cNvCxnSpPr>
            <a:cxnSpLocks/>
          </p:cNvCxnSpPr>
          <p:nvPr/>
        </p:nvCxnSpPr>
        <p:spPr>
          <a:xfrm>
            <a:off x="624953" y="6466697"/>
            <a:ext cx="8855796" cy="0"/>
          </a:xfrm>
          <a:prstGeom prst="line">
            <a:avLst/>
          </a:prstGeom>
          <a:noFill/>
          <a:ln w="9525" cap="flat" cmpd="sng" algn="ctr">
            <a:solidFill>
              <a:srgbClr val="FFFFFF">
                <a:lumMod val="85000"/>
              </a:srgbClr>
            </a:solidFill>
            <a:prstDash val="solid"/>
            <a:headEnd type="none"/>
            <a:tailEnd type="none"/>
          </a:ln>
          <a:effectLst/>
        </p:spPr>
      </p:cxnSp>
      <p:sp>
        <p:nvSpPr>
          <p:cNvPr id="96" name="Content Placeholder 11">
            <a:extLst>
              <a:ext uri="{FF2B5EF4-FFF2-40B4-BE49-F238E27FC236}">
                <a16:creationId xmlns:a16="http://schemas.microsoft.com/office/drawing/2014/main" id="{6F687917-05AA-4789-94A5-BC6BFF13427C}"/>
              </a:ext>
            </a:extLst>
          </p:cNvPr>
          <p:cNvSpPr txBox="1">
            <a:spLocks/>
          </p:cNvSpPr>
          <p:nvPr/>
        </p:nvSpPr>
        <p:spPr>
          <a:xfrm>
            <a:off x="586852" y="589052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Hyperscale</a:t>
            </a:r>
          </a:p>
        </p:txBody>
      </p:sp>
      <p:sp>
        <p:nvSpPr>
          <p:cNvPr id="97" name="Text Placeholder 8">
            <a:extLst>
              <a:ext uri="{FF2B5EF4-FFF2-40B4-BE49-F238E27FC236}">
                <a16:creationId xmlns:a16="http://schemas.microsoft.com/office/drawing/2014/main" id="{B7B64321-4183-4B27-953D-C95DD21F41C6}"/>
              </a:ext>
            </a:extLst>
          </p:cNvPr>
          <p:cNvSpPr txBox="1">
            <a:spLocks/>
          </p:cNvSpPr>
          <p:nvPr/>
        </p:nvSpPr>
        <p:spPr>
          <a:xfrm>
            <a:off x="3800821" y="5931198"/>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Hyperscale</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98" name="Rectangle 97">
            <a:extLst>
              <a:ext uri="{FF2B5EF4-FFF2-40B4-BE49-F238E27FC236}">
                <a16:creationId xmlns:a16="http://schemas.microsoft.com/office/drawing/2014/main" id="{FC6F5A91-B36C-42A8-BC61-E8D9264F5574}"/>
              </a:ext>
            </a:extLst>
          </p:cNvPr>
          <p:cNvSpPr/>
          <p:nvPr/>
        </p:nvSpPr>
        <p:spPr bwMode="auto">
          <a:xfrm>
            <a:off x="365762" y="3597261"/>
            <a:ext cx="9025666" cy="3397264"/>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24A5C58F-3513-4C6C-8C51-25FC39EE48F9}"/>
              </a:ext>
            </a:extLst>
          </p:cNvPr>
          <p:cNvSpPr/>
          <p:nvPr/>
        </p:nvSpPr>
        <p:spPr bwMode="auto">
          <a:xfrm>
            <a:off x="352442" y="1240715"/>
            <a:ext cx="9025666" cy="1301317"/>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154515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295A9262-CC9E-4C92-9BF8-B4A2235627E9}"/>
              </a:ext>
            </a:extLst>
          </p:cNvPr>
          <p:cNvSpPr/>
          <p:nvPr/>
        </p:nvSpPr>
        <p:spPr bwMode="auto">
          <a:xfrm>
            <a:off x="8449837" y="2817105"/>
            <a:ext cx="1026979" cy="1026979"/>
          </a:xfrm>
          <a:prstGeom prst="ellipse">
            <a:avLst/>
          </a:prstGeom>
          <a:noFill/>
          <a:ln w="12700">
            <a:solidFill>
              <a:schemeClr val="accent2">
                <a:alpha val="5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33" name="Oval 32">
            <a:extLst>
              <a:ext uri="{FF2B5EF4-FFF2-40B4-BE49-F238E27FC236}">
                <a16:creationId xmlns:a16="http://schemas.microsoft.com/office/drawing/2014/main" id="{385B64AA-86B6-4448-8AA2-A81611A2A5F7}"/>
              </a:ext>
            </a:extLst>
          </p:cNvPr>
          <p:cNvSpPr/>
          <p:nvPr/>
        </p:nvSpPr>
        <p:spPr bwMode="auto">
          <a:xfrm>
            <a:off x="6952070" y="1319338"/>
            <a:ext cx="4022513" cy="4022513"/>
          </a:xfrm>
          <a:prstGeom prst="ellipse">
            <a:avLst/>
          </a:prstGeom>
          <a:noFill/>
          <a:ln w="12700">
            <a:solidFill>
              <a:schemeClr val="accent2">
                <a:alpha val="7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32" name="Oval 31">
            <a:extLst>
              <a:ext uri="{FF2B5EF4-FFF2-40B4-BE49-F238E27FC236}">
                <a16:creationId xmlns:a16="http://schemas.microsoft.com/office/drawing/2014/main" id="{FA37D3FA-B805-4544-AA3E-3A18AFDEAC8A}"/>
              </a:ext>
            </a:extLst>
          </p:cNvPr>
          <p:cNvSpPr/>
          <p:nvPr/>
        </p:nvSpPr>
        <p:spPr bwMode="auto">
          <a:xfrm>
            <a:off x="7476511" y="1843779"/>
            <a:ext cx="2973632" cy="2973632"/>
          </a:xfrm>
          <a:prstGeom prst="ellipse">
            <a:avLst/>
          </a:prstGeom>
          <a:noFill/>
          <a:ln w="12700">
            <a:solidFill>
              <a:schemeClr val="accent2">
                <a:alpha val="6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29" name="Oval 28">
            <a:extLst>
              <a:ext uri="{FF2B5EF4-FFF2-40B4-BE49-F238E27FC236}">
                <a16:creationId xmlns:a16="http://schemas.microsoft.com/office/drawing/2014/main" id="{74BF71BF-AB97-4E12-91CE-D0C79D8E392A}"/>
              </a:ext>
            </a:extLst>
          </p:cNvPr>
          <p:cNvSpPr/>
          <p:nvPr/>
        </p:nvSpPr>
        <p:spPr bwMode="auto">
          <a:xfrm>
            <a:off x="3672083" y="-1960649"/>
            <a:ext cx="10582488" cy="10582488"/>
          </a:xfrm>
          <a:prstGeom prst="ellipse">
            <a:avLst/>
          </a:prstGeom>
          <a:noFill/>
          <a:ln w="12700">
            <a:solidFill>
              <a:schemeClr val="accent2">
                <a:alpha val="6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30" name="Oval 29">
            <a:extLst>
              <a:ext uri="{FF2B5EF4-FFF2-40B4-BE49-F238E27FC236}">
                <a16:creationId xmlns:a16="http://schemas.microsoft.com/office/drawing/2014/main" id="{382E0CF1-37E3-4A7B-A57D-57E3B5B4C591}"/>
              </a:ext>
            </a:extLst>
          </p:cNvPr>
          <p:cNvSpPr/>
          <p:nvPr/>
        </p:nvSpPr>
        <p:spPr bwMode="auto">
          <a:xfrm>
            <a:off x="4662080" y="-970652"/>
            <a:ext cx="8602493" cy="8602493"/>
          </a:xfrm>
          <a:prstGeom prst="ellipse">
            <a:avLst/>
          </a:prstGeom>
          <a:noFill/>
          <a:ln w="12700">
            <a:solidFill>
              <a:schemeClr val="accent2">
                <a:alpha val="7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cxnSp>
        <p:nvCxnSpPr>
          <p:cNvPr id="10" name="Straight Arrow Connector 9">
            <a:extLst>
              <a:ext uri="{FF2B5EF4-FFF2-40B4-BE49-F238E27FC236}">
                <a16:creationId xmlns:a16="http://schemas.microsoft.com/office/drawing/2014/main" id="{0A5676C7-3933-418D-BA4B-AF2E0E6D2CB7}"/>
              </a:ext>
            </a:extLst>
          </p:cNvPr>
          <p:cNvCxnSpPr>
            <a:cxnSpLocks/>
            <a:stCxn id="36" idx="7"/>
          </p:cNvCxnSpPr>
          <p:nvPr/>
        </p:nvCxnSpPr>
        <p:spPr>
          <a:xfrm flipV="1">
            <a:off x="9081368" y="111024"/>
            <a:ext cx="2824435" cy="3101530"/>
          </a:xfrm>
          <a:prstGeom prst="straightConnector1">
            <a:avLst/>
          </a:prstGeom>
          <a:ln w="12700">
            <a:solidFill>
              <a:schemeClr val="tx2"/>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C3AC08-F734-4D22-979F-089DEB0E39BD}"/>
              </a:ext>
            </a:extLst>
          </p:cNvPr>
          <p:cNvCxnSpPr>
            <a:cxnSpLocks/>
          </p:cNvCxnSpPr>
          <p:nvPr/>
        </p:nvCxnSpPr>
        <p:spPr>
          <a:xfrm>
            <a:off x="9043922" y="3477932"/>
            <a:ext cx="1183796" cy="3449978"/>
          </a:xfrm>
          <a:prstGeom prst="straightConnector1">
            <a:avLst/>
          </a:prstGeom>
          <a:ln w="12700">
            <a:solidFill>
              <a:schemeClr val="tx2"/>
            </a:solidFill>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A5FBCFC-7CB6-4891-9B5D-DC59974E2A6A}"/>
              </a:ext>
            </a:extLst>
          </p:cNvPr>
          <p:cNvSpPr txBox="1"/>
          <p:nvPr/>
        </p:nvSpPr>
        <p:spPr>
          <a:xfrm rot="20561704">
            <a:off x="9158589" y="5252102"/>
            <a:ext cx="1119555" cy="439988"/>
          </a:xfrm>
          <a:prstGeom prst="rect">
            <a:avLst/>
          </a:prstGeom>
          <a:solidFill>
            <a:schemeClr val="bg1"/>
          </a:solidFill>
        </p:spPr>
        <p:txBody>
          <a:bodyPr wrap="square" lIns="93260" tIns="46630" rIns="93260" bIns="46630" rtlCol="0">
            <a:sp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defTabSz="932597">
              <a:spcAft>
                <a:spcPts val="612"/>
              </a:spcAft>
              <a:defRPr/>
            </a:pPr>
            <a:r>
              <a:rPr lang="en-US" sz="1224">
                <a:gradFill>
                  <a:gsLst>
                    <a:gs pos="2917">
                      <a:srgbClr val="000000"/>
                    </a:gs>
                    <a:gs pos="30000">
                      <a:srgbClr val="000000"/>
                    </a:gs>
                  </a:gsLst>
                  <a:lin ang="5400000" scaled="0"/>
                </a:gradFill>
                <a:latin typeface="Segoe UI"/>
              </a:rPr>
              <a:t>Unstructured data</a:t>
            </a:r>
          </a:p>
        </p:txBody>
      </p:sp>
      <p:sp>
        <p:nvSpPr>
          <p:cNvPr id="14" name="Oval 13">
            <a:extLst>
              <a:ext uri="{FF2B5EF4-FFF2-40B4-BE49-F238E27FC236}">
                <a16:creationId xmlns:a16="http://schemas.microsoft.com/office/drawing/2014/main" id="{B2DF949E-0640-444E-AD9E-74F1B6EC70D6}"/>
              </a:ext>
            </a:extLst>
          </p:cNvPr>
          <p:cNvSpPr/>
          <p:nvPr/>
        </p:nvSpPr>
        <p:spPr bwMode="auto">
          <a:xfrm>
            <a:off x="6409082" y="776350"/>
            <a:ext cx="5108489" cy="5108489"/>
          </a:xfrm>
          <a:prstGeom prst="ellipse">
            <a:avLst/>
          </a:prstGeom>
          <a:noFill/>
          <a:ln w="12700">
            <a:solidFill>
              <a:schemeClr val="accent1">
                <a:alpha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cxnSp>
        <p:nvCxnSpPr>
          <p:cNvPr id="15" name="Straight Arrow Connector 14">
            <a:extLst>
              <a:ext uri="{FF2B5EF4-FFF2-40B4-BE49-F238E27FC236}">
                <a16:creationId xmlns:a16="http://schemas.microsoft.com/office/drawing/2014/main" id="{23D32056-71A4-439B-990B-4921334823D5}"/>
              </a:ext>
            </a:extLst>
          </p:cNvPr>
          <p:cNvCxnSpPr>
            <a:cxnSpLocks/>
            <a:stCxn id="36" idx="2"/>
          </p:cNvCxnSpPr>
          <p:nvPr/>
        </p:nvCxnSpPr>
        <p:spPr>
          <a:xfrm flipH="1" flipV="1">
            <a:off x="52695" y="1847276"/>
            <a:ext cx="8743697" cy="1483319"/>
          </a:xfrm>
          <a:prstGeom prst="straightConnector1">
            <a:avLst/>
          </a:prstGeom>
          <a:ln w="12700">
            <a:solidFill>
              <a:schemeClr val="tx2"/>
            </a:solidFill>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14A6C7-C3F9-419B-BEB9-EB1D1F90C982}"/>
              </a:ext>
            </a:extLst>
          </p:cNvPr>
          <p:cNvSpPr txBox="1"/>
          <p:nvPr/>
        </p:nvSpPr>
        <p:spPr>
          <a:xfrm rot="533644">
            <a:off x="5204783" y="2446051"/>
            <a:ext cx="1261946" cy="353469"/>
          </a:xfrm>
          <a:prstGeom prst="rect">
            <a:avLst/>
          </a:prstGeom>
        </p:spPr>
        <p:txBody>
          <a:bodyPr wrap="square" lIns="93260" tIns="46630" rIns="93260" bIns="46630" rtlCol="0">
            <a:spAutoFit/>
          </a:bodyPr>
          <a:lstStyle/>
          <a:p>
            <a:pPr algn="ctr" defTabSz="932597">
              <a:lnSpc>
                <a:spcPct val="90000"/>
              </a:lnSpc>
              <a:spcAft>
                <a:spcPts val="612"/>
              </a:spcAft>
              <a:defRPr/>
            </a:pPr>
            <a:r>
              <a:rPr lang="en-US" sz="1836">
                <a:solidFill>
                  <a:srgbClr val="0078D7"/>
                </a:solidFill>
                <a:latin typeface="Segoe UI Semibold"/>
                <a:cs typeface="Segoe UI Semilight" panose="020B0402040204020203" pitchFamily="34" charset="0"/>
              </a:rPr>
              <a:t>Volume</a:t>
            </a:r>
          </a:p>
        </p:txBody>
      </p:sp>
      <p:sp>
        <p:nvSpPr>
          <p:cNvPr id="17" name="TextBox 16">
            <a:extLst>
              <a:ext uri="{FF2B5EF4-FFF2-40B4-BE49-F238E27FC236}">
                <a16:creationId xmlns:a16="http://schemas.microsoft.com/office/drawing/2014/main" id="{4EBB17F9-5AB9-46B1-87FD-8F5550228B46}"/>
              </a:ext>
            </a:extLst>
          </p:cNvPr>
          <p:cNvSpPr txBox="1"/>
          <p:nvPr/>
        </p:nvSpPr>
        <p:spPr>
          <a:xfrm rot="18749705">
            <a:off x="10368572" y="534053"/>
            <a:ext cx="1432433" cy="353469"/>
          </a:xfrm>
          <a:prstGeom prst="rect">
            <a:avLst/>
          </a:prstGeom>
        </p:spPr>
        <p:txBody>
          <a:bodyPr wrap="square" lIns="93260" tIns="46630" rIns="93260" bIns="46630" rtlCol="0">
            <a:spAutoFit/>
          </a:bodyPr>
          <a:lstStyle/>
          <a:p>
            <a:pPr algn="ctr" defTabSz="932597">
              <a:lnSpc>
                <a:spcPct val="90000"/>
              </a:lnSpc>
              <a:spcAft>
                <a:spcPts val="612"/>
              </a:spcAft>
              <a:defRPr/>
            </a:pPr>
            <a:r>
              <a:rPr lang="en-US" sz="1836">
                <a:solidFill>
                  <a:srgbClr val="0078D7"/>
                </a:solidFill>
                <a:latin typeface="Segoe UI Semibold"/>
                <a:cs typeface="Segoe UI Semilight" panose="020B0402040204020203" pitchFamily="34" charset="0"/>
              </a:rPr>
              <a:t>Velocity</a:t>
            </a:r>
          </a:p>
        </p:txBody>
      </p:sp>
      <p:sp>
        <p:nvSpPr>
          <p:cNvPr id="19" name="TextBox 18">
            <a:extLst>
              <a:ext uri="{FF2B5EF4-FFF2-40B4-BE49-F238E27FC236}">
                <a16:creationId xmlns:a16="http://schemas.microsoft.com/office/drawing/2014/main" id="{20E5DD8C-869C-40DA-B809-728B07B00977}"/>
              </a:ext>
            </a:extLst>
          </p:cNvPr>
          <p:cNvSpPr txBox="1"/>
          <p:nvPr/>
        </p:nvSpPr>
        <p:spPr>
          <a:xfrm rot="4260000">
            <a:off x="9513780" y="6098655"/>
            <a:ext cx="1399698" cy="353469"/>
          </a:xfrm>
          <a:prstGeom prst="rect">
            <a:avLst/>
          </a:prstGeom>
        </p:spPr>
        <p:txBody>
          <a:bodyPr wrap="square" lIns="93260" tIns="46630" rIns="93260" bIns="46630" rtlCol="0">
            <a:spAutoFit/>
          </a:bodyPr>
          <a:lstStyle/>
          <a:p>
            <a:pPr algn="ctr" defTabSz="932597">
              <a:lnSpc>
                <a:spcPct val="90000"/>
              </a:lnSpc>
              <a:spcAft>
                <a:spcPts val="612"/>
              </a:spcAft>
              <a:defRPr/>
            </a:pPr>
            <a:r>
              <a:rPr lang="en-US" sz="1836">
                <a:solidFill>
                  <a:srgbClr val="0078D7"/>
                </a:solidFill>
                <a:latin typeface="Segoe UI Semibold"/>
                <a:cs typeface="Segoe UI Semilight" panose="020B0402040204020203" pitchFamily="34" charset="0"/>
              </a:rPr>
              <a:t>Variety</a:t>
            </a:r>
          </a:p>
        </p:txBody>
      </p:sp>
      <p:sp>
        <p:nvSpPr>
          <p:cNvPr id="21" name="TextBox 20">
            <a:extLst>
              <a:ext uri="{FF2B5EF4-FFF2-40B4-BE49-F238E27FC236}">
                <a16:creationId xmlns:a16="http://schemas.microsoft.com/office/drawing/2014/main" id="{2436595C-9312-4222-94C8-513FDBD7CE17}"/>
              </a:ext>
            </a:extLst>
          </p:cNvPr>
          <p:cNvSpPr txBox="1"/>
          <p:nvPr/>
        </p:nvSpPr>
        <p:spPr>
          <a:xfrm rot="2478929">
            <a:off x="10042566" y="1529737"/>
            <a:ext cx="917681" cy="267080"/>
          </a:xfrm>
          <a:prstGeom prst="rect">
            <a:avLst/>
          </a:prstGeom>
          <a:solidFill>
            <a:schemeClr val="bg1"/>
          </a:solidFill>
        </p:spPr>
        <p:txBody>
          <a:bodyPr wrap="square" lIns="93260" tIns="46630" rIns="93260" bIns="46630" rtlCol="0">
            <a:spAutoFit/>
          </a:bodyPr>
          <a:lstStyle/>
          <a:p>
            <a:pPr defTabSz="932597">
              <a:lnSpc>
                <a:spcPct val="90000"/>
              </a:lnSpc>
              <a:spcAft>
                <a:spcPts val="612"/>
              </a:spcAft>
              <a:defRPr/>
            </a:pPr>
            <a:r>
              <a:rPr lang="en-US" sz="1224">
                <a:gradFill>
                  <a:gsLst>
                    <a:gs pos="2917">
                      <a:srgbClr val="000000"/>
                    </a:gs>
                    <a:gs pos="30000">
                      <a:srgbClr val="000000"/>
                    </a:gs>
                  </a:gsLst>
                  <a:lin ang="5400000" scaled="0"/>
                </a:gradFill>
                <a:latin typeface="Segoe UI"/>
              </a:rPr>
              <a:t>Real-time</a:t>
            </a:r>
          </a:p>
        </p:txBody>
      </p:sp>
      <p:sp>
        <p:nvSpPr>
          <p:cNvPr id="23" name="TextBox 22">
            <a:extLst>
              <a:ext uri="{FF2B5EF4-FFF2-40B4-BE49-F238E27FC236}">
                <a16:creationId xmlns:a16="http://schemas.microsoft.com/office/drawing/2014/main" id="{A93DA59B-8D36-4BC6-AD3C-F903ED6C6F2F}"/>
              </a:ext>
            </a:extLst>
          </p:cNvPr>
          <p:cNvSpPr txBox="1"/>
          <p:nvPr/>
        </p:nvSpPr>
        <p:spPr>
          <a:xfrm rot="2559356">
            <a:off x="9108924" y="2776986"/>
            <a:ext cx="566250" cy="210577"/>
          </a:xfrm>
          <a:prstGeom prst="rect">
            <a:avLst/>
          </a:prstGeom>
          <a:solidFill>
            <a:schemeClr val="bg1"/>
          </a:solidFill>
        </p:spPr>
        <p:txBody>
          <a:bodyPr wrap="square" lIns="46630" tIns="18652" rIns="46630" bIns="18652" rtlCol="0">
            <a:spAutoFit/>
          </a:bodyPr>
          <a:lstStyle/>
          <a:p>
            <a:pPr algn="ctr" defTabSz="932597">
              <a:lnSpc>
                <a:spcPct val="90000"/>
              </a:lnSpc>
              <a:spcAft>
                <a:spcPts val="612"/>
              </a:spcAft>
              <a:defRPr/>
            </a:pPr>
            <a:r>
              <a:rPr lang="en-US" sz="1224">
                <a:gradFill>
                  <a:gsLst>
                    <a:gs pos="2917">
                      <a:srgbClr val="000000"/>
                    </a:gs>
                    <a:gs pos="30000">
                      <a:srgbClr val="000000"/>
                    </a:gs>
                  </a:gsLst>
                  <a:lin ang="5400000" scaled="0"/>
                </a:gradFill>
                <a:latin typeface="Segoe UI"/>
              </a:rPr>
              <a:t>Batch</a:t>
            </a:r>
          </a:p>
        </p:txBody>
      </p:sp>
      <p:sp>
        <p:nvSpPr>
          <p:cNvPr id="24" name="TextBox 23">
            <a:extLst>
              <a:ext uri="{FF2B5EF4-FFF2-40B4-BE49-F238E27FC236}">
                <a16:creationId xmlns:a16="http://schemas.microsoft.com/office/drawing/2014/main" id="{FCFA9CBC-2B44-4418-8459-5B44C5132DD4}"/>
              </a:ext>
            </a:extLst>
          </p:cNvPr>
          <p:cNvSpPr txBox="1"/>
          <p:nvPr/>
        </p:nvSpPr>
        <p:spPr>
          <a:xfrm rot="20488488">
            <a:off x="8656874" y="3765082"/>
            <a:ext cx="1119555" cy="439988"/>
          </a:xfrm>
          <a:prstGeom prst="rect">
            <a:avLst/>
          </a:prstGeom>
          <a:solidFill>
            <a:schemeClr val="bg1"/>
          </a:solidFill>
        </p:spPr>
        <p:txBody>
          <a:bodyPr wrap="square" lIns="93260" tIns="46630" rIns="93260" bIns="46630" rtlCol="0">
            <a:spAutoFit/>
          </a:bodyPr>
          <a:lstStyle/>
          <a:p>
            <a:pPr algn="ctr" defTabSz="932597">
              <a:lnSpc>
                <a:spcPct val="90000"/>
              </a:lnSpc>
              <a:spcAft>
                <a:spcPts val="612"/>
              </a:spcAft>
              <a:defRPr/>
            </a:pPr>
            <a:r>
              <a:rPr lang="en-US" sz="1224">
                <a:gradFill>
                  <a:gsLst>
                    <a:gs pos="2917">
                      <a:srgbClr val="000000"/>
                    </a:gs>
                    <a:gs pos="30000">
                      <a:srgbClr val="000000"/>
                    </a:gs>
                  </a:gsLst>
                  <a:lin ang="5400000" scaled="0"/>
                </a:gradFill>
                <a:latin typeface="Segoe UI"/>
              </a:rPr>
              <a:t>Structured data</a:t>
            </a:r>
          </a:p>
        </p:txBody>
      </p:sp>
      <p:sp>
        <p:nvSpPr>
          <p:cNvPr id="25" name="TextBox 24">
            <a:extLst>
              <a:ext uri="{FF2B5EF4-FFF2-40B4-BE49-F238E27FC236}">
                <a16:creationId xmlns:a16="http://schemas.microsoft.com/office/drawing/2014/main" id="{4E69D0AF-16B8-42E6-B894-C4B93EC6C309}"/>
              </a:ext>
            </a:extLst>
          </p:cNvPr>
          <p:cNvSpPr txBox="1"/>
          <p:nvPr/>
        </p:nvSpPr>
        <p:spPr>
          <a:xfrm rot="16714432">
            <a:off x="6526309" y="2813404"/>
            <a:ext cx="390065" cy="267080"/>
          </a:xfrm>
          <a:prstGeom prst="rect">
            <a:avLst/>
          </a:prstGeom>
          <a:solidFill>
            <a:schemeClr val="bg1"/>
          </a:solidFill>
        </p:spPr>
        <p:txBody>
          <a:bodyPr wrap="square" lIns="93260" tIns="46630" rIns="93260" bIns="46630" rtlCol="0">
            <a:spAutoFit/>
          </a:bodyPr>
          <a:lstStyle/>
          <a:p>
            <a:pPr defTabSz="932597">
              <a:lnSpc>
                <a:spcPct val="90000"/>
              </a:lnSpc>
              <a:spcAft>
                <a:spcPts val="612"/>
              </a:spcAft>
              <a:defRPr/>
            </a:pPr>
            <a:r>
              <a:rPr lang="en-US" sz="1224">
                <a:gradFill>
                  <a:gsLst>
                    <a:gs pos="2917">
                      <a:srgbClr val="000000"/>
                    </a:gs>
                    <a:gs pos="30000">
                      <a:srgbClr val="000000"/>
                    </a:gs>
                  </a:gsLst>
                  <a:lin ang="5400000" scaled="0"/>
                </a:gradFill>
                <a:latin typeface="Segoe UI"/>
              </a:rPr>
              <a:t>ZB</a:t>
            </a:r>
          </a:p>
        </p:txBody>
      </p:sp>
      <p:sp>
        <p:nvSpPr>
          <p:cNvPr id="26" name="TextBox 25">
            <a:extLst>
              <a:ext uri="{FF2B5EF4-FFF2-40B4-BE49-F238E27FC236}">
                <a16:creationId xmlns:a16="http://schemas.microsoft.com/office/drawing/2014/main" id="{8A63C2C2-D24F-4D57-852E-1A2C14534523}"/>
              </a:ext>
            </a:extLst>
          </p:cNvPr>
          <p:cNvSpPr txBox="1"/>
          <p:nvPr/>
        </p:nvSpPr>
        <p:spPr>
          <a:xfrm rot="16841992">
            <a:off x="8157214" y="3123471"/>
            <a:ext cx="290190" cy="263704"/>
          </a:xfrm>
          <a:prstGeom prst="rect">
            <a:avLst/>
          </a:prstGeom>
          <a:solidFill>
            <a:schemeClr val="bg1"/>
          </a:solidFill>
        </p:spPr>
        <p:txBody>
          <a:bodyPr wrap="square" lIns="46630" tIns="46630" rIns="46630" bIns="46630" rtlCol="0">
            <a:spAutoFit/>
          </a:bodyPr>
          <a:lstStyle/>
          <a:p>
            <a:pPr algn="ctr" defTabSz="932597">
              <a:lnSpc>
                <a:spcPct val="90000"/>
              </a:lnSpc>
              <a:spcAft>
                <a:spcPts val="612"/>
              </a:spcAft>
              <a:defRPr/>
            </a:pPr>
            <a:r>
              <a:rPr lang="en-US" sz="1224">
                <a:gradFill>
                  <a:gsLst>
                    <a:gs pos="2917">
                      <a:srgbClr val="000000"/>
                    </a:gs>
                    <a:gs pos="30000">
                      <a:srgbClr val="000000"/>
                    </a:gs>
                  </a:gsLst>
                  <a:lin ang="5400000" scaled="0"/>
                </a:gradFill>
                <a:latin typeface="Segoe UI"/>
              </a:rPr>
              <a:t>GB</a:t>
            </a:r>
          </a:p>
        </p:txBody>
      </p:sp>
      <p:sp>
        <p:nvSpPr>
          <p:cNvPr id="27" name="TextBox 26">
            <a:extLst>
              <a:ext uri="{FF2B5EF4-FFF2-40B4-BE49-F238E27FC236}">
                <a16:creationId xmlns:a16="http://schemas.microsoft.com/office/drawing/2014/main" id="{32962A79-05E2-4786-86B0-592463C7CCEB}"/>
              </a:ext>
            </a:extLst>
          </p:cNvPr>
          <p:cNvSpPr txBox="1"/>
          <p:nvPr/>
        </p:nvSpPr>
        <p:spPr>
          <a:xfrm>
            <a:off x="3140684" y="5196105"/>
            <a:ext cx="3631889" cy="785805"/>
          </a:xfrm>
          <a:prstGeom prst="rect">
            <a:avLst/>
          </a:prstGeom>
          <a:noFill/>
        </p:spPr>
        <p:txBody>
          <a:bodyPr wrap="square" lIns="93260" tIns="46630" rIns="93260" bIns="46630" rtlCol="0">
            <a:spAutoFit/>
          </a:bodyPr>
          <a:lstStyle/>
          <a:p>
            <a:pPr defTabSz="932597">
              <a:lnSpc>
                <a:spcPct val="90000"/>
              </a:lnSpc>
              <a:spcAft>
                <a:spcPts val="612"/>
              </a:spcAft>
              <a:defRPr/>
            </a:pPr>
            <a:r>
              <a:rPr lang="en-US" sz="2448">
                <a:gradFill>
                  <a:gsLst>
                    <a:gs pos="2917">
                      <a:srgbClr val="000000"/>
                    </a:gs>
                    <a:gs pos="30000">
                      <a:srgbClr val="000000"/>
                    </a:gs>
                  </a:gsLst>
                  <a:lin ang="5400000" scaled="0"/>
                </a:gradFill>
                <a:latin typeface="Segoe UI"/>
              </a:rPr>
              <a:t>Each dimension of data is </a:t>
            </a:r>
            <a:r>
              <a:rPr lang="en-US" sz="2448">
                <a:solidFill>
                  <a:srgbClr val="0078D7"/>
                </a:solidFill>
                <a:latin typeface="Segoe UI Semibold"/>
              </a:rPr>
              <a:t>constantly expanding </a:t>
            </a:r>
          </a:p>
        </p:txBody>
      </p:sp>
      <p:sp>
        <p:nvSpPr>
          <p:cNvPr id="28" name="Oval 27">
            <a:extLst>
              <a:ext uri="{FF2B5EF4-FFF2-40B4-BE49-F238E27FC236}">
                <a16:creationId xmlns:a16="http://schemas.microsoft.com/office/drawing/2014/main" id="{30978CAA-C971-4827-8B31-E04C754E1B31}"/>
              </a:ext>
            </a:extLst>
          </p:cNvPr>
          <p:cNvSpPr/>
          <p:nvPr/>
        </p:nvSpPr>
        <p:spPr bwMode="auto">
          <a:xfrm>
            <a:off x="2089953" y="-3542779"/>
            <a:ext cx="13746747" cy="13746747"/>
          </a:xfrm>
          <a:prstGeom prst="ellipse">
            <a:avLst/>
          </a:prstGeom>
          <a:noFill/>
          <a:ln w="12700">
            <a:solidFill>
              <a:schemeClr val="accent2">
                <a:alpha val="5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31" name="Oval 30">
            <a:extLst>
              <a:ext uri="{FF2B5EF4-FFF2-40B4-BE49-F238E27FC236}">
                <a16:creationId xmlns:a16="http://schemas.microsoft.com/office/drawing/2014/main" id="{F1FD183E-22BA-4E13-A45C-336A36158882}"/>
              </a:ext>
            </a:extLst>
          </p:cNvPr>
          <p:cNvSpPr/>
          <p:nvPr/>
        </p:nvSpPr>
        <p:spPr bwMode="auto">
          <a:xfrm>
            <a:off x="8021603" y="2388871"/>
            <a:ext cx="1883447" cy="1883447"/>
          </a:xfrm>
          <a:prstGeom prst="ellipse">
            <a:avLst/>
          </a:prstGeom>
          <a:noFill/>
          <a:ln w="12700">
            <a:solidFill>
              <a:schemeClr val="accent2">
                <a:alpha val="5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34" name="Oval 33">
            <a:extLst>
              <a:ext uri="{FF2B5EF4-FFF2-40B4-BE49-F238E27FC236}">
                <a16:creationId xmlns:a16="http://schemas.microsoft.com/office/drawing/2014/main" id="{527AB94B-5014-4DE5-9AD1-7C6FBBB88527}"/>
              </a:ext>
            </a:extLst>
          </p:cNvPr>
          <p:cNvSpPr/>
          <p:nvPr/>
        </p:nvSpPr>
        <p:spPr bwMode="auto">
          <a:xfrm>
            <a:off x="-247072" y="-5568937"/>
            <a:ext cx="18161742" cy="18161742"/>
          </a:xfrm>
          <a:prstGeom prst="ellipse">
            <a:avLst/>
          </a:prstGeom>
          <a:noFill/>
          <a:ln w="12700">
            <a:solidFill>
              <a:schemeClr val="accent2">
                <a:alpha val="52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36" name="Oval 35">
            <a:extLst>
              <a:ext uri="{FF2B5EF4-FFF2-40B4-BE49-F238E27FC236}">
                <a16:creationId xmlns:a16="http://schemas.microsoft.com/office/drawing/2014/main" id="{EFA31D6A-E15A-405F-8F16-D220515E716D}"/>
              </a:ext>
            </a:extLst>
          </p:cNvPr>
          <p:cNvSpPr/>
          <p:nvPr/>
        </p:nvSpPr>
        <p:spPr bwMode="auto">
          <a:xfrm>
            <a:off x="8796391" y="3163659"/>
            <a:ext cx="333871" cy="333871"/>
          </a:xfrm>
          <a:prstGeom prst="ellipse">
            <a:avLst/>
          </a:prstGeom>
          <a:noFill/>
          <a:ln w="12700">
            <a:solidFill>
              <a:schemeClr val="accent2">
                <a:alpha val="51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37B33B65-92FD-42A3-8FB9-99762ECF8FA6}"/>
              </a:ext>
            </a:extLst>
          </p:cNvPr>
          <p:cNvSpPr>
            <a:spLocks noGrp="1"/>
          </p:cNvSpPr>
          <p:nvPr>
            <p:ph type="title"/>
          </p:nvPr>
        </p:nvSpPr>
        <p:spPr/>
        <p:txBody>
          <a:bodyPr/>
          <a:lstStyle/>
          <a:p>
            <a:r>
              <a:rPr lang="en-US"/>
              <a:t>But data is more complex than ever</a:t>
            </a:r>
          </a:p>
        </p:txBody>
      </p:sp>
    </p:spTree>
    <p:extLst>
      <p:ext uri="{BB962C8B-B14F-4D97-AF65-F5344CB8AC3E}">
        <p14:creationId xmlns:p14="http://schemas.microsoft.com/office/powerpoint/2010/main" val="2179035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vert="horz" wrap="square" lIns="0" tIns="91427" rIns="146283" bIns="91427" rtlCol="0" anchor="t">
            <a:noAutofit/>
          </a:bodyPr>
          <a:lstStyle/>
          <a:p>
            <a:pPr marL="12951">
              <a:defRPr/>
            </a:pPr>
            <a:r>
              <a:rPr lang="en-US"/>
              <a:t>Enterprise-grade security that is easy to use</a:t>
            </a:r>
          </a:p>
        </p:txBody>
      </p:sp>
      <p:sp>
        <p:nvSpPr>
          <p:cNvPr id="32" name="TextBox 31">
            <a:extLst>
              <a:ext uri="{FF2B5EF4-FFF2-40B4-BE49-F238E27FC236}">
                <a16:creationId xmlns:a16="http://schemas.microsoft.com/office/drawing/2014/main" id="{70F9F150-8425-44DA-A045-5C7F07054663}"/>
              </a:ext>
            </a:extLst>
          </p:cNvPr>
          <p:cNvSpPr txBox="1"/>
          <p:nvPr/>
        </p:nvSpPr>
        <p:spPr>
          <a:xfrm>
            <a:off x="7526566" y="1730063"/>
            <a:ext cx="5003472" cy="501220"/>
          </a:xfrm>
          <a:prstGeom prst="rect">
            <a:avLst/>
          </a:prstGeom>
          <a:noFill/>
        </p:spPr>
        <p:txBody>
          <a:bodyPr wrap="square" lIns="46598" tIns="65236" rIns="93194" bIns="152080" rtlCol="0">
            <a:noAutofit/>
          </a:bodyPr>
          <a:lstStyle/>
          <a:p>
            <a:pPr marL="93170" algn="ctr" defTabSz="949589">
              <a:spcBef>
                <a:spcPts val="306"/>
              </a:spcBef>
              <a:defRPr/>
            </a:pPr>
            <a:r>
              <a:rPr lang="en-US" sz="1836"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rPr>
              <a:t>Trusted: most secure over last 7 years</a:t>
            </a:r>
            <a:endParaRPr lang="en-US" sz="1632"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 name="Oval 2"/>
          <p:cNvSpPr/>
          <p:nvPr/>
        </p:nvSpPr>
        <p:spPr bwMode="auto">
          <a:xfrm>
            <a:off x="47063" y="4434938"/>
            <a:ext cx="2543464" cy="2543464"/>
          </a:xfrm>
          <a:prstGeom prst="ellipse">
            <a:avLst/>
          </a:prstGeom>
          <a:noFill/>
          <a:ln w="1524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p:cNvSpPr/>
          <p:nvPr/>
        </p:nvSpPr>
        <p:spPr bwMode="auto">
          <a:xfrm>
            <a:off x="-188444" y="4200950"/>
            <a:ext cx="3006684" cy="3006684"/>
          </a:xfrm>
          <a:prstGeom prst="ellipse">
            <a:avLst/>
          </a:prstGeom>
          <a:noFill/>
          <a:ln w="1524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412936" y="3976459"/>
            <a:ext cx="3455664" cy="3455664"/>
          </a:xfrm>
          <a:prstGeom prst="ellipse">
            <a:avLst/>
          </a:prstGeom>
          <a:noFill/>
          <a:ln w="152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p:cNvSpPr/>
          <p:nvPr/>
        </p:nvSpPr>
        <p:spPr bwMode="auto">
          <a:xfrm>
            <a:off x="-645427" y="3743967"/>
            <a:ext cx="3920645" cy="3920645"/>
          </a:xfrm>
          <a:prstGeom prst="ellipse">
            <a:avLst/>
          </a:prstGeom>
          <a:noFill/>
          <a:ln w="152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p:cNvSpPr/>
          <p:nvPr/>
        </p:nvSpPr>
        <p:spPr bwMode="auto">
          <a:xfrm>
            <a:off x="-797805" y="3600262"/>
            <a:ext cx="4194455" cy="4194455"/>
          </a:xfrm>
          <a:prstGeom prst="ellipse">
            <a:avLst/>
          </a:prstGeom>
          <a:noFill/>
          <a:ln w="15240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1268422" y="3122112"/>
            <a:ext cx="5135467" cy="5135467"/>
          </a:xfrm>
          <a:prstGeom prst="ellipse">
            <a:avLst/>
          </a:prstGeom>
          <a:noFill/>
          <a:ln w="15240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a:extLst>
              <a:ext uri="{FF2B5EF4-FFF2-40B4-BE49-F238E27FC236}">
                <a16:creationId xmlns:a16="http://schemas.microsoft.com/office/drawing/2014/main" id="{7A30A9B0-C69E-4407-AA9C-9688402002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774" y="5012274"/>
            <a:ext cx="997252" cy="1309276"/>
          </a:xfrm>
          <a:prstGeom prst="rect">
            <a:avLst/>
          </a:prstGeom>
        </p:spPr>
      </p:pic>
      <p:sp>
        <p:nvSpPr>
          <p:cNvPr id="48" name="Freeform 47"/>
          <p:cNvSpPr/>
          <p:nvPr/>
        </p:nvSpPr>
        <p:spPr>
          <a:xfrm>
            <a:off x="1328697" y="1998829"/>
            <a:ext cx="2768418" cy="112193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32418">
              <a:defRPr/>
            </a:pPr>
            <a:endParaRPr lang="en-US" sz="1836" kern="0">
              <a:solidFill>
                <a:srgbClr val="FFFFFF"/>
              </a:solidFill>
              <a:latin typeface="Segoe UI"/>
              <a:ea typeface=""/>
              <a:cs typeface=""/>
            </a:endParaRPr>
          </a:p>
        </p:txBody>
      </p:sp>
      <p:sp>
        <p:nvSpPr>
          <p:cNvPr id="7" name="TextBox 6"/>
          <p:cNvSpPr txBox="1"/>
          <p:nvPr/>
        </p:nvSpPr>
        <p:spPr>
          <a:xfrm>
            <a:off x="4324363" y="1783812"/>
            <a:ext cx="2567405" cy="508524"/>
          </a:xfrm>
          <a:prstGeom prst="rect">
            <a:avLst/>
          </a:prstGeom>
          <a:solidFill>
            <a:srgbClr val="7030A0"/>
          </a:solidFill>
        </p:spPr>
        <p:txBody>
          <a:bodyPr wrap="none" lIns="93260" tIns="93260" rIns="93260" bIns="93260" rtlCol="0">
            <a:spAutoFit/>
          </a:bodyPr>
          <a:lstStyle/>
          <a:p>
            <a:r>
              <a:rPr lang="en-US" sz="2040">
                <a:solidFill>
                  <a:schemeClr val="bg1"/>
                </a:solidFill>
              </a:rPr>
              <a:t>PHYSICAL SECURITY</a:t>
            </a:r>
          </a:p>
        </p:txBody>
      </p:sp>
      <p:sp>
        <p:nvSpPr>
          <p:cNvPr id="49" name="Freeform 48"/>
          <p:cNvSpPr/>
          <p:nvPr/>
        </p:nvSpPr>
        <p:spPr>
          <a:xfrm>
            <a:off x="1717026" y="3087114"/>
            <a:ext cx="2363267" cy="532927"/>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32418">
              <a:defRPr/>
            </a:pPr>
            <a:endParaRPr lang="en-US" sz="1836" kern="0">
              <a:solidFill>
                <a:srgbClr val="FFFFFF"/>
              </a:solidFill>
              <a:latin typeface="Segoe UI"/>
              <a:ea typeface=""/>
              <a:cs typeface=""/>
            </a:endParaRPr>
          </a:p>
        </p:txBody>
      </p:sp>
      <p:sp>
        <p:nvSpPr>
          <p:cNvPr id="50" name="TextBox 49"/>
          <p:cNvSpPr txBox="1"/>
          <p:nvPr/>
        </p:nvSpPr>
        <p:spPr>
          <a:xfrm>
            <a:off x="4315907" y="2823733"/>
            <a:ext cx="2656671" cy="508524"/>
          </a:xfrm>
          <a:prstGeom prst="rect">
            <a:avLst/>
          </a:prstGeom>
          <a:solidFill>
            <a:srgbClr val="002060"/>
          </a:solidFill>
        </p:spPr>
        <p:txBody>
          <a:bodyPr wrap="none" lIns="93260" tIns="93260" rIns="93260" bIns="93260" rtlCol="0">
            <a:spAutoFit/>
          </a:bodyPr>
          <a:lstStyle/>
          <a:p>
            <a:r>
              <a:rPr lang="en-US" sz="2040">
                <a:solidFill>
                  <a:schemeClr val="bg1"/>
                </a:solidFill>
              </a:rPr>
              <a:t>NETWORK SECURITY</a:t>
            </a:r>
          </a:p>
        </p:txBody>
      </p:sp>
      <p:sp>
        <p:nvSpPr>
          <p:cNvPr id="51" name="TextBox 50"/>
          <p:cNvSpPr txBox="1"/>
          <p:nvPr/>
        </p:nvSpPr>
        <p:spPr>
          <a:xfrm>
            <a:off x="4315907" y="3328331"/>
            <a:ext cx="2607428" cy="508524"/>
          </a:xfrm>
          <a:prstGeom prst="rect">
            <a:avLst/>
          </a:prstGeom>
          <a:solidFill>
            <a:srgbClr val="0070C0"/>
          </a:solidFill>
        </p:spPr>
        <p:txBody>
          <a:bodyPr wrap="square" lIns="93260" tIns="93260" rIns="93260" bIns="93260" rtlCol="0">
            <a:spAutoFit/>
          </a:bodyPr>
          <a:lstStyle/>
          <a:p>
            <a:r>
              <a:rPr lang="en-US" sz="2040">
                <a:solidFill>
                  <a:schemeClr val="bg1"/>
                </a:solidFill>
              </a:rPr>
              <a:t>CLUSTER SECURITY</a:t>
            </a:r>
          </a:p>
        </p:txBody>
      </p:sp>
      <p:sp>
        <p:nvSpPr>
          <p:cNvPr id="52" name="TextBox 51"/>
          <p:cNvSpPr txBox="1"/>
          <p:nvPr/>
        </p:nvSpPr>
        <p:spPr>
          <a:xfrm>
            <a:off x="4315907" y="3919667"/>
            <a:ext cx="2987774" cy="508524"/>
          </a:xfrm>
          <a:prstGeom prst="rect">
            <a:avLst/>
          </a:prstGeom>
          <a:solidFill>
            <a:srgbClr val="00B0F0"/>
          </a:solidFill>
        </p:spPr>
        <p:txBody>
          <a:bodyPr wrap="none" lIns="93260" tIns="93260" rIns="93260" bIns="93260" rtlCol="0">
            <a:spAutoFit/>
          </a:bodyPr>
          <a:lstStyle/>
          <a:p>
            <a:r>
              <a:rPr lang="en-US" sz="2040">
                <a:solidFill>
                  <a:schemeClr val="bg1"/>
                </a:solidFill>
              </a:rPr>
              <a:t>ACCESS MANAGEMENT</a:t>
            </a:r>
          </a:p>
        </p:txBody>
      </p:sp>
      <p:sp>
        <p:nvSpPr>
          <p:cNvPr id="53" name="TextBox 52"/>
          <p:cNvSpPr txBox="1"/>
          <p:nvPr/>
        </p:nvSpPr>
        <p:spPr>
          <a:xfrm>
            <a:off x="4318461" y="4516189"/>
            <a:ext cx="2730896" cy="508524"/>
          </a:xfrm>
          <a:prstGeom prst="rect">
            <a:avLst/>
          </a:prstGeom>
          <a:solidFill>
            <a:srgbClr val="00B050"/>
          </a:solidFill>
        </p:spPr>
        <p:txBody>
          <a:bodyPr wrap="none" lIns="93260" tIns="93260" rIns="93260" bIns="93260" rtlCol="0">
            <a:spAutoFit/>
          </a:bodyPr>
          <a:lstStyle/>
          <a:p>
            <a:r>
              <a:rPr lang="en-US" sz="2040">
                <a:solidFill>
                  <a:schemeClr val="bg1"/>
                </a:solidFill>
              </a:rPr>
              <a:t>THREAT PROTECTION</a:t>
            </a:r>
          </a:p>
        </p:txBody>
      </p:sp>
      <p:sp>
        <p:nvSpPr>
          <p:cNvPr id="55" name="TextBox 54"/>
          <p:cNvSpPr txBox="1"/>
          <p:nvPr/>
        </p:nvSpPr>
        <p:spPr>
          <a:xfrm>
            <a:off x="4324363" y="6161552"/>
            <a:ext cx="2245130" cy="508524"/>
          </a:xfrm>
          <a:prstGeom prst="rect">
            <a:avLst/>
          </a:prstGeom>
          <a:solidFill>
            <a:srgbClr val="C00000"/>
          </a:solidFill>
        </p:spPr>
        <p:txBody>
          <a:bodyPr wrap="none" lIns="93260" tIns="93260" rIns="93260" bIns="93260" rtlCol="0">
            <a:spAutoFit/>
          </a:bodyPr>
          <a:lstStyle/>
          <a:p>
            <a:pPr algn="l"/>
            <a:r>
              <a:rPr lang="en-US" sz="2040">
                <a:solidFill>
                  <a:schemeClr val="bg1"/>
                </a:solidFill>
              </a:rPr>
              <a:t>CUSTOMER DATA</a:t>
            </a:r>
          </a:p>
        </p:txBody>
      </p:sp>
      <p:sp>
        <p:nvSpPr>
          <p:cNvPr id="56" name="Freeform 55"/>
          <p:cNvSpPr/>
          <p:nvPr/>
        </p:nvSpPr>
        <p:spPr>
          <a:xfrm>
            <a:off x="2161159" y="3592618"/>
            <a:ext cx="1935957" cy="336818"/>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32418">
              <a:defRPr/>
            </a:pPr>
            <a:endParaRPr lang="en-US" sz="1836" kern="0">
              <a:solidFill>
                <a:srgbClr val="FFFFFF"/>
              </a:solidFill>
              <a:latin typeface="Segoe UI"/>
              <a:ea typeface=""/>
              <a:cs typeface=""/>
            </a:endParaRPr>
          </a:p>
        </p:txBody>
      </p:sp>
      <p:sp>
        <p:nvSpPr>
          <p:cNvPr id="57" name="Freeform 56"/>
          <p:cNvSpPr/>
          <p:nvPr/>
        </p:nvSpPr>
        <p:spPr>
          <a:xfrm>
            <a:off x="2479692" y="4185493"/>
            <a:ext cx="1600601" cy="240550"/>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32418">
              <a:defRPr/>
            </a:pPr>
            <a:endParaRPr lang="en-US" sz="1836" kern="0">
              <a:solidFill>
                <a:srgbClr val="FFFFFF"/>
              </a:solidFill>
              <a:latin typeface="Segoe UI"/>
              <a:ea typeface=""/>
              <a:cs typeface=""/>
            </a:endParaRPr>
          </a:p>
        </p:txBody>
      </p:sp>
      <p:sp>
        <p:nvSpPr>
          <p:cNvPr id="58" name="Freeform 57"/>
          <p:cNvSpPr/>
          <p:nvPr/>
        </p:nvSpPr>
        <p:spPr>
          <a:xfrm rot="10800000" flipH="1">
            <a:off x="1328697" y="5596563"/>
            <a:ext cx="2751596" cy="848912"/>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C00000"/>
            </a:solidFill>
            <a:prstDash val="solid"/>
            <a:miter lim="800000"/>
            <a:headEnd type="oval"/>
            <a:tailEnd w="lg" len="sm"/>
          </a:ln>
          <a:effectLst/>
        </p:spPr>
        <p:txBody>
          <a:bodyPr rtlCol="0" anchor="ctr"/>
          <a:lstStyle/>
          <a:p>
            <a:pPr algn="ctr" defTabSz="932418">
              <a:defRPr/>
            </a:pPr>
            <a:endParaRPr lang="en-US" sz="1836" kern="0">
              <a:solidFill>
                <a:srgbClr val="FFFFFF"/>
              </a:solidFill>
              <a:latin typeface="Segoe UI"/>
              <a:ea typeface=""/>
              <a:cs typeface=""/>
            </a:endParaRPr>
          </a:p>
        </p:txBody>
      </p:sp>
      <p:sp>
        <p:nvSpPr>
          <p:cNvPr id="59" name="Freeform 58"/>
          <p:cNvSpPr/>
          <p:nvPr/>
        </p:nvSpPr>
        <p:spPr>
          <a:xfrm>
            <a:off x="2809318" y="4750897"/>
            <a:ext cx="1287796" cy="761453"/>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32418">
              <a:defRPr/>
            </a:pPr>
            <a:endParaRPr lang="en-US" sz="1836" kern="0">
              <a:solidFill>
                <a:srgbClr val="FFFFFF"/>
              </a:solidFill>
              <a:latin typeface="Segoe UI"/>
              <a:ea typeface=""/>
              <a:cs typeface=""/>
            </a:endParaRPr>
          </a:p>
        </p:txBody>
      </p:sp>
      <p:sp>
        <p:nvSpPr>
          <p:cNvPr id="60" name="Freeform 59"/>
          <p:cNvSpPr/>
          <p:nvPr/>
        </p:nvSpPr>
        <p:spPr>
          <a:xfrm>
            <a:off x="2590527" y="5371900"/>
            <a:ext cx="1490977" cy="26437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32418">
              <a:defRPr/>
            </a:pPr>
            <a:endParaRPr lang="en-US" sz="1836" kern="0">
              <a:solidFill>
                <a:srgbClr val="FFFFFF"/>
              </a:solidFill>
              <a:latin typeface="Segoe UI"/>
              <a:ea typeface=""/>
              <a:cs typeface=""/>
            </a:endParaRPr>
          </a:p>
        </p:txBody>
      </p:sp>
      <p:sp>
        <p:nvSpPr>
          <p:cNvPr id="30" name="TextBox 29">
            <a:extLst>
              <a:ext uri="{FF2B5EF4-FFF2-40B4-BE49-F238E27FC236}">
                <a16:creationId xmlns:a16="http://schemas.microsoft.com/office/drawing/2014/main" id="{57F075CC-91E5-406B-A92F-FB93F23D2098}"/>
              </a:ext>
            </a:extLst>
          </p:cNvPr>
          <p:cNvSpPr txBox="1"/>
          <p:nvPr/>
        </p:nvSpPr>
        <p:spPr>
          <a:xfrm>
            <a:off x="4315906" y="5120776"/>
            <a:ext cx="3576475" cy="508524"/>
          </a:xfrm>
          <a:prstGeom prst="rect">
            <a:avLst/>
          </a:prstGeom>
          <a:solidFill>
            <a:srgbClr val="92D050"/>
          </a:solidFill>
        </p:spPr>
        <p:txBody>
          <a:bodyPr wrap="none" lIns="93260" tIns="93260" rIns="93260" bIns="93260" rtlCol="0">
            <a:spAutoFit/>
          </a:bodyPr>
          <a:lstStyle/>
          <a:p>
            <a:pPr algn="l"/>
            <a:r>
              <a:rPr lang="en-US" sz="2040">
                <a:solidFill>
                  <a:schemeClr val="bg1"/>
                </a:solidFill>
              </a:rPr>
              <a:t>INFORMATION PROTECTION</a:t>
            </a:r>
          </a:p>
        </p:txBody>
      </p:sp>
      <p:graphicFrame>
        <p:nvGraphicFramePr>
          <p:cNvPr id="36" name="Chart 35">
            <a:extLst>
              <a:ext uri="{FF2B5EF4-FFF2-40B4-BE49-F238E27FC236}">
                <a16:creationId xmlns:a16="http://schemas.microsoft.com/office/drawing/2014/main" id="{F9ECCC14-F729-42EE-8B23-2D17C51F8AA9}"/>
              </a:ext>
            </a:extLst>
          </p:cNvPr>
          <p:cNvGraphicFramePr/>
          <p:nvPr>
            <p:extLst/>
          </p:nvPr>
        </p:nvGraphicFramePr>
        <p:xfrm>
          <a:off x="7927362" y="2171200"/>
          <a:ext cx="3996991" cy="452379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78970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Graphic spid="36" grpId="0">
        <p:bldAsOne/>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EE0-328B-48E5-92A6-9C2A786A38D3}"/>
              </a:ext>
            </a:extLst>
          </p:cNvPr>
          <p:cNvSpPr>
            <a:spLocks noGrp="1"/>
          </p:cNvSpPr>
          <p:nvPr>
            <p:ph type="title"/>
          </p:nvPr>
        </p:nvSpPr>
        <p:spPr/>
        <p:txBody>
          <a:bodyPr/>
          <a:lstStyle/>
          <a:p>
            <a:r>
              <a:rPr lang="en-US"/>
              <a:t>Securing the network</a:t>
            </a:r>
          </a:p>
        </p:txBody>
      </p:sp>
      <p:sp>
        <p:nvSpPr>
          <p:cNvPr id="89" name="Oval 88">
            <a:extLst>
              <a:ext uri="{FF2B5EF4-FFF2-40B4-BE49-F238E27FC236}">
                <a16:creationId xmlns:a16="http://schemas.microsoft.com/office/drawing/2014/main" id="{005B74F3-17C6-4620-ACCB-D4B1D316A2DF}"/>
              </a:ext>
            </a:extLst>
          </p:cNvPr>
          <p:cNvSpPr/>
          <p:nvPr/>
        </p:nvSpPr>
        <p:spPr bwMode="auto">
          <a:xfrm>
            <a:off x="48380" y="4348373"/>
            <a:ext cx="2493819" cy="2493819"/>
          </a:xfrm>
          <a:prstGeom prst="ellipse">
            <a:avLst/>
          </a:prstGeom>
          <a:noFill/>
          <a:ln w="152400" cap="flat" cmpd="sng" algn="ctr">
            <a:solidFill>
              <a:srgbClr val="E6E6E6">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D511923E-1DF1-4FB4-97E7-1DD7946472A6}"/>
              </a:ext>
            </a:extLst>
          </p:cNvPr>
          <p:cNvSpPr/>
          <p:nvPr/>
        </p:nvSpPr>
        <p:spPr bwMode="auto">
          <a:xfrm>
            <a:off x="-182530" y="4118952"/>
            <a:ext cx="2947997" cy="2947997"/>
          </a:xfrm>
          <a:prstGeom prst="ellipse">
            <a:avLst/>
          </a:prstGeom>
          <a:noFill/>
          <a:ln w="152400" cap="flat" cmpd="sng" algn="ctr">
            <a:solidFill>
              <a:srgbClr val="E6E6E6">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C7C21F7F-240D-4DE3-9209-BA38815CFA61}"/>
              </a:ext>
            </a:extLst>
          </p:cNvPr>
          <p:cNvSpPr/>
          <p:nvPr/>
        </p:nvSpPr>
        <p:spPr bwMode="auto">
          <a:xfrm>
            <a:off x="-402639" y="3898843"/>
            <a:ext cx="3388213" cy="3388213"/>
          </a:xfrm>
          <a:prstGeom prst="ellipse">
            <a:avLst/>
          </a:prstGeom>
          <a:noFill/>
          <a:ln w="152400" cap="flat" cmpd="sng" algn="ctr">
            <a:solidFill>
              <a:srgbClr val="E6E6E6">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9A919689-882D-4925-A219-18525EF4A892}"/>
              </a:ext>
            </a:extLst>
          </p:cNvPr>
          <p:cNvSpPr/>
          <p:nvPr/>
        </p:nvSpPr>
        <p:spPr bwMode="auto">
          <a:xfrm>
            <a:off x="-630593" y="3670889"/>
            <a:ext cx="3844119" cy="3844119"/>
          </a:xfrm>
          <a:prstGeom prst="ellipse">
            <a:avLst/>
          </a:prstGeom>
          <a:noFill/>
          <a:ln w="152400" cap="flat" cmpd="sng" algn="ctr">
            <a:solidFill>
              <a:srgbClr val="E6E6E6">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DA8545DB-BF54-4403-A02F-D50E60EDC422}"/>
              </a:ext>
            </a:extLst>
          </p:cNvPr>
          <p:cNvSpPr/>
          <p:nvPr/>
        </p:nvSpPr>
        <p:spPr bwMode="auto">
          <a:xfrm>
            <a:off x="-779996" y="3529990"/>
            <a:ext cx="4112584" cy="4112584"/>
          </a:xfrm>
          <a:prstGeom prst="ellipse">
            <a:avLst/>
          </a:prstGeom>
          <a:noFill/>
          <a:ln w="152400" cap="flat" cmpd="sng" algn="ctr">
            <a:solidFill>
              <a:srgbClr val="00206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8AAB4789-9524-461D-BAC9-FCDA5E8E844E}"/>
              </a:ext>
            </a:extLst>
          </p:cNvPr>
          <p:cNvSpPr/>
          <p:nvPr/>
        </p:nvSpPr>
        <p:spPr bwMode="auto">
          <a:xfrm>
            <a:off x="-1241428" y="3061172"/>
            <a:ext cx="5035229" cy="5035229"/>
          </a:xfrm>
          <a:prstGeom prst="ellipse">
            <a:avLst/>
          </a:prstGeom>
          <a:noFill/>
          <a:ln w="15240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5" name="Picture 94">
            <a:extLst>
              <a:ext uri="{FF2B5EF4-FFF2-40B4-BE49-F238E27FC236}">
                <a16:creationId xmlns:a16="http://schemas.microsoft.com/office/drawing/2014/main" id="{24F9ADDF-8BF1-4574-A5CA-EA373E4CD9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7961" y="4914441"/>
            <a:ext cx="977787" cy="1283720"/>
          </a:xfrm>
          <a:prstGeom prst="rect">
            <a:avLst/>
          </a:prstGeom>
        </p:spPr>
      </p:pic>
      <p:sp>
        <p:nvSpPr>
          <p:cNvPr id="96" name="Freeform 47">
            <a:extLst>
              <a:ext uri="{FF2B5EF4-FFF2-40B4-BE49-F238E27FC236}">
                <a16:creationId xmlns:a16="http://schemas.microsoft.com/office/drawing/2014/main" id="{5E9E9170-4F1E-4F13-B722-969422A69223}"/>
              </a:ext>
            </a:extLst>
          </p:cNvPr>
          <p:cNvSpPr/>
          <p:nvPr/>
        </p:nvSpPr>
        <p:spPr>
          <a:xfrm>
            <a:off x="1304999" y="1959814"/>
            <a:ext cx="2714382" cy="110003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7" name="TextBox 96">
            <a:extLst>
              <a:ext uri="{FF2B5EF4-FFF2-40B4-BE49-F238E27FC236}">
                <a16:creationId xmlns:a16="http://schemas.microsoft.com/office/drawing/2014/main" id="{F9B9DE1C-BCC9-4D62-B462-4C776485A95B}"/>
              </a:ext>
            </a:extLst>
          </p:cNvPr>
          <p:cNvSpPr txBox="1"/>
          <p:nvPr/>
        </p:nvSpPr>
        <p:spPr>
          <a:xfrm>
            <a:off x="4233901" y="1748995"/>
            <a:ext cx="3439703" cy="492443"/>
          </a:xfrm>
          <a:prstGeom prst="rect">
            <a:avLst/>
          </a:prstGeom>
          <a:solidFill>
            <a:srgbClr val="FFFFFF">
              <a:lumMod val="75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a:ln>
                  <a:noFill/>
                </a:ln>
                <a:solidFill>
                  <a:srgbClr val="FFFFFF"/>
                </a:solidFill>
                <a:effectLst/>
                <a:uLnTx/>
                <a:uFillTx/>
              </a:rPr>
              <a:t>PHYSICAL SECURITY</a:t>
            </a:r>
          </a:p>
        </p:txBody>
      </p:sp>
      <p:sp>
        <p:nvSpPr>
          <p:cNvPr id="98" name="Freeform 48">
            <a:extLst>
              <a:ext uri="{FF2B5EF4-FFF2-40B4-BE49-F238E27FC236}">
                <a16:creationId xmlns:a16="http://schemas.microsoft.com/office/drawing/2014/main" id="{F0930A46-CBB8-403B-B820-B266B4D122D0}"/>
              </a:ext>
            </a:extLst>
          </p:cNvPr>
          <p:cNvSpPr/>
          <p:nvPr/>
        </p:nvSpPr>
        <p:spPr>
          <a:xfrm>
            <a:off x="1685748" y="3026857"/>
            <a:ext cx="2317139" cy="52252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0078D4">
                <a:lumMod val="75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9" name="TextBox 98">
            <a:extLst>
              <a:ext uri="{FF2B5EF4-FFF2-40B4-BE49-F238E27FC236}">
                <a16:creationId xmlns:a16="http://schemas.microsoft.com/office/drawing/2014/main" id="{94C423F7-006D-44DF-834E-BB321F070AEB}"/>
              </a:ext>
            </a:extLst>
          </p:cNvPr>
          <p:cNvSpPr txBox="1"/>
          <p:nvPr/>
        </p:nvSpPr>
        <p:spPr>
          <a:xfrm>
            <a:off x="4233901" y="2768618"/>
            <a:ext cx="3447993" cy="492443"/>
          </a:xfrm>
          <a:prstGeom prst="rect">
            <a:avLst/>
          </a:prstGeom>
          <a:solidFill>
            <a:srgbClr val="002060"/>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NETWORK SECURITY</a:t>
            </a:r>
          </a:p>
        </p:txBody>
      </p:sp>
      <p:sp>
        <p:nvSpPr>
          <p:cNvPr id="100" name="TextBox 99">
            <a:extLst>
              <a:ext uri="{FF2B5EF4-FFF2-40B4-BE49-F238E27FC236}">
                <a16:creationId xmlns:a16="http://schemas.microsoft.com/office/drawing/2014/main" id="{4E4BC918-794C-4C62-B246-3687F1E20D35}"/>
              </a:ext>
            </a:extLst>
          </p:cNvPr>
          <p:cNvSpPr txBox="1"/>
          <p:nvPr/>
        </p:nvSpPr>
        <p:spPr>
          <a:xfrm>
            <a:off x="4233901" y="3263366"/>
            <a:ext cx="3447993" cy="492443"/>
          </a:xfrm>
          <a:prstGeom prst="rect">
            <a:avLst/>
          </a:prstGeom>
          <a:solidFill>
            <a:srgbClr val="E6E6E6">
              <a:lumMod val="75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PLATFORM SECURITY</a:t>
            </a:r>
          </a:p>
        </p:txBody>
      </p:sp>
      <p:sp>
        <p:nvSpPr>
          <p:cNvPr id="101" name="TextBox 100">
            <a:extLst>
              <a:ext uri="{FF2B5EF4-FFF2-40B4-BE49-F238E27FC236}">
                <a16:creationId xmlns:a16="http://schemas.microsoft.com/office/drawing/2014/main" id="{AA28955C-F690-4CEC-86FD-A89E281F5975}"/>
              </a:ext>
            </a:extLst>
          </p:cNvPr>
          <p:cNvSpPr txBox="1"/>
          <p:nvPr/>
        </p:nvSpPr>
        <p:spPr>
          <a:xfrm>
            <a:off x="4233901" y="3843160"/>
            <a:ext cx="3447992" cy="492443"/>
          </a:xfrm>
          <a:prstGeom prst="rect">
            <a:avLst/>
          </a:prstGeom>
          <a:solidFill>
            <a:srgbClr val="E6E6E6">
              <a:lumMod val="75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ACCESS MANAGEMENT</a:t>
            </a:r>
          </a:p>
        </p:txBody>
      </p:sp>
      <p:sp>
        <p:nvSpPr>
          <p:cNvPr id="102" name="TextBox 101">
            <a:extLst>
              <a:ext uri="{FF2B5EF4-FFF2-40B4-BE49-F238E27FC236}">
                <a16:creationId xmlns:a16="http://schemas.microsoft.com/office/drawing/2014/main" id="{2BE3558C-AC78-45CE-A59C-6271E9B20B76}"/>
              </a:ext>
            </a:extLst>
          </p:cNvPr>
          <p:cNvSpPr txBox="1"/>
          <p:nvPr/>
        </p:nvSpPr>
        <p:spPr>
          <a:xfrm>
            <a:off x="4233901" y="4428039"/>
            <a:ext cx="3471749" cy="492443"/>
          </a:xfrm>
          <a:prstGeom prst="rect">
            <a:avLst/>
          </a:prstGeom>
          <a:solidFill>
            <a:srgbClr val="E6E6E6">
              <a:lumMod val="75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THREAT PROTECTION</a:t>
            </a:r>
          </a:p>
        </p:txBody>
      </p:sp>
      <p:sp>
        <p:nvSpPr>
          <p:cNvPr id="103" name="TextBox 102">
            <a:extLst>
              <a:ext uri="{FF2B5EF4-FFF2-40B4-BE49-F238E27FC236}">
                <a16:creationId xmlns:a16="http://schemas.microsoft.com/office/drawing/2014/main" id="{31968BF2-0E3A-4EF5-9AC7-48AD098C5732}"/>
              </a:ext>
            </a:extLst>
          </p:cNvPr>
          <p:cNvSpPr txBox="1"/>
          <p:nvPr/>
        </p:nvSpPr>
        <p:spPr>
          <a:xfrm>
            <a:off x="4233901" y="5020825"/>
            <a:ext cx="3471749" cy="492443"/>
          </a:xfrm>
          <a:prstGeom prst="rect">
            <a:avLst/>
          </a:prstGeom>
          <a:solidFill>
            <a:srgbClr val="E6E6E6">
              <a:lumMod val="75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INFORMATION PROTECTION</a:t>
            </a:r>
          </a:p>
        </p:txBody>
      </p:sp>
      <p:sp>
        <p:nvSpPr>
          <p:cNvPr id="104" name="TextBox 103">
            <a:extLst>
              <a:ext uri="{FF2B5EF4-FFF2-40B4-BE49-F238E27FC236}">
                <a16:creationId xmlns:a16="http://schemas.microsoft.com/office/drawing/2014/main" id="{0046B9B7-FCBD-4E41-B847-7C43A8F8AE55}"/>
              </a:ext>
            </a:extLst>
          </p:cNvPr>
          <p:cNvSpPr txBox="1"/>
          <p:nvPr/>
        </p:nvSpPr>
        <p:spPr>
          <a:xfrm>
            <a:off x="4242193" y="6041286"/>
            <a:ext cx="2160720" cy="492443"/>
          </a:xfrm>
          <a:prstGeom prst="rect">
            <a:avLst/>
          </a:prstGeom>
          <a:solidFill>
            <a:srgbClr val="C00000"/>
          </a:solidFill>
        </p:spPr>
        <p:txBody>
          <a:bodyPr wrap="none" lIns="91440" tIns="91440" rIns="91440" bIns="9144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CUSTOMER DATA</a:t>
            </a:r>
          </a:p>
        </p:txBody>
      </p:sp>
      <p:sp>
        <p:nvSpPr>
          <p:cNvPr id="105" name="Freeform 55">
            <a:extLst>
              <a:ext uri="{FF2B5EF4-FFF2-40B4-BE49-F238E27FC236}">
                <a16:creationId xmlns:a16="http://schemas.microsoft.com/office/drawing/2014/main" id="{FCC6AAA4-CA7A-43EE-A13F-D46BDC5B3DE9}"/>
              </a:ext>
            </a:extLst>
          </p:cNvPr>
          <p:cNvSpPr/>
          <p:nvPr/>
        </p:nvSpPr>
        <p:spPr>
          <a:xfrm>
            <a:off x="2121212" y="3522495"/>
            <a:ext cx="1898169" cy="33024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6" name="Freeform 56">
            <a:extLst>
              <a:ext uri="{FF2B5EF4-FFF2-40B4-BE49-F238E27FC236}">
                <a16:creationId xmlns:a16="http://schemas.microsoft.com/office/drawing/2014/main" id="{27B5F194-0DA5-4D57-8BBC-3E35CA1C2F9C}"/>
              </a:ext>
            </a:extLst>
          </p:cNvPr>
          <p:cNvSpPr/>
          <p:nvPr/>
        </p:nvSpPr>
        <p:spPr>
          <a:xfrm>
            <a:off x="2433528" y="4103797"/>
            <a:ext cx="1569359" cy="23585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7" name="Freeform 57">
            <a:extLst>
              <a:ext uri="{FF2B5EF4-FFF2-40B4-BE49-F238E27FC236}">
                <a16:creationId xmlns:a16="http://schemas.microsoft.com/office/drawing/2014/main" id="{BF2F70B8-B0AF-4631-901E-BAFB9D004440}"/>
              </a:ext>
            </a:extLst>
          </p:cNvPr>
          <p:cNvSpPr/>
          <p:nvPr/>
        </p:nvSpPr>
        <p:spPr>
          <a:xfrm rot="10800000" flipH="1">
            <a:off x="1304999" y="5487325"/>
            <a:ext cx="2697888" cy="832342"/>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C00000"/>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8" name="Freeform 58">
            <a:extLst>
              <a:ext uri="{FF2B5EF4-FFF2-40B4-BE49-F238E27FC236}">
                <a16:creationId xmlns:a16="http://schemas.microsoft.com/office/drawing/2014/main" id="{98C9155C-65DC-407A-8AB8-707E86C1A10B}"/>
              </a:ext>
            </a:extLst>
          </p:cNvPr>
          <p:cNvSpPr/>
          <p:nvPr/>
        </p:nvSpPr>
        <p:spPr>
          <a:xfrm>
            <a:off x="2756720" y="4658166"/>
            <a:ext cx="1262660" cy="746590"/>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9" name="Freeform 59">
            <a:extLst>
              <a:ext uri="{FF2B5EF4-FFF2-40B4-BE49-F238E27FC236}">
                <a16:creationId xmlns:a16="http://schemas.microsoft.com/office/drawing/2014/main" id="{98F9AA69-981B-4EBD-885E-DB1B965BA4ED}"/>
              </a:ext>
            </a:extLst>
          </p:cNvPr>
          <p:cNvSpPr/>
          <p:nvPr/>
        </p:nvSpPr>
        <p:spPr>
          <a:xfrm>
            <a:off x="2542199" y="5267047"/>
            <a:ext cx="1461875" cy="25921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281738394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1C030FB2-5953-45BC-BBC4-DDCA847BB34C}"/>
              </a:ext>
            </a:extLst>
          </p:cNvPr>
          <p:cNvGrpSpPr/>
          <p:nvPr/>
        </p:nvGrpSpPr>
        <p:grpSpPr>
          <a:xfrm>
            <a:off x="440033" y="1002469"/>
            <a:ext cx="11598367" cy="5088569"/>
            <a:chOff x="440033" y="1002469"/>
            <a:chExt cx="11598367" cy="5088569"/>
          </a:xfrm>
        </p:grpSpPr>
        <p:sp>
          <p:nvSpPr>
            <p:cNvPr id="152" name="Rectangle 151">
              <a:extLst>
                <a:ext uri="{FF2B5EF4-FFF2-40B4-BE49-F238E27FC236}">
                  <a16:creationId xmlns:a16="http://schemas.microsoft.com/office/drawing/2014/main" id="{5B7E7767-2356-4619-9C30-F3DAC2BAF911}"/>
                </a:ext>
              </a:extLst>
            </p:cNvPr>
            <p:cNvSpPr/>
            <p:nvPr/>
          </p:nvSpPr>
          <p:spPr>
            <a:xfrm>
              <a:off x="2311200" y="1648800"/>
              <a:ext cx="9727200" cy="4442238"/>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3" name="Picture 152">
              <a:extLst>
                <a:ext uri="{FF2B5EF4-FFF2-40B4-BE49-F238E27FC236}">
                  <a16:creationId xmlns:a16="http://schemas.microsoft.com/office/drawing/2014/main" id="{997EB871-B6FD-4257-B7CA-DEC59012BFCA}"/>
                </a:ext>
              </a:extLst>
            </p:cNvPr>
            <p:cNvPicPr>
              <a:picLocks noChangeAspect="1"/>
            </p:cNvPicPr>
            <p:nvPr/>
          </p:nvPicPr>
          <p:blipFill>
            <a:blip r:embed="rId2"/>
            <a:stretch>
              <a:fillRect/>
            </a:stretch>
          </p:blipFill>
          <p:spPr>
            <a:xfrm>
              <a:off x="9958847" y="3414236"/>
              <a:ext cx="928866" cy="836882"/>
            </a:xfrm>
            <a:prstGeom prst="rect">
              <a:avLst/>
            </a:prstGeom>
          </p:spPr>
        </p:pic>
        <p:pic>
          <p:nvPicPr>
            <p:cNvPr id="154" name="Picture 153">
              <a:extLst>
                <a:ext uri="{FF2B5EF4-FFF2-40B4-BE49-F238E27FC236}">
                  <a16:creationId xmlns:a16="http://schemas.microsoft.com/office/drawing/2014/main" id="{67568623-70CE-4D2E-B176-6636EE0C99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7650" y="3097158"/>
              <a:ext cx="780290" cy="780290"/>
            </a:xfrm>
            <a:prstGeom prst="rect">
              <a:avLst/>
            </a:prstGeom>
          </p:spPr>
        </p:pic>
        <p:pic>
          <p:nvPicPr>
            <p:cNvPr id="155" name="Picture 154">
              <a:extLst>
                <a:ext uri="{FF2B5EF4-FFF2-40B4-BE49-F238E27FC236}">
                  <a16:creationId xmlns:a16="http://schemas.microsoft.com/office/drawing/2014/main" id="{828801F3-6377-4D02-AF65-0952B3715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7650" y="3934040"/>
              <a:ext cx="678518" cy="678518"/>
            </a:xfrm>
            <a:prstGeom prst="rect">
              <a:avLst/>
            </a:prstGeom>
          </p:spPr>
        </p:pic>
        <p:sp>
          <p:nvSpPr>
            <p:cNvPr id="156" name="TextBox 155">
              <a:extLst>
                <a:ext uri="{FF2B5EF4-FFF2-40B4-BE49-F238E27FC236}">
                  <a16:creationId xmlns:a16="http://schemas.microsoft.com/office/drawing/2014/main" id="{2615CA02-6FEE-4286-B810-35162A476956}"/>
                </a:ext>
              </a:extLst>
            </p:cNvPr>
            <p:cNvSpPr txBox="1"/>
            <p:nvPr/>
          </p:nvSpPr>
          <p:spPr>
            <a:xfrm>
              <a:off x="8687275" y="4734964"/>
              <a:ext cx="1903855" cy="523220"/>
            </a:xfrm>
            <a:prstGeom prst="rect">
              <a:avLst/>
            </a:prstGeom>
            <a:noFill/>
          </p:spPr>
          <p:txBody>
            <a:bodyPr wrap="none" rtlCol="0" anchor="t">
              <a:spAutoFit/>
            </a:bodyPr>
            <a:lstStyle/>
            <a:p>
              <a:pPr algn="ctr" defTabSz="914400">
                <a:defRPr/>
              </a:pPr>
              <a:r>
                <a:rPr lang="en-US" sz="1400">
                  <a:latin typeface="Segoe UI" panose="020B0502040204020203" pitchFamily="34" charset="0"/>
                  <a:cs typeface="Segoe UI" panose="020B0502040204020203" pitchFamily="34" charset="0"/>
                </a:rPr>
                <a:t>Service dependencies</a:t>
              </a:r>
              <a:br>
                <a:rPr lang="en-US" sz="1400">
                  <a:latin typeface="Segoe UI" panose="020B0502040204020203" pitchFamily="34" charset="0"/>
                  <a:cs typeface="Segoe UI" panose="020B0502040204020203" pitchFamily="34" charset="0"/>
                </a:rPr>
              </a:br>
              <a:r>
                <a:rPr lang="en-US" sz="1400">
                  <a:solidFill>
                    <a:schemeClr val="tx2"/>
                  </a:solidFill>
                  <a:latin typeface="Segoe UI" panose="020B0502040204020203" pitchFamily="34" charset="0"/>
                  <a:cs typeface="Segoe UI" panose="020B0502040204020203" pitchFamily="34" charset="0"/>
                </a:rPr>
                <a:t>Azure</a:t>
              </a:r>
            </a:p>
          </p:txBody>
        </p:sp>
        <p:cxnSp>
          <p:nvCxnSpPr>
            <p:cNvPr id="157" name="Straight Arrow Connector 156">
              <a:extLst>
                <a:ext uri="{FF2B5EF4-FFF2-40B4-BE49-F238E27FC236}">
                  <a16:creationId xmlns:a16="http://schemas.microsoft.com/office/drawing/2014/main" id="{7E874D07-2CF6-4DA1-9CB0-03C332DB24BF}"/>
                </a:ext>
              </a:extLst>
            </p:cNvPr>
            <p:cNvCxnSpPr>
              <a:cxnSpLocks/>
            </p:cNvCxnSpPr>
            <p:nvPr/>
          </p:nvCxnSpPr>
          <p:spPr>
            <a:xfrm>
              <a:off x="6885484" y="3444004"/>
              <a:ext cx="1927707" cy="0"/>
            </a:xfrm>
            <a:prstGeom prst="straightConnector1">
              <a:avLst/>
            </a:prstGeom>
            <a:noFill/>
            <a:ln w="44450" cap="flat" cmpd="sng" algn="ctr">
              <a:solidFill>
                <a:srgbClr val="5B9BD5"/>
              </a:solidFill>
              <a:prstDash val="solid"/>
              <a:miter lim="800000"/>
              <a:headEnd type="none"/>
              <a:tailEnd type="triangle"/>
            </a:ln>
            <a:effectLst/>
          </p:spPr>
        </p:cxnSp>
        <p:sp>
          <p:nvSpPr>
            <p:cNvPr id="158" name="TextBox 157">
              <a:extLst>
                <a:ext uri="{FF2B5EF4-FFF2-40B4-BE49-F238E27FC236}">
                  <a16:creationId xmlns:a16="http://schemas.microsoft.com/office/drawing/2014/main" id="{3CF05680-D51D-47FA-9584-B5E8231705F3}"/>
                </a:ext>
              </a:extLst>
            </p:cNvPr>
            <p:cNvSpPr txBox="1"/>
            <p:nvPr/>
          </p:nvSpPr>
          <p:spPr>
            <a:xfrm>
              <a:off x="2571261" y="1785600"/>
              <a:ext cx="1064739" cy="523220"/>
            </a:xfrm>
            <a:prstGeom prst="rect">
              <a:avLst/>
            </a:prstGeom>
            <a:noFill/>
          </p:spPr>
          <p:txBody>
            <a:bodyPr wrap="square" rtlCol="0">
              <a:spAutoFit/>
            </a:bodyPr>
            <a:lstStyle/>
            <a:p>
              <a:pPr algn="ctr" defTabSz="914400">
                <a:defRPr/>
              </a:pPr>
              <a:r>
                <a:rPr lang="en-US" sz="2800">
                  <a:solidFill>
                    <a:srgbClr val="5B9BD5"/>
                  </a:solidFill>
                  <a:latin typeface="Calibri" panose="020F0502020204030204"/>
                </a:rPr>
                <a:t>Azure</a:t>
              </a:r>
            </a:p>
          </p:txBody>
        </p:sp>
        <p:pic>
          <p:nvPicPr>
            <p:cNvPr id="159" name="Picture 2" descr="Image result for microsoft transparent background">
              <a:extLst>
                <a:ext uri="{FF2B5EF4-FFF2-40B4-BE49-F238E27FC236}">
                  <a16:creationId xmlns:a16="http://schemas.microsoft.com/office/drawing/2014/main" id="{C5F0E71F-BF51-46E7-926E-510182D186F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0387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cxnSp>
          <p:nvCxnSpPr>
            <p:cNvPr id="160" name="Straight Arrow Connector 159">
              <a:extLst>
                <a:ext uri="{FF2B5EF4-FFF2-40B4-BE49-F238E27FC236}">
                  <a16:creationId xmlns:a16="http://schemas.microsoft.com/office/drawing/2014/main" id="{D8FFC2F0-33EF-4C63-AA54-350024C98E8D}"/>
                </a:ext>
              </a:extLst>
            </p:cNvPr>
            <p:cNvCxnSpPr>
              <a:cxnSpLocks/>
            </p:cNvCxnSpPr>
            <p:nvPr/>
          </p:nvCxnSpPr>
          <p:spPr>
            <a:xfrm>
              <a:off x="440033" y="1155818"/>
              <a:ext cx="525438" cy="0"/>
            </a:xfrm>
            <a:prstGeom prst="straightConnector1">
              <a:avLst/>
            </a:prstGeom>
            <a:noFill/>
            <a:ln w="44450" cap="flat" cmpd="sng" algn="ctr">
              <a:solidFill>
                <a:srgbClr val="5B9BD5"/>
              </a:solidFill>
              <a:prstDash val="solid"/>
              <a:miter lim="800000"/>
              <a:headEnd type="none"/>
              <a:tailEnd type="triangle"/>
            </a:ln>
            <a:effectLst/>
          </p:spPr>
        </p:cxnSp>
        <p:sp>
          <p:nvSpPr>
            <p:cNvPr id="161" name="TextBox 160">
              <a:extLst>
                <a:ext uri="{FF2B5EF4-FFF2-40B4-BE49-F238E27FC236}">
                  <a16:creationId xmlns:a16="http://schemas.microsoft.com/office/drawing/2014/main" id="{ED5F2F10-D590-4951-95B0-4D6172410879}"/>
                </a:ext>
              </a:extLst>
            </p:cNvPr>
            <p:cNvSpPr txBox="1"/>
            <p:nvPr/>
          </p:nvSpPr>
          <p:spPr>
            <a:xfrm>
              <a:off x="1005939" y="1002469"/>
              <a:ext cx="1762738" cy="307777"/>
            </a:xfrm>
            <a:prstGeom prst="rect">
              <a:avLst/>
            </a:prstGeom>
            <a:noFill/>
          </p:spPr>
          <p:txBody>
            <a:bodyPr wrap="square" rtlCol="0">
              <a:spAutoFit/>
            </a:bodyPr>
            <a:lstStyle/>
            <a:p>
              <a:pPr defTabSz="914400">
                <a:defRPr/>
              </a:pPr>
              <a:r>
                <a:rPr lang="en-US" sz="1400" dirty="0">
                  <a:solidFill>
                    <a:prstClr val="black"/>
                  </a:solidFill>
                  <a:latin typeface="Calibri" panose="020F0502020204030204"/>
                </a:rPr>
                <a:t>Management</a:t>
              </a:r>
            </a:p>
          </p:txBody>
        </p:sp>
      </p:grpSp>
      <p:cxnSp>
        <p:nvCxnSpPr>
          <p:cNvPr id="125" name="Straight Arrow Connector 124">
            <a:extLst>
              <a:ext uri="{FF2B5EF4-FFF2-40B4-BE49-F238E27FC236}">
                <a16:creationId xmlns:a16="http://schemas.microsoft.com/office/drawing/2014/main" id="{BFE4DB74-B482-4B2F-B365-103301A13318}"/>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E230301-6F4F-40D9-8DE1-145087A651FC}"/>
              </a:ext>
            </a:extLst>
          </p:cNvPr>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127" name="TextBox 126">
            <a:extLst>
              <a:ext uri="{FF2B5EF4-FFF2-40B4-BE49-F238E27FC236}">
                <a16:creationId xmlns:a16="http://schemas.microsoft.com/office/drawing/2014/main" id="{72482F75-5965-439D-93B0-1ECC34933677}"/>
              </a:ext>
            </a:extLst>
          </p:cNvPr>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sp>
        <p:nvSpPr>
          <p:cNvPr id="135" name="Rectangle 134">
            <a:extLst>
              <a:ext uri="{FF2B5EF4-FFF2-40B4-BE49-F238E27FC236}">
                <a16:creationId xmlns:a16="http://schemas.microsoft.com/office/drawing/2014/main" id="{B338C697-0D42-4465-9A81-C3288A995EBE}"/>
              </a:ext>
            </a:extLst>
          </p:cNvPr>
          <p:cNvSpPr/>
          <p:nvPr/>
        </p:nvSpPr>
        <p:spPr>
          <a:xfrm>
            <a:off x="5084465" y="2051999"/>
            <a:ext cx="2204189" cy="4685370"/>
          </a:xfrm>
          <a:prstGeom prst="rect">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36" name="Picture 135">
            <a:extLst>
              <a:ext uri="{FF2B5EF4-FFF2-40B4-BE49-F238E27FC236}">
                <a16:creationId xmlns:a16="http://schemas.microsoft.com/office/drawing/2014/main" id="{6BCEE4EE-18A7-4102-BC3D-EA88928CBA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137" name="Straight Arrow Connector 136">
            <a:extLst>
              <a:ext uri="{FF2B5EF4-FFF2-40B4-BE49-F238E27FC236}">
                <a16:creationId xmlns:a16="http://schemas.microsoft.com/office/drawing/2014/main" id="{86E1208F-37E9-408B-B781-3A87C93C39AE}"/>
              </a:ext>
            </a:extLst>
          </p:cNvPr>
          <p:cNvCxnSpPr>
            <a:cxnSpLocks/>
          </p:cNvCxnSpPr>
          <p:nvPr/>
        </p:nvCxnSpPr>
        <p:spPr>
          <a:xfrm flipV="1">
            <a:off x="6096000" y="4438397"/>
            <a:ext cx="1" cy="996048"/>
          </a:xfrm>
          <a:prstGeom prst="straightConnector1">
            <a:avLst/>
          </a:prstGeom>
          <a:noFill/>
          <a:ln w="44450" cap="flat" cmpd="sng" algn="ctr">
            <a:solidFill>
              <a:srgbClr val="C00000"/>
            </a:solidFill>
            <a:prstDash val="solid"/>
            <a:miter lim="800000"/>
            <a:headEnd type="none"/>
            <a:tailEnd type="triangle"/>
          </a:ln>
          <a:effectLst/>
        </p:spPr>
      </p:cxnSp>
      <p:pic>
        <p:nvPicPr>
          <p:cNvPr id="138" name="Picture 137">
            <a:extLst>
              <a:ext uri="{FF2B5EF4-FFF2-40B4-BE49-F238E27FC236}">
                <a16:creationId xmlns:a16="http://schemas.microsoft.com/office/drawing/2014/main" id="{121C0D0C-18AF-439F-8A47-1C80D53EFD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39" name="TextBox 138">
            <a:extLst>
              <a:ext uri="{FF2B5EF4-FFF2-40B4-BE49-F238E27FC236}">
                <a16:creationId xmlns:a16="http://schemas.microsoft.com/office/drawing/2014/main" id="{5133AEB3-A55B-442B-A420-9FEA20C1F035}"/>
              </a:ext>
            </a:extLst>
          </p:cNvPr>
          <p:cNvSpPr txBox="1"/>
          <p:nvPr/>
        </p:nvSpPr>
        <p:spPr>
          <a:xfrm>
            <a:off x="6398296" y="5590238"/>
            <a:ext cx="2586349" cy="523220"/>
          </a:xfrm>
          <a:prstGeom prst="rect">
            <a:avLst/>
          </a:prstGeom>
          <a:noFill/>
        </p:spPr>
        <p:txBody>
          <a:bodyPr wrap="none" rtlCol="0" anchor="t">
            <a:spAutoFit/>
          </a:bodyPr>
          <a:lstStyle/>
          <a:p>
            <a:pPr algn="ctr" defTabSz="914400">
              <a:defRPr/>
            </a:pPr>
            <a:r>
              <a:rPr lang="en-US" sz="1400" dirty="0">
                <a:latin typeface="Segoe UI" panose="020B0502040204020203" pitchFamily="34" charset="0"/>
                <a:cs typeface="Segoe UI" panose="020B0502040204020203" pitchFamily="34" charset="0"/>
              </a:rPr>
              <a:t>Customer applications &amp; tools</a:t>
            </a:r>
          </a:p>
          <a:p>
            <a:pPr algn="ctr" defTabSz="914400">
              <a:defRPr/>
            </a:pPr>
            <a:r>
              <a:rPr lang="en-US" sz="1400" dirty="0">
                <a:solidFill>
                  <a:schemeClr val="tx2"/>
                </a:solidFill>
                <a:latin typeface="Segoe UI" panose="020B0502040204020203" pitchFamily="34" charset="0"/>
                <a:cs typeface="Segoe UI" panose="020B0502040204020203" pitchFamily="34" charset="0"/>
              </a:rPr>
              <a:t>On-Premises + Azure </a:t>
            </a:r>
            <a:r>
              <a:rPr lang="en-US" sz="1400" dirty="0" err="1">
                <a:solidFill>
                  <a:schemeClr val="tx2"/>
                </a:solidFill>
                <a:latin typeface="Segoe UI" panose="020B0502040204020203" pitchFamily="34" charset="0"/>
                <a:cs typeface="Segoe UI" panose="020B0502040204020203" pitchFamily="34" charset="0"/>
              </a:rPr>
              <a:t>VNet</a:t>
            </a:r>
            <a:endParaRPr lang="en-US" sz="1400" dirty="0">
              <a:solidFill>
                <a:schemeClr val="tx2"/>
              </a:solidFill>
              <a:latin typeface="Segoe UI" panose="020B0502040204020203" pitchFamily="34" charset="0"/>
              <a:cs typeface="Segoe UI" panose="020B0502040204020203" pitchFamily="34" charset="0"/>
            </a:endParaRPr>
          </a:p>
        </p:txBody>
      </p:sp>
      <p:sp>
        <p:nvSpPr>
          <p:cNvPr id="140" name="TextBox 139">
            <a:extLst>
              <a:ext uri="{FF2B5EF4-FFF2-40B4-BE49-F238E27FC236}">
                <a16:creationId xmlns:a16="http://schemas.microsoft.com/office/drawing/2014/main" id="{E47D16E0-3447-471D-9B3F-78E9F9CEEFA4}"/>
              </a:ext>
            </a:extLst>
          </p:cNvPr>
          <p:cNvSpPr txBox="1"/>
          <p:nvPr/>
        </p:nvSpPr>
        <p:spPr>
          <a:xfrm>
            <a:off x="6255000" y="4245149"/>
            <a:ext cx="1789336" cy="523220"/>
          </a:xfrm>
          <a:prstGeom prst="rect">
            <a:avLst/>
          </a:prstGeom>
          <a:noFill/>
        </p:spPr>
        <p:txBody>
          <a:bodyPr wrap="none" rtlCol="0" anchor="t">
            <a:spAutoFit/>
          </a:bodyPr>
          <a:lstStyle/>
          <a:p>
            <a:pPr algn="ctr" defTabSz="914400">
              <a:defRPr/>
            </a:pPr>
            <a:r>
              <a:rPr lang="en-US" sz="1400">
                <a:latin typeface="Segoe UI" panose="020B0502040204020203" pitchFamily="34" charset="0"/>
                <a:cs typeface="Segoe UI" panose="020B0502040204020203" pitchFamily="34" charset="0"/>
              </a:rPr>
              <a:t>Azure SQL Database</a:t>
            </a:r>
          </a:p>
          <a:p>
            <a:pPr algn="ctr" defTabSz="914400">
              <a:defRPr/>
            </a:pPr>
            <a:r>
              <a:rPr lang="en-US" sz="1400">
                <a:latin typeface="Segoe UI" panose="020B0502040204020203" pitchFamily="34" charset="0"/>
                <a:cs typeface="Segoe UI" panose="020B0502040204020203" pitchFamily="34" charset="0"/>
              </a:rPr>
              <a:t>Managed Instance</a:t>
            </a:r>
          </a:p>
        </p:txBody>
      </p:sp>
      <p:sp>
        <p:nvSpPr>
          <p:cNvPr id="141" name="TextBox 140">
            <a:extLst>
              <a:ext uri="{FF2B5EF4-FFF2-40B4-BE49-F238E27FC236}">
                <a16:creationId xmlns:a16="http://schemas.microsoft.com/office/drawing/2014/main" id="{3C1FC622-D747-4ECA-ABDF-AC5A8EDF1BAB}"/>
              </a:ext>
            </a:extLst>
          </p:cNvPr>
          <p:cNvSpPr txBox="1"/>
          <p:nvPr/>
        </p:nvSpPr>
        <p:spPr>
          <a:xfrm>
            <a:off x="5120596" y="2106238"/>
            <a:ext cx="856800" cy="369332"/>
          </a:xfrm>
          <a:prstGeom prst="rect">
            <a:avLst/>
          </a:prstGeom>
          <a:noFill/>
        </p:spPr>
        <p:txBody>
          <a:bodyPr wrap="square" rtlCol="0">
            <a:spAutoFit/>
          </a:bodyPr>
          <a:lstStyle/>
          <a:p>
            <a:pPr defTabSz="914400">
              <a:defRPr/>
            </a:pPr>
            <a:r>
              <a:rPr lang="en-US" err="1">
                <a:solidFill>
                  <a:srgbClr val="70AD47">
                    <a:lumMod val="75000"/>
                  </a:srgbClr>
                </a:solidFill>
                <a:latin typeface="Calibri" panose="020F0502020204030204"/>
              </a:rPr>
              <a:t>VNet</a:t>
            </a:r>
            <a:endParaRPr lang="en-US">
              <a:solidFill>
                <a:srgbClr val="70AD47">
                  <a:lumMod val="75000"/>
                </a:srgbClr>
              </a:solidFill>
              <a:latin typeface="Calibri" panose="020F0502020204030204"/>
            </a:endParaRPr>
          </a:p>
        </p:txBody>
      </p:sp>
      <p:grpSp>
        <p:nvGrpSpPr>
          <p:cNvPr id="181" name="Group 180">
            <a:extLst>
              <a:ext uri="{FF2B5EF4-FFF2-40B4-BE49-F238E27FC236}">
                <a16:creationId xmlns:a16="http://schemas.microsoft.com/office/drawing/2014/main" id="{3A5C529A-10C4-4B57-90E6-9B71AC09F9EE}"/>
              </a:ext>
            </a:extLst>
          </p:cNvPr>
          <p:cNvGrpSpPr/>
          <p:nvPr/>
        </p:nvGrpSpPr>
        <p:grpSpPr>
          <a:xfrm>
            <a:off x="244018" y="2422771"/>
            <a:ext cx="5225178" cy="4191487"/>
            <a:chOff x="244018" y="2422771"/>
            <a:chExt cx="5225178" cy="4191487"/>
          </a:xfrm>
        </p:grpSpPr>
        <p:pic>
          <p:nvPicPr>
            <p:cNvPr id="172" name="Picture 171" descr="A picture containing transport&#10;&#10;Description generated with very high confidence">
              <a:extLst>
                <a:ext uri="{FF2B5EF4-FFF2-40B4-BE49-F238E27FC236}">
                  <a16:creationId xmlns:a16="http://schemas.microsoft.com/office/drawing/2014/main" id="{C36FFA9C-B028-40D0-92AA-01E68186C40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95832" y="2859837"/>
              <a:ext cx="1138323" cy="1138323"/>
            </a:xfrm>
            <a:prstGeom prst="rect">
              <a:avLst/>
            </a:prstGeom>
          </p:spPr>
        </p:pic>
        <p:cxnSp>
          <p:nvCxnSpPr>
            <p:cNvPr id="173" name="Straight Arrow Connector 172">
              <a:extLst>
                <a:ext uri="{FF2B5EF4-FFF2-40B4-BE49-F238E27FC236}">
                  <a16:creationId xmlns:a16="http://schemas.microsoft.com/office/drawing/2014/main" id="{FA95DB4A-A1A7-411D-8284-70679BDE5C1A}"/>
                </a:ext>
              </a:extLst>
            </p:cNvPr>
            <p:cNvCxnSpPr>
              <a:cxnSpLocks/>
            </p:cNvCxnSpPr>
            <p:nvPr/>
          </p:nvCxnSpPr>
          <p:spPr>
            <a:xfrm>
              <a:off x="3723523" y="3371266"/>
              <a:ext cx="1745672" cy="1"/>
            </a:xfrm>
            <a:prstGeom prst="straightConnector1">
              <a:avLst/>
            </a:prstGeom>
            <a:noFill/>
            <a:ln w="44450" cap="flat" cmpd="sng" algn="ctr">
              <a:solidFill>
                <a:srgbClr val="5B9BD5"/>
              </a:solidFill>
              <a:prstDash val="solid"/>
              <a:miter lim="800000"/>
              <a:headEnd type="none"/>
              <a:tailEnd type="triangle"/>
            </a:ln>
            <a:effectLst/>
          </p:spPr>
        </p:cxnSp>
        <p:sp>
          <p:nvSpPr>
            <p:cNvPr id="174" name="TextBox 173">
              <a:extLst>
                <a:ext uri="{FF2B5EF4-FFF2-40B4-BE49-F238E27FC236}">
                  <a16:creationId xmlns:a16="http://schemas.microsoft.com/office/drawing/2014/main" id="{ACD6006F-B8BF-4CCE-8413-870722D1DA22}"/>
                </a:ext>
              </a:extLst>
            </p:cNvPr>
            <p:cNvSpPr txBox="1"/>
            <p:nvPr/>
          </p:nvSpPr>
          <p:spPr>
            <a:xfrm>
              <a:off x="1242671" y="4099897"/>
              <a:ext cx="2938625" cy="523220"/>
            </a:xfrm>
            <a:prstGeom prst="rect">
              <a:avLst/>
            </a:prstGeom>
            <a:noFill/>
          </p:spPr>
          <p:txBody>
            <a:bodyPr wrap="none" rtlCol="0" anchor="t">
              <a:spAutoFit/>
            </a:bodyPr>
            <a:lstStyle/>
            <a:p>
              <a:pPr defTabSz="914400">
                <a:defRPr/>
              </a:pPr>
              <a:r>
                <a:rPr lang="en-US" sz="1400">
                  <a:latin typeface="Segoe UI" panose="020B0502040204020203" pitchFamily="34" charset="0"/>
                  <a:cs typeface="Segoe UI" panose="020B0502040204020203" pitchFamily="34" charset="0"/>
                </a:rPr>
                <a:t>Management &amp; Deployment Plane</a:t>
              </a:r>
            </a:p>
            <a:p>
              <a:pPr algn="ctr" defTabSz="914400">
                <a:defRPr/>
              </a:pPr>
              <a:r>
                <a:rPr lang="en-US" sz="1400">
                  <a:solidFill>
                    <a:schemeClr val="tx2"/>
                  </a:solidFill>
                  <a:latin typeface="Segoe UI" panose="020B0502040204020203" pitchFamily="34" charset="0"/>
                  <a:cs typeface="Segoe UI" panose="020B0502040204020203" pitchFamily="34" charset="0"/>
                </a:rPr>
                <a:t>Azure</a:t>
              </a:r>
            </a:p>
          </p:txBody>
        </p:sp>
        <p:cxnSp>
          <p:nvCxnSpPr>
            <p:cNvPr id="175" name="Straight Arrow Connector 174">
              <a:extLst>
                <a:ext uri="{FF2B5EF4-FFF2-40B4-BE49-F238E27FC236}">
                  <a16:creationId xmlns:a16="http://schemas.microsoft.com/office/drawing/2014/main" id="{681D42CF-4F9A-44BF-AFFD-40F11DA02CB5}"/>
                </a:ext>
              </a:extLst>
            </p:cNvPr>
            <p:cNvCxnSpPr>
              <a:cxnSpLocks/>
            </p:cNvCxnSpPr>
            <p:nvPr/>
          </p:nvCxnSpPr>
          <p:spPr>
            <a:xfrm flipH="1">
              <a:off x="3723523" y="3574040"/>
              <a:ext cx="1745673" cy="0"/>
            </a:xfrm>
            <a:prstGeom prst="straightConnector1">
              <a:avLst/>
            </a:prstGeom>
            <a:noFill/>
            <a:ln w="44450" cap="flat" cmpd="sng" algn="ctr">
              <a:solidFill>
                <a:srgbClr val="5B9BD5"/>
              </a:solidFill>
              <a:prstDash val="solid"/>
              <a:miter lim="800000"/>
              <a:headEnd type="none"/>
              <a:tailEnd type="triangle"/>
            </a:ln>
            <a:effectLst/>
          </p:spPr>
        </p:cxnSp>
        <p:cxnSp>
          <p:nvCxnSpPr>
            <p:cNvPr id="176" name="Straight Arrow Connector 175">
              <a:extLst>
                <a:ext uri="{FF2B5EF4-FFF2-40B4-BE49-F238E27FC236}">
                  <a16:creationId xmlns:a16="http://schemas.microsoft.com/office/drawing/2014/main" id="{8873B869-BDC0-46D4-B243-18D725505A83}"/>
                </a:ext>
              </a:extLst>
            </p:cNvPr>
            <p:cNvCxnSpPr>
              <a:cxnSpLocks/>
            </p:cNvCxnSpPr>
            <p:nvPr/>
          </p:nvCxnSpPr>
          <p:spPr>
            <a:xfrm flipV="1">
              <a:off x="2031978" y="5474858"/>
              <a:ext cx="3026142" cy="2693"/>
            </a:xfrm>
            <a:prstGeom prst="straightConnector1">
              <a:avLst/>
            </a:prstGeom>
            <a:noFill/>
            <a:ln w="44450" cap="flat" cmpd="sng" algn="ctr">
              <a:solidFill>
                <a:srgbClr val="5B9BD5"/>
              </a:solidFill>
              <a:prstDash val="solid"/>
              <a:miter lim="800000"/>
              <a:headEnd type="none"/>
              <a:tailEnd type="triangle"/>
            </a:ln>
            <a:effectLst/>
          </p:spPr>
        </p:cxnSp>
        <p:sp>
          <p:nvSpPr>
            <p:cNvPr id="177" name="TextBox 176">
              <a:extLst>
                <a:ext uri="{FF2B5EF4-FFF2-40B4-BE49-F238E27FC236}">
                  <a16:creationId xmlns:a16="http://schemas.microsoft.com/office/drawing/2014/main" id="{428F320A-46A3-42AB-9A0E-E301DE36DE74}"/>
                </a:ext>
              </a:extLst>
            </p:cNvPr>
            <p:cNvSpPr txBox="1"/>
            <p:nvPr/>
          </p:nvSpPr>
          <p:spPr>
            <a:xfrm>
              <a:off x="244018" y="6091038"/>
              <a:ext cx="1207575" cy="523220"/>
            </a:xfrm>
            <a:prstGeom prst="rect">
              <a:avLst/>
            </a:prstGeom>
            <a:noFill/>
          </p:spPr>
          <p:txBody>
            <a:bodyPr wrap="none" rtlCol="0" anchor="t">
              <a:spAutoFit/>
            </a:bodyPr>
            <a:lstStyle/>
            <a:p>
              <a:pPr algn="ctr" defTabSz="914400">
                <a:defRPr/>
              </a:pPr>
              <a:r>
                <a:rPr lang="en-US" sz="1400" dirty="0">
                  <a:latin typeface="Segoe UI" panose="020B0502040204020203" pitchFamily="34" charset="0"/>
                  <a:cs typeface="Segoe UI" panose="020B0502040204020203" pitchFamily="34" charset="0"/>
                </a:rPr>
                <a:t>Maintenance</a:t>
              </a:r>
            </a:p>
            <a:p>
              <a:pPr algn="ctr" defTabSz="914400">
                <a:defRPr/>
              </a:pPr>
              <a:r>
                <a:rPr lang="en-US" sz="1400" dirty="0">
                  <a:solidFill>
                    <a:schemeClr val="tx2"/>
                  </a:solidFill>
                  <a:latin typeface="Segoe UI" panose="020B0502040204020203" pitchFamily="34" charset="0"/>
                  <a:cs typeface="Segoe UI" panose="020B0502040204020203" pitchFamily="34" charset="0"/>
                </a:rPr>
                <a:t>Corpnet</a:t>
              </a:r>
            </a:p>
          </p:txBody>
        </p:sp>
        <p:pic>
          <p:nvPicPr>
            <p:cNvPr id="178" name="Picture 177">
              <a:extLst>
                <a:ext uri="{FF2B5EF4-FFF2-40B4-BE49-F238E27FC236}">
                  <a16:creationId xmlns:a16="http://schemas.microsoft.com/office/drawing/2014/main" id="{081ED944-C533-4785-B3D6-DE8BAB5D6D4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6410" y="4899986"/>
              <a:ext cx="962618" cy="962618"/>
            </a:xfrm>
            <a:prstGeom prst="rect">
              <a:avLst/>
            </a:prstGeom>
          </p:spPr>
        </p:pic>
        <p:pic>
          <p:nvPicPr>
            <p:cNvPr id="179" name="Picture 2" descr="Image result for microsoft transparent background">
              <a:extLst>
                <a:ext uri="{FF2B5EF4-FFF2-40B4-BE49-F238E27FC236}">
                  <a16:creationId xmlns:a16="http://schemas.microsoft.com/office/drawing/2014/main" id="{E4FE766C-756F-4FA6-996C-1205B4CB0A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998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Image result for microsoft transparent background">
              <a:extLst>
                <a:ext uri="{FF2B5EF4-FFF2-40B4-BE49-F238E27FC236}">
                  <a16:creationId xmlns:a16="http://schemas.microsoft.com/office/drawing/2014/main" id="{69239285-966C-43BF-BD99-899304AA47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033" y="4343318"/>
              <a:ext cx="1202824" cy="442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1" name="Group 190">
            <a:extLst>
              <a:ext uri="{FF2B5EF4-FFF2-40B4-BE49-F238E27FC236}">
                <a16:creationId xmlns:a16="http://schemas.microsoft.com/office/drawing/2014/main" id="{5689770A-895E-49AA-9A57-BCC7747B7C3F}"/>
              </a:ext>
            </a:extLst>
          </p:cNvPr>
          <p:cNvGrpSpPr/>
          <p:nvPr/>
        </p:nvGrpSpPr>
        <p:grpSpPr>
          <a:xfrm>
            <a:off x="440033" y="214032"/>
            <a:ext cx="7702364" cy="5148376"/>
            <a:chOff x="440033" y="214032"/>
            <a:chExt cx="7702364" cy="5148376"/>
          </a:xfrm>
        </p:grpSpPr>
        <p:cxnSp>
          <p:nvCxnSpPr>
            <p:cNvPr id="182" name="Straight Arrow Connector 181">
              <a:extLst>
                <a:ext uri="{FF2B5EF4-FFF2-40B4-BE49-F238E27FC236}">
                  <a16:creationId xmlns:a16="http://schemas.microsoft.com/office/drawing/2014/main" id="{2315CAFF-2C28-434E-9AA6-12CB9276F41B}"/>
                </a:ext>
              </a:extLst>
            </p:cNvPr>
            <p:cNvCxnSpPr>
              <a:cxnSpLocks/>
            </p:cNvCxnSpPr>
            <p:nvPr/>
          </p:nvCxnSpPr>
          <p:spPr>
            <a:xfrm flipV="1">
              <a:off x="6095999" y="1329096"/>
              <a:ext cx="0" cy="1015966"/>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3" name="Scroll: Horizontal 182">
              <a:extLst>
                <a:ext uri="{FF2B5EF4-FFF2-40B4-BE49-F238E27FC236}">
                  <a16:creationId xmlns:a16="http://schemas.microsoft.com/office/drawing/2014/main" id="{7AA801FF-66FE-4F26-9A89-631736BBEA88}"/>
                </a:ext>
              </a:extLst>
            </p:cNvPr>
            <p:cNvSpPr/>
            <p:nvPr/>
          </p:nvSpPr>
          <p:spPr>
            <a:xfrm>
              <a:off x="5340927" y="214032"/>
              <a:ext cx="1669797" cy="108571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certificate verification</a:t>
              </a:r>
            </a:p>
          </p:txBody>
        </p:sp>
        <p:sp>
          <p:nvSpPr>
            <p:cNvPr id="184" name="TextBox 183">
              <a:extLst>
                <a:ext uri="{FF2B5EF4-FFF2-40B4-BE49-F238E27FC236}">
                  <a16:creationId xmlns:a16="http://schemas.microsoft.com/office/drawing/2014/main" id="{37F4F841-29BC-4A80-9C29-60634092C70E}"/>
                </a:ext>
              </a:extLst>
            </p:cNvPr>
            <p:cNvSpPr txBox="1"/>
            <p:nvPr/>
          </p:nvSpPr>
          <p:spPr>
            <a:xfrm>
              <a:off x="6175825" y="1406550"/>
              <a:ext cx="1905265" cy="523220"/>
            </a:xfrm>
            <a:prstGeom prst="rect">
              <a:avLst/>
            </a:prstGeom>
            <a:noFill/>
          </p:spPr>
          <p:txBody>
            <a:bodyPr wrap="none" rtlCol="0" anchor="t">
              <a:spAutoFit/>
            </a:bodyPr>
            <a:lstStyle/>
            <a:p>
              <a:pPr marR="0" lvl="0" indent="0" defTabSz="914400" fontAlgn="auto">
                <a:lnSpc>
                  <a:spcPct val="100000"/>
                </a:lnSpc>
                <a:spcBef>
                  <a:spcPts val="0"/>
                </a:spcBef>
                <a:spcAft>
                  <a:spcPts val="0"/>
                </a:spcAft>
                <a:buClrTx/>
                <a:buSzTx/>
                <a:buFontTx/>
                <a:buNone/>
                <a:tabLst/>
                <a:defRPr/>
              </a:pPr>
              <a:r>
                <a:rPr lang="en-US" sz="1400" dirty="0">
                  <a:latin typeface="Segoe UI" panose="020B0502040204020203" pitchFamily="34" charset="0"/>
                  <a:cs typeface="Segoe UI" panose="020B0502040204020203" pitchFamily="34" charset="0"/>
                </a:rPr>
                <a:t>Certificate Authorities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2"/>
                  </a:solidFill>
                  <a:latin typeface="Segoe UI" panose="020B0502040204020203" pitchFamily="34" charset="0"/>
                  <a:cs typeface="Segoe UI" panose="020B0502040204020203" pitchFamily="34" charset="0"/>
                </a:rPr>
                <a:t>Internet</a:t>
              </a:r>
            </a:p>
          </p:txBody>
        </p:sp>
        <p:sp>
          <p:nvSpPr>
            <p:cNvPr id="185" name="Scroll: Horizontal 184">
              <a:extLst>
                <a:ext uri="{FF2B5EF4-FFF2-40B4-BE49-F238E27FC236}">
                  <a16:creationId xmlns:a16="http://schemas.microsoft.com/office/drawing/2014/main" id="{DE34019A-6A97-455D-BCAE-CAC4670BA8B8}"/>
                </a:ext>
              </a:extLst>
            </p:cNvPr>
            <p:cNvSpPr/>
            <p:nvPr/>
          </p:nvSpPr>
          <p:spPr>
            <a:xfrm>
              <a:off x="4262806" y="2829331"/>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186" name="Scroll: Horizontal 185">
              <a:extLst>
                <a:ext uri="{FF2B5EF4-FFF2-40B4-BE49-F238E27FC236}">
                  <a16:creationId xmlns:a16="http://schemas.microsoft.com/office/drawing/2014/main" id="{CACF6CAF-F94F-49AB-A435-19563744CC67}"/>
                </a:ext>
              </a:extLst>
            </p:cNvPr>
            <p:cNvSpPr/>
            <p:nvPr/>
          </p:nvSpPr>
          <p:spPr>
            <a:xfrm>
              <a:off x="7486002" y="2891789"/>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187" name="Scroll: Horizontal 186">
              <a:extLst>
                <a:ext uri="{FF2B5EF4-FFF2-40B4-BE49-F238E27FC236}">
                  <a16:creationId xmlns:a16="http://schemas.microsoft.com/office/drawing/2014/main" id="{58AAE458-32DA-4E8B-B88C-A7084340B72A}"/>
                </a:ext>
              </a:extLst>
            </p:cNvPr>
            <p:cNvSpPr/>
            <p:nvPr/>
          </p:nvSpPr>
          <p:spPr>
            <a:xfrm>
              <a:off x="5220799" y="4720986"/>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188" name="Scroll: Horizontal 33">
              <a:extLst>
                <a:ext uri="{FF2B5EF4-FFF2-40B4-BE49-F238E27FC236}">
                  <a16:creationId xmlns:a16="http://schemas.microsoft.com/office/drawing/2014/main" id="{5DCCCFA7-02F5-42F7-A779-8BCA2AE1F9E5}"/>
                </a:ext>
              </a:extLst>
            </p:cNvPr>
            <p:cNvSpPr/>
            <p:nvPr/>
          </p:nvSpPr>
          <p:spPr>
            <a:xfrm>
              <a:off x="2571261" y="4935616"/>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cxnSp>
          <p:nvCxnSpPr>
            <p:cNvPr id="189" name="Straight Arrow Connector 188">
              <a:extLst>
                <a:ext uri="{FF2B5EF4-FFF2-40B4-BE49-F238E27FC236}">
                  <a16:creationId xmlns:a16="http://schemas.microsoft.com/office/drawing/2014/main" id="{FCE1F5B8-7B8B-4BD5-B624-5D4D537EA51E}"/>
                </a:ext>
              </a:extLst>
            </p:cNvPr>
            <p:cNvCxnSpPr>
              <a:cxnSpLocks/>
            </p:cNvCxnSpPr>
            <p:nvPr/>
          </p:nvCxnSpPr>
          <p:spPr>
            <a:xfrm>
              <a:off x="440033" y="1458358"/>
              <a:ext cx="525438" cy="0"/>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735339AB-6F3E-41B2-889A-28C261C3F555}"/>
                </a:ext>
              </a:extLst>
            </p:cNvPr>
            <p:cNvSpPr txBox="1"/>
            <p:nvPr/>
          </p:nvSpPr>
          <p:spPr>
            <a:xfrm>
              <a:off x="993747" y="130500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Certificate </a:t>
              </a:r>
            </a:p>
          </p:txBody>
        </p:sp>
      </p:grpSp>
    </p:spTree>
    <p:extLst>
      <p:ext uri="{BB962C8B-B14F-4D97-AF65-F5344CB8AC3E}">
        <p14:creationId xmlns:p14="http://schemas.microsoft.com/office/powerpoint/2010/main" val="1839950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1"/>
                                        </p:tgtEl>
                                        <p:attrNameLst>
                                          <p:attrName>style.visibility</p:attrName>
                                        </p:attrNameLst>
                                      </p:cBhvr>
                                      <p:to>
                                        <p:strVal val="visible"/>
                                      </p:to>
                                    </p:set>
                                    <p:animEffect transition="in" filter="fade">
                                      <p:cBhvr>
                                        <p:cTn id="12" dur="500"/>
                                        <p:tgtEl>
                                          <p:spTgt spid="1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1"/>
                                        </p:tgtEl>
                                        <p:attrNameLst>
                                          <p:attrName>style.visibility</p:attrName>
                                        </p:attrNameLst>
                                      </p:cBhvr>
                                      <p:to>
                                        <p:strVal val="visible"/>
                                      </p:to>
                                    </p:set>
                                    <p:animEffect transition="in" filter="fade">
                                      <p:cBhvr>
                                        <p:cTn id="17"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68274-A882-4FAC-B516-F18B00681807}"/>
              </a:ext>
            </a:extLst>
          </p:cNvPr>
          <p:cNvSpPr>
            <a:spLocks noGrp="1"/>
          </p:cNvSpPr>
          <p:nvPr>
            <p:ph type="title"/>
          </p:nvPr>
        </p:nvSpPr>
        <p:spPr/>
        <p:txBody>
          <a:bodyPr/>
          <a:lstStyle/>
          <a:p>
            <a:r>
              <a:rPr lang="en-US" dirty="0"/>
              <a:t>Hub &amp; spoke architecture with MI</a:t>
            </a:r>
          </a:p>
        </p:txBody>
      </p:sp>
      <p:grpSp>
        <p:nvGrpSpPr>
          <p:cNvPr id="74" name="Group 73">
            <a:extLst>
              <a:ext uri="{FF2B5EF4-FFF2-40B4-BE49-F238E27FC236}">
                <a16:creationId xmlns:a16="http://schemas.microsoft.com/office/drawing/2014/main" id="{5C709DBD-A428-40B5-B3DC-1AD1831FFA23}"/>
              </a:ext>
            </a:extLst>
          </p:cNvPr>
          <p:cNvGrpSpPr/>
          <p:nvPr/>
        </p:nvGrpSpPr>
        <p:grpSpPr>
          <a:xfrm>
            <a:off x="499676" y="1400970"/>
            <a:ext cx="1848129" cy="2518602"/>
            <a:chOff x="418715" y="1201597"/>
            <a:chExt cx="1848129" cy="2518602"/>
          </a:xfrm>
        </p:grpSpPr>
        <p:sp>
          <p:nvSpPr>
            <p:cNvPr id="75" name="Rectangle 74">
              <a:extLst>
                <a:ext uri="{FF2B5EF4-FFF2-40B4-BE49-F238E27FC236}">
                  <a16:creationId xmlns:a16="http://schemas.microsoft.com/office/drawing/2014/main" id="{49714A0D-73E1-4960-A466-751432EA569E}"/>
                </a:ext>
              </a:extLst>
            </p:cNvPr>
            <p:cNvSpPr/>
            <p:nvPr/>
          </p:nvSpPr>
          <p:spPr>
            <a:xfrm>
              <a:off x="418715" y="1201597"/>
              <a:ext cx="1717535" cy="2518602"/>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6" name="Picture 75">
              <a:extLst>
                <a:ext uri="{FF2B5EF4-FFF2-40B4-BE49-F238E27FC236}">
                  <a16:creationId xmlns:a16="http://schemas.microsoft.com/office/drawing/2014/main" id="{7BD8C7DA-0DD2-4960-B6EC-683388C5F8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5712" y="2258295"/>
              <a:ext cx="562110" cy="562110"/>
            </a:xfrm>
            <a:prstGeom prst="rect">
              <a:avLst/>
            </a:prstGeom>
          </p:spPr>
        </p:pic>
        <p:pic>
          <p:nvPicPr>
            <p:cNvPr id="77" name="Picture 76">
              <a:extLst>
                <a:ext uri="{FF2B5EF4-FFF2-40B4-BE49-F238E27FC236}">
                  <a16:creationId xmlns:a16="http://schemas.microsoft.com/office/drawing/2014/main" id="{A63EB004-93E3-4926-8406-37193364A1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172" y="1226361"/>
              <a:ext cx="241844" cy="241844"/>
            </a:xfrm>
            <a:prstGeom prst="rect">
              <a:avLst/>
            </a:prstGeom>
          </p:spPr>
        </p:pic>
        <p:sp>
          <p:nvSpPr>
            <p:cNvPr id="78" name="TextBox 77">
              <a:extLst>
                <a:ext uri="{FF2B5EF4-FFF2-40B4-BE49-F238E27FC236}">
                  <a16:creationId xmlns:a16="http://schemas.microsoft.com/office/drawing/2014/main" id="{5C1AD39E-83F9-491B-84A7-3D8C310509F7}"/>
                </a:ext>
              </a:extLst>
            </p:cNvPr>
            <p:cNvSpPr txBox="1"/>
            <p:nvPr/>
          </p:nvSpPr>
          <p:spPr>
            <a:xfrm>
              <a:off x="634416" y="1208783"/>
              <a:ext cx="1632428" cy="276999"/>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lumMod val="50000"/>
                      <a:lumOff val="50000"/>
                    </a:prstClr>
                  </a:solidFill>
                  <a:effectLst/>
                  <a:uLnTx/>
                  <a:uFillTx/>
                  <a:latin typeface="Calibri" panose="020F0502020204030204"/>
                </a:rPr>
                <a:t>On-premises network</a:t>
              </a:r>
            </a:p>
          </p:txBody>
        </p:sp>
        <p:pic>
          <p:nvPicPr>
            <p:cNvPr id="79" name="Picture 78">
              <a:extLst>
                <a:ext uri="{FF2B5EF4-FFF2-40B4-BE49-F238E27FC236}">
                  <a16:creationId xmlns:a16="http://schemas.microsoft.com/office/drawing/2014/main" id="{F63405CC-8A8A-4FB5-90D2-09631FF4D8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770" y="1626202"/>
              <a:ext cx="623523" cy="623523"/>
            </a:xfrm>
            <a:prstGeom prst="rect">
              <a:avLst/>
            </a:prstGeom>
          </p:spPr>
        </p:pic>
        <p:pic>
          <p:nvPicPr>
            <p:cNvPr id="80" name="Picture 79">
              <a:extLst>
                <a:ext uri="{FF2B5EF4-FFF2-40B4-BE49-F238E27FC236}">
                  <a16:creationId xmlns:a16="http://schemas.microsoft.com/office/drawing/2014/main" id="{CF0E732B-C0BF-433D-AC83-3A6E48AFF2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770" y="2840737"/>
              <a:ext cx="623523" cy="623523"/>
            </a:xfrm>
            <a:prstGeom prst="rect">
              <a:avLst/>
            </a:prstGeom>
          </p:spPr>
        </p:pic>
        <p:pic>
          <p:nvPicPr>
            <p:cNvPr id="81" name="Picture 80">
              <a:extLst>
                <a:ext uri="{FF2B5EF4-FFF2-40B4-BE49-F238E27FC236}">
                  <a16:creationId xmlns:a16="http://schemas.microsoft.com/office/drawing/2014/main" id="{02D65230-C988-419D-89A1-4C772C408F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770" y="2227589"/>
              <a:ext cx="623523" cy="623523"/>
            </a:xfrm>
            <a:prstGeom prst="rect">
              <a:avLst/>
            </a:prstGeom>
          </p:spPr>
        </p:pic>
      </p:grpSp>
      <p:grpSp>
        <p:nvGrpSpPr>
          <p:cNvPr id="82" name="Group 81">
            <a:extLst>
              <a:ext uri="{FF2B5EF4-FFF2-40B4-BE49-F238E27FC236}">
                <a16:creationId xmlns:a16="http://schemas.microsoft.com/office/drawing/2014/main" id="{98C1D7F4-75E0-4FFA-9993-E08096921AA2}"/>
              </a:ext>
            </a:extLst>
          </p:cNvPr>
          <p:cNvGrpSpPr/>
          <p:nvPr/>
        </p:nvGrpSpPr>
        <p:grpSpPr>
          <a:xfrm>
            <a:off x="3671125" y="1409580"/>
            <a:ext cx="4020794" cy="4685370"/>
            <a:chOff x="2697357" y="1350838"/>
            <a:chExt cx="4020794" cy="4685370"/>
          </a:xfrm>
        </p:grpSpPr>
        <p:sp>
          <p:nvSpPr>
            <p:cNvPr id="83" name="Rectangle 82">
              <a:extLst>
                <a:ext uri="{FF2B5EF4-FFF2-40B4-BE49-F238E27FC236}">
                  <a16:creationId xmlns:a16="http://schemas.microsoft.com/office/drawing/2014/main" id="{E47785A7-BFDA-455C-930E-975D9D2CF80F}"/>
                </a:ext>
              </a:extLst>
            </p:cNvPr>
            <p:cNvSpPr/>
            <p:nvPr/>
          </p:nvSpPr>
          <p:spPr>
            <a:xfrm>
              <a:off x="2697357" y="1350838"/>
              <a:ext cx="4018383" cy="4685370"/>
            </a:xfrm>
            <a:prstGeom prst="rect">
              <a:avLst/>
            </a:prstGeom>
            <a:solidFill>
              <a:srgbClr val="E7E6E6"/>
            </a:solidFill>
            <a:ln w="12700" cap="flat" cmpd="sng" algn="ctr">
              <a:noFill/>
              <a:prstDash val="solid"/>
              <a:miter lim="800000"/>
            </a:ln>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B0F0"/>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4F918EF9-6A02-4818-8AF7-3B88C4627614}"/>
                </a:ext>
              </a:extLst>
            </p:cNvPr>
            <p:cNvSpPr/>
            <p:nvPr/>
          </p:nvSpPr>
          <p:spPr>
            <a:xfrm>
              <a:off x="4661573" y="2903273"/>
              <a:ext cx="1898618" cy="966167"/>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A9E34E34-A70A-4EB3-A7CB-BBCF3B2A2F77}"/>
                </a:ext>
              </a:extLst>
            </p:cNvPr>
            <p:cNvSpPr/>
            <p:nvPr/>
          </p:nvSpPr>
          <p:spPr>
            <a:xfrm>
              <a:off x="2916547" y="4022255"/>
              <a:ext cx="1632428" cy="1754827"/>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TextBox 85">
              <a:extLst>
                <a:ext uri="{FF2B5EF4-FFF2-40B4-BE49-F238E27FC236}">
                  <a16:creationId xmlns:a16="http://schemas.microsoft.com/office/drawing/2014/main" id="{55B99DE8-A88D-4013-A742-A34F6E59A4EF}"/>
                </a:ext>
              </a:extLst>
            </p:cNvPr>
            <p:cNvSpPr txBox="1"/>
            <p:nvPr/>
          </p:nvSpPr>
          <p:spPr>
            <a:xfrm>
              <a:off x="4668254" y="2881084"/>
              <a:ext cx="1519205"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lumMod val="50000"/>
                      <a:lumOff val="50000"/>
                    </a:prstClr>
                  </a:solidFill>
                  <a:effectLst/>
                  <a:uLnTx/>
                  <a:uFillTx/>
                  <a:latin typeface="Calibri" panose="020F0502020204030204"/>
                </a:rPr>
                <a:t>Management subnet</a:t>
              </a:r>
            </a:p>
          </p:txBody>
        </p:sp>
        <p:sp>
          <p:nvSpPr>
            <p:cNvPr id="87" name="TextBox 86">
              <a:extLst>
                <a:ext uri="{FF2B5EF4-FFF2-40B4-BE49-F238E27FC236}">
                  <a16:creationId xmlns:a16="http://schemas.microsoft.com/office/drawing/2014/main" id="{F98CBE0B-53EE-4A77-9CBC-A8E20C0FF2EE}"/>
                </a:ext>
              </a:extLst>
            </p:cNvPr>
            <p:cNvSpPr txBox="1"/>
            <p:nvPr/>
          </p:nvSpPr>
          <p:spPr>
            <a:xfrm>
              <a:off x="2916547" y="4029670"/>
              <a:ext cx="1708484"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lumMod val="50000"/>
                      <a:lumOff val="50000"/>
                    </a:prstClr>
                  </a:solidFill>
                  <a:effectLst/>
                  <a:uLnTx/>
                  <a:uFillTx/>
                  <a:latin typeface="Calibri" panose="020F0502020204030204"/>
                </a:rPr>
                <a:t>Active Directory subnet</a:t>
              </a:r>
            </a:p>
          </p:txBody>
        </p:sp>
        <p:pic>
          <p:nvPicPr>
            <p:cNvPr id="88" name="Picture 87">
              <a:extLst>
                <a:ext uri="{FF2B5EF4-FFF2-40B4-BE49-F238E27FC236}">
                  <a16:creationId xmlns:a16="http://schemas.microsoft.com/office/drawing/2014/main" id="{62485A5D-482C-44C5-889A-6E0A274147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55167" y="4726218"/>
              <a:ext cx="637174" cy="637174"/>
            </a:xfrm>
            <a:prstGeom prst="rect">
              <a:avLst/>
            </a:prstGeom>
          </p:spPr>
        </p:pic>
        <p:pic>
          <p:nvPicPr>
            <p:cNvPr id="89" name="Picture 88">
              <a:extLst>
                <a:ext uri="{FF2B5EF4-FFF2-40B4-BE49-F238E27FC236}">
                  <a16:creationId xmlns:a16="http://schemas.microsoft.com/office/drawing/2014/main" id="{EFFBDDBC-54AA-48EB-BBA7-BB83B622B8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92341" y="4726218"/>
              <a:ext cx="637174" cy="637174"/>
            </a:xfrm>
            <a:prstGeom prst="rect">
              <a:avLst/>
            </a:prstGeom>
          </p:spPr>
        </p:pic>
        <p:pic>
          <p:nvPicPr>
            <p:cNvPr id="90" name="Picture 89">
              <a:extLst>
                <a:ext uri="{FF2B5EF4-FFF2-40B4-BE49-F238E27FC236}">
                  <a16:creationId xmlns:a16="http://schemas.microsoft.com/office/drawing/2014/main" id="{D5A5D13C-25DD-4AA2-A925-6C34330802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9472" y="3145501"/>
              <a:ext cx="623523" cy="623523"/>
            </a:xfrm>
            <a:prstGeom prst="rect">
              <a:avLst/>
            </a:prstGeom>
          </p:spPr>
        </p:pic>
        <p:pic>
          <p:nvPicPr>
            <p:cNvPr id="91" name="Picture 90">
              <a:extLst>
                <a:ext uri="{FF2B5EF4-FFF2-40B4-BE49-F238E27FC236}">
                  <a16:creationId xmlns:a16="http://schemas.microsoft.com/office/drawing/2014/main" id="{105BE745-1224-4AA4-9933-5458152E46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8495" y="1383979"/>
              <a:ext cx="241844" cy="241844"/>
            </a:xfrm>
            <a:prstGeom prst="rect">
              <a:avLst/>
            </a:prstGeom>
          </p:spPr>
        </p:pic>
        <p:sp>
          <p:nvSpPr>
            <p:cNvPr id="92" name="TextBox 91">
              <a:extLst>
                <a:ext uri="{FF2B5EF4-FFF2-40B4-BE49-F238E27FC236}">
                  <a16:creationId xmlns:a16="http://schemas.microsoft.com/office/drawing/2014/main" id="{DB001142-5B9E-4033-96C7-D2A0E61C719F}"/>
                </a:ext>
              </a:extLst>
            </p:cNvPr>
            <p:cNvSpPr txBox="1"/>
            <p:nvPr/>
          </p:nvSpPr>
          <p:spPr>
            <a:xfrm>
              <a:off x="3006739" y="1366401"/>
              <a:ext cx="1632428" cy="276999"/>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lumMod val="50000"/>
                      <a:lumOff val="50000"/>
                    </a:prstClr>
                  </a:solidFill>
                  <a:effectLst/>
                  <a:uLnTx/>
                  <a:uFillTx/>
                  <a:latin typeface="Calibri" panose="020F0502020204030204"/>
                </a:rPr>
                <a:t>Hub virtual network</a:t>
              </a:r>
            </a:p>
          </p:txBody>
        </p:sp>
        <p:sp>
          <p:nvSpPr>
            <p:cNvPr id="93" name="Rectangle 92">
              <a:extLst>
                <a:ext uri="{FF2B5EF4-FFF2-40B4-BE49-F238E27FC236}">
                  <a16:creationId xmlns:a16="http://schemas.microsoft.com/office/drawing/2014/main" id="{47C1D13D-523A-4FA2-A0E4-F343C40FC941}"/>
                </a:ext>
              </a:extLst>
            </p:cNvPr>
            <p:cNvSpPr/>
            <p:nvPr/>
          </p:nvSpPr>
          <p:spPr>
            <a:xfrm>
              <a:off x="2908211" y="1800577"/>
              <a:ext cx="1632428" cy="2075137"/>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CBFCE98A-39FD-485B-8370-A2CA95F07BF3}"/>
                </a:ext>
              </a:extLst>
            </p:cNvPr>
            <p:cNvSpPr txBox="1"/>
            <p:nvPr/>
          </p:nvSpPr>
          <p:spPr>
            <a:xfrm>
              <a:off x="2914892" y="1778389"/>
              <a:ext cx="1116923"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lumMod val="50000"/>
                      <a:lumOff val="50000"/>
                    </a:prstClr>
                  </a:solidFill>
                  <a:effectLst/>
                  <a:uLnTx/>
                  <a:uFillTx/>
                  <a:latin typeface="Calibri" panose="020F0502020204030204"/>
                </a:rPr>
                <a:t>Gateway Subnet</a:t>
              </a:r>
            </a:p>
          </p:txBody>
        </p:sp>
        <p:pic>
          <p:nvPicPr>
            <p:cNvPr id="95" name="Picture 94">
              <a:extLst>
                <a:ext uri="{FF2B5EF4-FFF2-40B4-BE49-F238E27FC236}">
                  <a16:creationId xmlns:a16="http://schemas.microsoft.com/office/drawing/2014/main" id="{7C2723BB-93B0-4DD5-B9F8-DD2FF977C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9145" y="2406430"/>
              <a:ext cx="562110" cy="562110"/>
            </a:xfrm>
            <a:prstGeom prst="rect">
              <a:avLst/>
            </a:prstGeom>
          </p:spPr>
        </p:pic>
        <p:sp>
          <p:nvSpPr>
            <p:cNvPr id="96" name="TextBox 95">
              <a:extLst>
                <a:ext uri="{FF2B5EF4-FFF2-40B4-BE49-F238E27FC236}">
                  <a16:creationId xmlns:a16="http://schemas.microsoft.com/office/drawing/2014/main" id="{D01EC610-9224-4139-820B-58EF5DB14CB2}"/>
                </a:ext>
              </a:extLst>
            </p:cNvPr>
            <p:cNvSpPr txBox="1"/>
            <p:nvPr/>
          </p:nvSpPr>
          <p:spPr>
            <a:xfrm>
              <a:off x="5559797" y="3298195"/>
              <a:ext cx="1121328"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err="1">
                  <a:ln>
                    <a:noFill/>
                  </a:ln>
                  <a:solidFill>
                    <a:srgbClr val="00B0F0"/>
                  </a:solidFill>
                  <a:effectLst/>
                  <a:uLnTx/>
                  <a:uFillTx/>
                  <a:latin typeface="Calibri" panose="020F0502020204030204"/>
                </a:rPr>
                <a:t>JumpBox</a:t>
              </a:r>
              <a:endParaRPr kumimoji="0" lang="en-US" sz="1050" b="0" i="0" u="none" strike="noStrike" kern="0" cap="none" spc="0" normalizeH="0" baseline="0" noProof="0">
                <a:ln>
                  <a:noFill/>
                </a:ln>
                <a:solidFill>
                  <a:srgbClr val="00B0F0"/>
                </a:solidFill>
                <a:effectLst/>
                <a:uLnTx/>
                <a:uFillTx/>
                <a:latin typeface="Calibri" panose="020F0502020204030204"/>
              </a:endParaRPr>
            </a:p>
          </p:txBody>
        </p:sp>
        <p:sp>
          <p:nvSpPr>
            <p:cNvPr id="97" name="TextBox 96">
              <a:extLst>
                <a:ext uri="{FF2B5EF4-FFF2-40B4-BE49-F238E27FC236}">
                  <a16:creationId xmlns:a16="http://schemas.microsoft.com/office/drawing/2014/main" id="{78C8E6A3-3417-4234-A282-70C4A842C51A}"/>
                </a:ext>
              </a:extLst>
            </p:cNvPr>
            <p:cNvSpPr txBox="1"/>
            <p:nvPr/>
          </p:nvSpPr>
          <p:spPr>
            <a:xfrm>
              <a:off x="3577821" y="2581968"/>
              <a:ext cx="954376" cy="415498"/>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B0F0"/>
                  </a:solidFill>
                  <a:effectLst/>
                  <a:uLnTx/>
                  <a:uFillTx/>
                  <a:latin typeface="Calibri" panose="020F0502020204030204"/>
                </a:rPr>
                <a:t>ExpressRoute Gateway</a:t>
              </a:r>
            </a:p>
          </p:txBody>
        </p:sp>
        <p:sp>
          <p:nvSpPr>
            <p:cNvPr id="98" name="Rectangle 97">
              <a:extLst>
                <a:ext uri="{FF2B5EF4-FFF2-40B4-BE49-F238E27FC236}">
                  <a16:creationId xmlns:a16="http://schemas.microsoft.com/office/drawing/2014/main" id="{ED49AC08-8D0F-45C0-A7D4-E51C19EE6ADF}"/>
                </a:ext>
              </a:extLst>
            </p:cNvPr>
            <p:cNvSpPr/>
            <p:nvPr/>
          </p:nvSpPr>
          <p:spPr>
            <a:xfrm>
              <a:off x="4661573" y="1800577"/>
              <a:ext cx="1898618" cy="980091"/>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TextBox 98">
              <a:extLst>
                <a:ext uri="{FF2B5EF4-FFF2-40B4-BE49-F238E27FC236}">
                  <a16:creationId xmlns:a16="http://schemas.microsoft.com/office/drawing/2014/main" id="{B0A04B6A-A109-4304-8EDC-F5DCDF41A7AA}"/>
                </a:ext>
              </a:extLst>
            </p:cNvPr>
            <p:cNvSpPr txBox="1"/>
            <p:nvPr/>
          </p:nvSpPr>
          <p:spPr>
            <a:xfrm>
              <a:off x="4705280" y="1781645"/>
              <a:ext cx="1519205"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lumMod val="50000"/>
                      <a:lumOff val="50000"/>
                    </a:prstClr>
                  </a:solidFill>
                  <a:effectLst/>
                  <a:uLnTx/>
                  <a:uFillTx/>
                  <a:latin typeface="Calibri" panose="020F0502020204030204"/>
                </a:rPr>
                <a:t>DMZ Subnet</a:t>
              </a:r>
            </a:p>
          </p:txBody>
        </p:sp>
        <p:pic>
          <p:nvPicPr>
            <p:cNvPr id="100" name="Picture 99">
              <a:extLst>
                <a:ext uri="{FF2B5EF4-FFF2-40B4-BE49-F238E27FC236}">
                  <a16:creationId xmlns:a16="http://schemas.microsoft.com/office/drawing/2014/main" id="{486F9398-FBC1-4189-82CA-E399CC3A4A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6498" y="2046062"/>
              <a:ext cx="623523" cy="623523"/>
            </a:xfrm>
            <a:prstGeom prst="rect">
              <a:avLst/>
            </a:prstGeom>
          </p:spPr>
        </p:pic>
        <p:sp>
          <p:nvSpPr>
            <p:cNvPr id="101" name="TextBox 100">
              <a:extLst>
                <a:ext uri="{FF2B5EF4-FFF2-40B4-BE49-F238E27FC236}">
                  <a16:creationId xmlns:a16="http://schemas.microsoft.com/office/drawing/2014/main" id="{0943C92C-CEB4-4D25-8619-669F1AB14881}"/>
                </a:ext>
              </a:extLst>
            </p:cNvPr>
            <p:cNvSpPr txBox="1"/>
            <p:nvPr/>
          </p:nvSpPr>
          <p:spPr>
            <a:xfrm>
              <a:off x="5596823" y="2198756"/>
              <a:ext cx="1121328"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B0F0"/>
                  </a:solidFill>
                  <a:effectLst/>
                  <a:uLnTx/>
                  <a:uFillTx/>
                  <a:latin typeface="Calibri" panose="020F0502020204030204"/>
                </a:rPr>
                <a:t>NVA</a:t>
              </a:r>
            </a:p>
          </p:txBody>
        </p:sp>
        <p:pic>
          <p:nvPicPr>
            <p:cNvPr id="102" name="Picture 101">
              <a:extLst>
                <a:ext uri="{FF2B5EF4-FFF2-40B4-BE49-F238E27FC236}">
                  <a16:creationId xmlns:a16="http://schemas.microsoft.com/office/drawing/2014/main" id="{D8DFAB39-3CCC-4C80-858E-F3B4EC22B6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92110" y="5454132"/>
              <a:ext cx="390145" cy="390145"/>
            </a:xfrm>
            <a:prstGeom prst="rect">
              <a:avLst/>
            </a:prstGeom>
          </p:spPr>
        </p:pic>
        <p:pic>
          <p:nvPicPr>
            <p:cNvPr id="103" name="Picture 102">
              <a:extLst>
                <a:ext uri="{FF2B5EF4-FFF2-40B4-BE49-F238E27FC236}">
                  <a16:creationId xmlns:a16="http://schemas.microsoft.com/office/drawing/2014/main" id="{6284E618-0D64-41AE-9697-425AF24305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6848" y="3559023"/>
              <a:ext cx="390145" cy="390145"/>
            </a:xfrm>
            <a:prstGeom prst="rect">
              <a:avLst/>
            </a:prstGeom>
          </p:spPr>
        </p:pic>
        <p:pic>
          <p:nvPicPr>
            <p:cNvPr id="104" name="Picture 103">
              <a:extLst>
                <a:ext uri="{FF2B5EF4-FFF2-40B4-BE49-F238E27FC236}">
                  <a16:creationId xmlns:a16="http://schemas.microsoft.com/office/drawing/2014/main" id="{24D58529-77EA-47FE-BB39-794228A2EC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5014" y="2445906"/>
              <a:ext cx="390145" cy="390145"/>
            </a:xfrm>
            <a:prstGeom prst="rect">
              <a:avLst/>
            </a:prstGeom>
          </p:spPr>
        </p:pic>
      </p:grpSp>
      <p:grpSp>
        <p:nvGrpSpPr>
          <p:cNvPr id="105" name="Group 104">
            <a:extLst>
              <a:ext uri="{FF2B5EF4-FFF2-40B4-BE49-F238E27FC236}">
                <a16:creationId xmlns:a16="http://schemas.microsoft.com/office/drawing/2014/main" id="{A293135F-D39F-4A03-AE0A-B175C4A22C2E}"/>
              </a:ext>
            </a:extLst>
          </p:cNvPr>
          <p:cNvGrpSpPr/>
          <p:nvPr/>
        </p:nvGrpSpPr>
        <p:grpSpPr>
          <a:xfrm>
            <a:off x="8752914" y="1321912"/>
            <a:ext cx="2144723" cy="2518602"/>
            <a:chOff x="8237099" y="817510"/>
            <a:chExt cx="2144723" cy="2518602"/>
          </a:xfrm>
        </p:grpSpPr>
        <p:sp>
          <p:nvSpPr>
            <p:cNvPr id="106" name="Rectangle 105">
              <a:extLst>
                <a:ext uri="{FF2B5EF4-FFF2-40B4-BE49-F238E27FC236}">
                  <a16:creationId xmlns:a16="http://schemas.microsoft.com/office/drawing/2014/main" id="{E3746FA6-07F8-42E9-B1AF-9B0C5445EFC5}"/>
                </a:ext>
              </a:extLst>
            </p:cNvPr>
            <p:cNvSpPr/>
            <p:nvPr/>
          </p:nvSpPr>
          <p:spPr>
            <a:xfrm>
              <a:off x="8237099" y="817510"/>
              <a:ext cx="2122114" cy="2518602"/>
            </a:xfrm>
            <a:prstGeom prst="rect">
              <a:avLst/>
            </a:prstGeom>
            <a:solidFill>
              <a:srgbClr val="E7E6E6"/>
            </a:solidFill>
            <a:ln w="12700" cap="flat" cmpd="sng" algn="ctr">
              <a:noFill/>
              <a:prstDash val="solid"/>
              <a:miter lim="800000"/>
            </a:ln>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B0F0"/>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57FA8085-830A-437E-847E-BC85F463FBFD}"/>
                </a:ext>
              </a:extLst>
            </p:cNvPr>
            <p:cNvSpPr/>
            <p:nvPr/>
          </p:nvSpPr>
          <p:spPr>
            <a:xfrm>
              <a:off x="8358236" y="2255819"/>
              <a:ext cx="1898618" cy="966167"/>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TextBox 107">
              <a:extLst>
                <a:ext uri="{FF2B5EF4-FFF2-40B4-BE49-F238E27FC236}">
                  <a16:creationId xmlns:a16="http://schemas.microsoft.com/office/drawing/2014/main" id="{503C595B-803E-4188-AF0C-ADD9D724FFDA}"/>
                </a:ext>
              </a:extLst>
            </p:cNvPr>
            <p:cNvSpPr txBox="1"/>
            <p:nvPr/>
          </p:nvSpPr>
          <p:spPr>
            <a:xfrm>
              <a:off x="8364917" y="2233630"/>
              <a:ext cx="1519205"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lumMod val="50000"/>
                      <a:lumOff val="50000"/>
                    </a:prstClr>
                  </a:solidFill>
                  <a:effectLst/>
                  <a:uLnTx/>
                  <a:uFillTx/>
                  <a:latin typeface="Calibri" panose="020F0502020204030204"/>
                </a:rPr>
                <a:t>Management subnet</a:t>
              </a:r>
            </a:p>
          </p:txBody>
        </p:sp>
        <p:pic>
          <p:nvPicPr>
            <p:cNvPr id="109" name="Picture 108">
              <a:extLst>
                <a:ext uri="{FF2B5EF4-FFF2-40B4-BE49-F238E27FC236}">
                  <a16:creationId xmlns:a16="http://schemas.microsoft.com/office/drawing/2014/main" id="{680B1FCE-18EE-41CA-9427-0F956E6CA8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6135" y="2498047"/>
              <a:ext cx="623523" cy="623523"/>
            </a:xfrm>
            <a:prstGeom prst="rect">
              <a:avLst/>
            </a:prstGeom>
          </p:spPr>
        </p:pic>
        <p:pic>
          <p:nvPicPr>
            <p:cNvPr id="110" name="Picture 109">
              <a:extLst>
                <a:ext uri="{FF2B5EF4-FFF2-40B4-BE49-F238E27FC236}">
                  <a16:creationId xmlns:a16="http://schemas.microsoft.com/office/drawing/2014/main" id="{8F6606EC-B6FE-4AA6-BC27-B386A654B8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236" y="850651"/>
              <a:ext cx="241844" cy="241844"/>
            </a:xfrm>
            <a:prstGeom prst="rect">
              <a:avLst/>
            </a:prstGeom>
          </p:spPr>
        </p:pic>
        <p:sp>
          <p:nvSpPr>
            <p:cNvPr id="111" name="TextBox 110">
              <a:extLst>
                <a:ext uri="{FF2B5EF4-FFF2-40B4-BE49-F238E27FC236}">
                  <a16:creationId xmlns:a16="http://schemas.microsoft.com/office/drawing/2014/main" id="{CA32BC14-C91C-4336-A16F-14D9D5E54ED1}"/>
                </a:ext>
              </a:extLst>
            </p:cNvPr>
            <p:cNvSpPr txBox="1"/>
            <p:nvPr/>
          </p:nvSpPr>
          <p:spPr>
            <a:xfrm>
              <a:off x="8546479" y="833073"/>
              <a:ext cx="1812733" cy="276999"/>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lumMod val="50000"/>
                      <a:lumOff val="50000"/>
                    </a:prstClr>
                  </a:solidFill>
                  <a:effectLst/>
                  <a:uLnTx/>
                  <a:uFillTx/>
                  <a:latin typeface="Calibri" panose="020F0502020204030204"/>
                </a:rPr>
                <a:t>Spoke 1 virtual network</a:t>
              </a:r>
            </a:p>
          </p:txBody>
        </p:sp>
        <p:sp>
          <p:nvSpPr>
            <p:cNvPr id="112" name="TextBox 111">
              <a:extLst>
                <a:ext uri="{FF2B5EF4-FFF2-40B4-BE49-F238E27FC236}">
                  <a16:creationId xmlns:a16="http://schemas.microsoft.com/office/drawing/2014/main" id="{7C519679-2715-4992-A3CF-47D400D6D91E}"/>
                </a:ext>
              </a:extLst>
            </p:cNvPr>
            <p:cNvSpPr txBox="1"/>
            <p:nvPr/>
          </p:nvSpPr>
          <p:spPr>
            <a:xfrm>
              <a:off x="9256460" y="2650741"/>
              <a:ext cx="1121328"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err="1">
                  <a:ln>
                    <a:noFill/>
                  </a:ln>
                  <a:solidFill>
                    <a:srgbClr val="00B0F0"/>
                  </a:solidFill>
                  <a:effectLst/>
                  <a:uLnTx/>
                  <a:uFillTx/>
                  <a:latin typeface="Calibri" panose="020F0502020204030204"/>
                </a:rPr>
                <a:t>JumpBox</a:t>
              </a:r>
              <a:endParaRPr kumimoji="0" lang="en-US" sz="1050" b="0" i="0" u="none" strike="noStrike" kern="0" cap="none" spc="0" normalizeH="0" baseline="0" noProof="0">
                <a:ln>
                  <a:noFill/>
                </a:ln>
                <a:solidFill>
                  <a:srgbClr val="00B0F0"/>
                </a:solidFill>
                <a:effectLst/>
                <a:uLnTx/>
                <a:uFillTx/>
                <a:latin typeface="Calibri" panose="020F0502020204030204"/>
              </a:endParaRPr>
            </a:p>
          </p:txBody>
        </p:sp>
        <p:sp>
          <p:nvSpPr>
            <p:cNvPr id="113" name="Rectangle 112">
              <a:extLst>
                <a:ext uri="{FF2B5EF4-FFF2-40B4-BE49-F238E27FC236}">
                  <a16:creationId xmlns:a16="http://schemas.microsoft.com/office/drawing/2014/main" id="{C48B7B88-C088-4C85-8A9A-43A8F6FC0F23}"/>
                </a:ext>
              </a:extLst>
            </p:cNvPr>
            <p:cNvSpPr/>
            <p:nvPr/>
          </p:nvSpPr>
          <p:spPr>
            <a:xfrm>
              <a:off x="8358236" y="1174521"/>
              <a:ext cx="1898618" cy="958693"/>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TextBox 113">
              <a:extLst>
                <a:ext uri="{FF2B5EF4-FFF2-40B4-BE49-F238E27FC236}">
                  <a16:creationId xmlns:a16="http://schemas.microsoft.com/office/drawing/2014/main" id="{DA5710CB-4BC1-420C-AF05-DF8141403702}"/>
                </a:ext>
              </a:extLst>
            </p:cNvPr>
            <p:cNvSpPr txBox="1"/>
            <p:nvPr/>
          </p:nvSpPr>
          <p:spPr>
            <a:xfrm>
              <a:off x="8401943" y="1167747"/>
              <a:ext cx="1519205"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lumMod val="50000"/>
                      <a:lumOff val="50000"/>
                    </a:prstClr>
                  </a:solidFill>
                  <a:effectLst/>
                  <a:uLnTx/>
                  <a:uFillTx/>
                  <a:latin typeface="Calibri" panose="020F0502020204030204"/>
                </a:rPr>
                <a:t>Workload subnet</a:t>
              </a:r>
            </a:p>
          </p:txBody>
        </p:sp>
        <p:pic>
          <p:nvPicPr>
            <p:cNvPr id="115" name="Picture 114">
              <a:extLst>
                <a:ext uri="{FF2B5EF4-FFF2-40B4-BE49-F238E27FC236}">
                  <a16:creationId xmlns:a16="http://schemas.microsoft.com/office/drawing/2014/main" id="{078A5ECD-E0FD-4649-9D1B-A5AF09D9B5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7969" y="1398489"/>
              <a:ext cx="623523" cy="623523"/>
            </a:xfrm>
            <a:prstGeom prst="rect">
              <a:avLst/>
            </a:prstGeom>
          </p:spPr>
        </p:pic>
        <p:pic>
          <p:nvPicPr>
            <p:cNvPr id="116" name="Picture 115">
              <a:extLst>
                <a:ext uri="{FF2B5EF4-FFF2-40B4-BE49-F238E27FC236}">
                  <a16:creationId xmlns:a16="http://schemas.microsoft.com/office/drawing/2014/main" id="{9D49EA56-F678-48AE-83E3-B54D06E5A3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3511" y="2903102"/>
              <a:ext cx="390145" cy="390145"/>
            </a:xfrm>
            <a:prstGeom prst="rect">
              <a:avLst/>
            </a:prstGeom>
          </p:spPr>
        </p:pic>
        <p:pic>
          <p:nvPicPr>
            <p:cNvPr id="117" name="Picture 116">
              <a:extLst>
                <a:ext uri="{FF2B5EF4-FFF2-40B4-BE49-F238E27FC236}">
                  <a16:creationId xmlns:a16="http://schemas.microsoft.com/office/drawing/2014/main" id="{084471A3-580E-4D8D-84E9-1807E61249E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91677" y="1798452"/>
              <a:ext cx="390145" cy="390145"/>
            </a:xfrm>
            <a:prstGeom prst="rect">
              <a:avLst/>
            </a:prstGeom>
          </p:spPr>
        </p:pic>
        <p:pic>
          <p:nvPicPr>
            <p:cNvPr id="118" name="Picture 117">
              <a:extLst>
                <a:ext uri="{FF2B5EF4-FFF2-40B4-BE49-F238E27FC236}">
                  <a16:creationId xmlns:a16="http://schemas.microsoft.com/office/drawing/2014/main" id="{A07E365D-21E2-4F95-938A-738806B2FD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937" y="1491677"/>
              <a:ext cx="623523" cy="623523"/>
            </a:xfrm>
            <a:prstGeom prst="rect">
              <a:avLst/>
            </a:prstGeom>
          </p:spPr>
        </p:pic>
      </p:grpSp>
      <p:grpSp>
        <p:nvGrpSpPr>
          <p:cNvPr id="119" name="Group 118">
            <a:extLst>
              <a:ext uri="{FF2B5EF4-FFF2-40B4-BE49-F238E27FC236}">
                <a16:creationId xmlns:a16="http://schemas.microsoft.com/office/drawing/2014/main" id="{3A06A200-4B0E-41C3-A980-9AAD425321FE}"/>
              </a:ext>
            </a:extLst>
          </p:cNvPr>
          <p:cNvGrpSpPr/>
          <p:nvPr/>
        </p:nvGrpSpPr>
        <p:grpSpPr>
          <a:xfrm>
            <a:off x="8752914" y="4174809"/>
            <a:ext cx="2144723" cy="2518602"/>
            <a:chOff x="8237099" y="817510"/>
            <a:chExt cx="2144723" cy="2518602"/>
          </a:xfrm>
        </p:grpSpPr>
        <p:sp>
          <p:nvSpPr>
            <p:cNvPr id="120" name="Rectangle 119">
              <a:extLst>
                <a:ext uri="{FF2B5EF4-FFF2-40B4-BE49-F238E27FC236}">
                  <a16:creationId xmlns:a16="http://schemas.microsoft.com/office/drawing/2014/main" id="{0E69DB36-BBB6-44A7-B2B0-FF3356E10D8D}"/>
                </a:ext>
              </a:extLst>
            </p:cNvPr>
            <p:cNvSpPr/>
            <p:nvPr/>
          </p:nvSpPr>
          <p:spPr>
            <a:xfrm>
              <a:off x="8237099" y="817510"/>
              <a:ext cx="2122114" cy="2518602"/>
            </a:xfrm>
            <a:prstGeom prst="rect">
              <a:avLst/>
            </a:prstGeom>
            <a:solidFill>
              <a:srgbClr val="E7E6E6"/>
            </a:solidFill>
            <a:ln w="12700" cap="flat" cmpd="sng" algn="ctr">
              <a:noFill/>
              <a:prstDash val="solid"/>
              <a:miter lim="800000"/>
            </a:ln>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B0F0"/>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BE43B8D7-4E0C-482B-AF96-32F444155B8A}"/>
                </a:ext>
              </a:extLst>
            </p:cNvPr>
            <p:cNvSpPr/>
            <p:nvPr/>
          </p:nvSpPr>
          <p:spPr>
            <a:xfrm>
              <a:off x="8358236" y="2255819"/>
              <a:ext cx="1898618" cy="966167"/>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D4E78C51-BDCB-4E7B-B829-74379D66DFF3}"/>
                </a:ext>
              </a:extLst>
            </p:cNvPr>
            <p:cNvSpPr txBox="1"/>
            <p:nvPr/>
          </p:nvSpPr>
          <p:spPr>
            <a:xfrm>
              <a:off x="8364917" y="2233630"/>
              <a:ext cx="1519205"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lumMod val="50000"/>
                      <a:lumOff val="50000"/>
                    </a:prstClr>
                  </a:solidFill>
                  <a:effectLst/>
                  <a:uLnTx/>
                  <a:uFillTx/>
                  <a:latin typeface="Calibri" panose="020F0502020204030204"/>
                </a:rPr>
                <a:t>Management subnet</a:t>
              </a:r>
            </a:p>
          </p:txBody>
        </p:sp>
        <p:pic>
          <p:nvPicPr>
            <p:cNvPr id="123" name="Picture 122">
              <a:extLst>
                <a:ext uri="{FF2B5EF4-FFF2-40B4-BE49-F238E27FC236}">
                  <a16:creationId xmlns:a16="http://schemas.microsoft.com/office/drawing/2014/main" id="{ADDADE6D-921C-47E3-B017-2837021AA0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6135" y="2498047"/>
              <a:ext cx="623523" cy="623523"/>
            </a:xfrm>
            <a:prstGeom prst="rect">
              <a:avLst/>
            </a:prstGeom>
          </p:spPr>
        </p:pic>
        <p:pic>
          <p:nvPicPr>
            <p:cNvPr id="124" name="Picture 123">
              <a:extLst>
                <a:ext uri="{FF2B5EF4-FFF2-40B4-BE49-F238E27FC236}">
                  <a16:creationId xmlns:a16="http://schemas.microsoft.com/office/drawing/2014/main" id="{4645DCB2-E9C3-4912-8E13-ABC0C45011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236" y="850651"/>
              <a:ext cx="241844" cy="241844"/>
            </a:xfrm>
            <a:prstGeom prst="rect">
              <a:avLst/>
            </a:prstGeom>
          </p:spPr>
        </p:pic>
        <p:sp>
          <p:nvSpPr>
            <p:cNvPr id="125" name="TextBox 124">
              <a:extLst>
                <a:ext uri="{FF2B5EF4-FFF2-40B4-BE49-F238E27FC236}">
                  <a16:creationId xmlns:a16="http://schemas.microsoft.com/office/drawing/2014/main" id="{E935612E-B702-4A5B-B37E-B31CC4FC53A0}"/>
                </a:ext>
              </a:extLst>
            </p:cNvPr>
            <p:cNvSpPr txBox="1"/>
            <p:nvPr/>
          </p:nvSpPr>
          <p:spPr>
            <a:xfrm>
              <a:off x="8546479" y="833073"/>
              <a:ext cx="1812733" cy="276999"/>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lumMod val="50000"/>
                      <a:lumOff val="50000"/>
                    </a:prstClr>
                  </a:solidFill>
                  <a:effectLst/>
                  <a:uLnTx/>
                  <a:uFillTx/>
                  <a:latin typeface="Calibri" panose="020F0502020204030204"/>
                </a:rPr>
                <a:t>Spoke 2 virtual network</a:t>
              </a:r>
            </a:p>
          </p:txBody>
        </p:sp>
        <p:sp>
          <p:nvSpPr>
            <p:cNvPr id="126" name="TextBox 125">
              <a:extLst>
                <a:ext uri="{FF2B5EF4-FFF2-40B4-BE49-F238E27FC236}">
                  <a16:creationId xmlns:a16="http://schemas.microsoft.com/office/drawing/2014/main" id="{2EC3AEE9-6D4E-4914-955B-BE71028E9B72}"/>
                </a:ext>
              </a:extLst>
            </p:cNvPr>
            <p:cNvSpPr txBox="1"/>
            <p:nvPr/>
          </p:nvSpPr>
          <p:spPr>
            <a:xfrm>
              <a:off x="9256460" y="2650741"/>
              <a:ext cx="1121328"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err="1">
                  <a:ln>
                    <a:noFill/>
                  </a:ln>
                  <a:solidFill>
                    <a:srgbClr val="00B0F0"/>
                  </a:solidFill>
                  <a:effectLst/>
                  <a:uLnTx/>
                  <a:uFillTx/>
                  <a:latin typeface="Calibri" panose="020F0502020204030204"/>
                </a:rPr>
                <a:t>JumpBox</a:t>
              </a:r>
              <a:endParaRPr kumimoji="0" lang="en-US" sz="1050" b="0" i="0" u="none" strike="noStrike" kern="0" cap="none" spc="0" normalizeH="0" baseline="0" noProof="0">
                <a:ln>
                  <a:noFill/>
                </a:ln>
                <a:solidFill>
                  <a:srgbClr val="00B0F0"/>
                </a:solidFill>
                <a:effectLst/>
                <a:uLnTx/>
                <a:uFillTx/>
                <a:latin typeface="Calibri" panose="020F0502020204030204"/>
              </a:endParaRPr>
            </a:p>
          </p:txBody>
        </p:sp>
        <p:sp>
          <p:nvSpPr>
            <p:cNvPr id="127" name="Rectangle 126">
              <a:extLst>
                <a:ext uri="{FF2B5EF4-FFF2-40B4-BE49-F238E27FC236}">
                  <a16:creationId xmlns:a16="http://schemas.microsoft.com/office/drawing/2014/main" id="{740B9E37-DC0B-4492-9CCC-94EB5C67C798}"/>
                </a:ext>
              </a:extLst>
            </p:cNvPr>
            <p:cNvSpPr/>
            <p:nvPr/>
          </p:nvSpPr>
          <p:spPr>
            <a:xfrm>
              <a:off x="8358236" y="1174521"/>
              <a:ext cx="1898618" cy="958693"/>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TextBox 127">
              <a:extLst>
                <a:ext uri="{FF2B5EF4-FFF2-40B4-BE49-F238E27FC236}">
                  <a16:creationId xmlns:a16="http://schemas.microsoft.com/office/drawing/2014/main" id="{F4673E72-70BA-4BDF-A99B-9808DDDB4213}"/>
                </a:ext>
              </a:extLst>
            </p:cNvPr>
            <p:cNvSpPr txBox="1"/>
            <p:nvPr/>
          </p:nvSpPr>
          <p:spPr>
            <a:xfrm>
              <a:off x="8401943" y="1167747"/>
              <a:ext cx="1519205"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lumMod val="50000"/>
                      <a:lumOff val="50000"/>
                    </a:prstClr>
                  </a:solidFill>
                  <a:effectLst/>
                  <a:uLnTx/>
                  <a:uFillTx/>
                  <a:latin typeface="Calibri" panose="020F0502020204030204"/>
                </a:rPr>
                <a:t>Workload subnet</a:t>
              </a:r>
            </a:p>
          </p:txBody>
        </p:sp>
        <p:pic>
          <p:nvPicPr>
            <p:cNvPr id="129" name="Picture 128">
              <a:extLst>
                <a:ext uri="{FF2B5EF4-FFF2-40B4-BE49-F238E27FC236}">
                  <a16:creationId xmlns:a16="http://schemas.microsoft.com/office/drawing/2014/main" id="{0F9DAAF0-D4D9-446C-9767-81AD93271E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7969" y="1398489"/>
              <a:ext cx="623523" cy="623523"/>
            </a:xfrm>
            <a:prstGeom prst="rect">
              <a:avLst/>
            </a:prstGeom>
          </p:spPr>
        </p:pic>
        <p:pic>
          <p:nvPicPr>
            <p:cNvPr id="130" name="Picture 129">
              <a:extLst>
                <a:ext uri="{FF2B5EF4-FFF2-40B4-BE49-F238E27FC236}">
                  <a16:creationId xmlns:a16="http://schemas.microsoft.com/office/drawing/2014/main" id="{18A12058-6C6D-4B9D-8992-C9E3DB0DA7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3511" y="2911569"/>
              <a:ext cx="390145" cy="390145"/>
            </a:xfrm>
            <a:prstGeom prst="rect">
              <a:avLst/>
            </a:prstGeom>
          </p:spPr>
        </p:pic>
        <p:pic>
          <p:nvPicPr>
            <p:cNvPr id="131" name="Picture 130">
              <a:extLst>
                <a:ext uri="{FF2B5EF4-FFF2-40B4-BE49-F238E27FC236}">
                  <a16:creationId xmlns:a16="http://schemas.microsoft.com/office/drawing/2014/main" id="{0CECB8C9-390E-4513-A8D3-7714E7E260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91677" y="1798452"/>
              <a:ext cx="390145" cy="390145"/>
            </a:xfrm>
            <a:prstGeom prst="rect">
              <a:avLst/>
            </a:prstGeom>
          </p:spPr>
        </p:pic>
        <p:pic>
          <p:nvPicPr>
            <p:cNvPr id="132" name="Picture 131">
              <a:extLst>
                <a:ext uri="{FF2B5EF4-FFF2-40B4-BE49-F238E27FC236}">
                  <a16:creationId xmlns:a16="http://schemas.microsoft.com/office/drawing/2014/main" id="{42BF6F7A-D740-42AA-87DF-DDC5627116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937" y="1491677"/>
              <a:ext cx="623523" cy="623523"/>
            </a:xfrm>
            <a:prstGeom prst="rect">
              <a:avLst/>
            </a:prstGeom>
          </p:spPr>
        </p:pic>
      </p:grpSp>
      <p:grpSp>
        <p:nvGrpSpPr>
          <p:cNvPr id="133" name="Group 132">
            <a:extLst>
              <a:ext uri="{FF2B5EF4-FFF2-40B4-BE49-F238E27FC236}">
                <a16:creationId xmlns:a16="http://schemas.microsoft.com/office/drawing/2014/main" id="{2874393E-6A90-4721-AEB7-A4FBD8318A89}"/>
              </a:ext>
            </a:extLst>
          </p:cNvPr>
          <p:cNvGrpSpPr/>
          <p:nvPr/>
        </p:nvGrpSpPr>
        <p:grpSpPr>
          <a:xfrm>
            <a:off x="2282712" y="2073495"/>
            <a:ext cx="1251072" cy="1026828"/>
            <a:chOff x="2282712" y="2073495"/>
            <a:chExt cx="1251072" cy="1026828"/>
          </a:xfrm>
        </p:grpSpPr>
        <p:pic>
          <p:nvPicPr>
            <p:cNvPr id="134" name="Picture 133">
              <a:extLst>
                <a:ext uri="{FF2B5EF4-FFF2-40B4-BE49-F238E27FC236}">
                  <a16:creationId xmlns:a16="http://schemas.microsoft.com/office/drawing/2014/main" id="{22632AC7-280B-45E1-A394-0B4E84861ED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43098" y="2073495"/>
              <a:ext cx="561419" cy="561419"/>
            </a:xfrm>
            <a:prstGeom prst="rect">
              <a:avLst/>
            </a:prstGeom>
          </p:spPr>
        </p:pic>
        <p:cxnSp>
          <p:nvCxnSpPr>
            <p:cNvPr id="135" name="Straight Connector 134">
              <a:extLst>
                <a:ext uri="{FF2B5EF4-FFF2-40B4-BE49-F238E27FC236}">
                  <a16:creationId xmlns:a16="http://schemas.microsoft.com/office/drawing/2014/main" id="{545650B0-509F-4E11-AC96-CB15B366FCD4}"/>
                </a:ext>
              </a:extLst>
            </p:cNvPr>
            <p:cNvCxnSpPr/>
            <p:nvPr/>
          </p:nvCxnSpPr>
          <p:spPr>
            <a:xfrm>
              <a:off x="2282712" y="2599625"/>
              <a:ext cx="1251072" cy="0"/>
            </a:xfrm>
            <a:prstGeom prst="line">
              <a:avLst/>
            </a:prstGeom>
            <a:noFill/>
            <a:ln w="25400" cap="flat" cmpd="sng" algn="ctr">
              <a:solidFill>
                <a:srgbClr val="5B9BD5"/>
              </a:solidFill>
              <a:prstDash val="solid"/>
              <a:miter lim="800000"/>
              <a:headEnd type="triangle" w="lg" len="med"/>
              <a:tailEnd type="triangle" w="lg" len="med"/>
            </a:ln>
            <a:effectLst/>
          </p:spPr>
        </p:cxnSp>
        <p:sp>
          <p:nvSpPr>
            <p:cNvPr id="136" name="TextBox 135">
              <a:extLst>
                <a:ext uri="{FF2B5EF4-FFF2-40B4-BE49-F238E27FC236}">
                  <a16:creationId xmlns:a16="http://schemas.microsoft.com/office/drawing/2014/main" id="{DF8AC997-837B-4DE5-AF42-09D82BF6B46D}"/>
                </a:ext>
              </a:extLst>
            </p:cNvPr>
            <p:cNvSpPr txBox="1"/>
            <p:nvPr/>
          </p:nvSpPr>
          <p:spPr>
            <a:xfrm>
              <a:off x="2466980" y="2684825"/>
              <a:ext cx="954376" cy="415498"/>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B0F0"/>
                  </a:solidFill>
                  <a:effectLst/>
                  <a:uLnTx/>
                  <a:uFillTx/>
                  <a:latin typeface="Calibri" panose="020F0502020204030204"/>
                </a:rPr>
                <a:t>ExpressRoute circuit</a:t>
              </a:r>
            </a:p>
          </p:txBody>
        </p:sp>
      </p:grpSp>
      <p:grpSp>
        <p:nvGrpSpPr>
          <p:cNvPr id="137" name="Group 136">
            <a:extLst>
              <a:ext uri="{FF2B5EF4-FFF2-40B4-BE49-F238E27FC236}">
                <a16:creationId xmlns:a16="http://schemas.microsoft.com/office/drawing/2014/main" id="{EEF42714-C335-4EEF-8EFA-081185985D06}"/>
              </a:ext>
            </a:extLst>
          </p:cNvPr>
          <p:cNvGrpSpPr/>
          <p:nvPr/>
        </p:nvGrpSpPr>
        <p:grpSpPr>
          <a:xfrm>
            <a:off x="7733215" y="1830744"/>
            <a:ext cx="954376" cy="796287"/>
            <a:chOff x="7733215" y="1830744"/>
            <a:chExt cx="954376" cy="796287"/>
          </a:xfrm>
        </p:grpSpPr>
        <p:cxnSp>
          <p:nvCxnSpPr>
            <p:cNvPr id="138" name="Straight Connector 137">
              <a:extLst>
                <a:ext uri="{FF2B5EF4-FFF2-40B4-BE49-F238E27FC236}">
                  <a16:creationId xmlns:a16="http://schemas.microsoft.com/office/drawing/2014/main" id="{8A2748D9-40D8-4A3D-88C3-818BA5F9D274}"/>
                </a:ext>
              </a:extLst>
            </p:cNvPr>
            <p:cNvCxnSpPr>
              <a:cxnSpLocks/>
            </p:cNvCxnSpPr>
            <p:nvPr/>
          </p:nvCxnSpPr>
          <p:spPr>
            <a:xfrm>
              <a:off x="7733215" y="2287915"/>
              <a:ext cx="954376" cy="0"/>
            </a:xfrm>
            <a:prstGeom prst="line">
              <a:avLst/>
            </a:prstGeom>
            <a:noFill/>
            <a:ln w="25400" cap="flat" cmpd="sng" algn="ctr">
              <a:solidFill>
                <a:srgbClr val="5B9BD5"/>
              </a:solidFill>
              <a:prstDash val="solid"/>
              <a:miter lim="800000"/>
              <a:headEnd type="triangle" w="lg" len="med"/>
              <a:tailEnd type="triangle" w="lg" len="med"/>
            </a:ln>
            <a:effectLst/>
          </p:spPr>
        </p:cxnSp>
        <p:sp>
          <p:nvSpPr>
            <p:cNvPr id="139" name="TextBox 138">
              <a:extLst>
                <a:ext uri="{FF2B5EF4-FFF2-40B4-BE49-F238E27FC236}">
                  <a16:creationId xmlns:a16="http://schemas.microsoft.com/office/drawing/2014/main" id="{35CAE648-FB07-4AF6-A912-91DD8BFFD0FA}"/>
                </a:ext>
              </a:extLst>
            </p:cNvPr>
            <p:cNvSpPr txBox="1"/>
            <p:nvPr/>
          </p:nvSpPr>
          <p:spPr>
            <a:xfrm>
              <a:off x="7733215" y="2373115"/>
              <a:ext cx="954376" cy="253916"/>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B0F0"/>
                  </a:solidFill>
                  <a:effectLst/>
                  <a:uLnTx/>
                  <a:uFillTx/>
                  <a:latin typeface="Calibri" panose="020F0502020204030204"/>
                </a:rPr>
                <a:t>vnet peering</a:t>
              </a:r>
            </a:p>
          </p:txBody>
        </p:sp>
        <p:pic>
          <p:nvPicPr>
            <p:cNvPr id="140" name="Picture 139">
              <a:extLst>
                <a:ext uri="{FF2B5EF4-FFF2-40B4-BE49-F238E27FC236}">
                  <a16:creationId xmlns:a16="http://schemas.microsoft.com/office/drawing/2014/main" id="{14D758C7-C546-4A02-A32A-115A9D64DB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4696" y="1830744"/>
              <a:ext cx="466583" cy="466583"/>
            </a:xfrm>
            <a:prstGeom prst="rect">
              <a:avLst/>
            </a:prstGeom>
          </p:spPr>
        </p:pic>
      </p:grpSp>
      <p:grpSp>
        <p:nvGrpSpPr>
          <p:cNvPr id="141" name="Group 140">
            <a:extLst>
              <a:ext uri="{FF2B5EF4-FFF2-40B4-BE49-F238E27FC236}">
                <a16:creationId xmlns:a16="http://schemas.microsoft.com/office/drawing/2014/main" id="{2EB9AFF8-8869-41FD-B710-A93811416D90}"/>
              </a:ext>
            </a:extLst>
          </p:cNvPr>
          <p:cNvGrpSpPr/>
          <p:nvPr/>
        </p:nvGrpSpPr>
        <p:grpSpPr>
          <a:xfrm>
            <a:off x="7744023" y="4428500"/>
            <a:ext cx="954376" cy="796287"/>
            <a:chOff x="7733215" y="1830744"/>
            <a:chExt cx="954376" cy="796287"/>
          </a:xfrm>
        </p:grpSpPr>
        <p:cxnSp>
          <p:nvCxnSpPr>
            <p:cNvPr id="142" name="Straight Connector 141">
              <a:extLst>
                <a:ext uri="{FF2B5EF4-FFF2-40B4-BE49-F238E27FC236}">
                  <a16:creationId xmlns:a16="http://schemas.microsoft.com/office/drawing/2014/main" id="{1A1DA848-4BEB-44D6-B022-3AF146DD3FF1}"/>
                </a:ext>
              </a:extLst>
            </p:cNvPr>
            <p:cNvCxnSpPr>
              <a:cxnSpLocks/>
            </p:cNvCxnSpPr>
            <p:nvPr/>
          </p:nvCxnSpPr>
          <p:spPr>
            <a:xfrm>
              <a:off x="7733215" y="2287915"/>
              <a:ext cx="954376" cy="0"/>
            </a:xfrm>
            <a:prstGeom prst="line">
              <a:avLst/>
            </a:prstGeom>
            <a:noFill/>
            <a:ln w="25400" cap="flat" cmpd="sng" algn="ctr">
              <a:solidFill>
                <a:srgbClr val="5B9BD5"/>
              </a:solidFill>
              <a:prstDash val="solid"/>
              <a:miter lim="800000"/>
              <a:headEnd type="triangle" w="lg" len="med"/>
              <a:tailEnd type="triangle" w="lg" len="med"/>
            </a:ln>
            <a:effectLst/>
          </p:spPr>
        </p:cxnSp>
        <p:sp>
          <p:nvSpPr>
            <p:cNvPr id="143" name="TextBox 142">
              <a:extLst>
                <a:ext uri="{FF2B5EF4-FFF2-40B4-BE49-F238E27FC236}">
                  <a16:creationId xmlns:a16="http://schemas.microsoft.com/office/drawing/2014/main" id="{F6D3FAAA-748F-4B47-BAFA-FD1ABCEEA236}"/>
                </a:ext>
              </a:extLst>
            </p:cNvPr>
            <p:cNvSpPr txBox="1"/>
            <p:nvPr/>
          </p:nvSpPr>
          <p:spPr>
            <a:xfrm>
              <a:off x="7733215" y="2373115"/>
              <a:ext cx="954376" cy="253916"/>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B0F0"/>
                  </a:solidFill>
                  <a:effectLst/>
                  <a:uLnTx/>
                  <a:uFillTx/>
                  <a:latin typeface="Calibri" panose="020F0502020204030204"/>
                </a:rPr>
                <a:t>vnet peering</a:t>
              </a:r>
            </a:p>
          </p:txBody>
        </p:sp>
        <p:pic>
          <p:nvPicPr>
            <p:cNvPr id="144" name="Picture 143">
              <a:extLst>
                <a:ext uri="{FF2B5EF4-FFF2-40B4-BE49-F238E27FC236}">
                  <a16:creationId xmlns:a16="http://schemas.microsoft.com/office/drawing/2014/main" id="{6209D8A7-B1FD-40F4-A688-F5BF36B6F4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4696" y="1830744"/>
              <a:ext cx="466583" cy="466583"/>
            </a:xfrm>
            <a:prstGeom prst="rect">
              <a:avLst/>
            </a:prstGeom>
          </p:spPr>
        </p:pic>
      </p:grpSp>
      <p:sp>
        <p:nvSpPr>
          <p:cNvPr id="145" name="Rectangle 144">
            <a:extLst>
              <a:ext uri="{FF2B5EF4-FFF2-40B4-BE49-F238E27FC236}">
                <a16:creationId xmlns:a16="http://schemas.microsoft.com/office/drawing/2014/main" id="{50B441B5-E21A-4C2F-9E1B-D30E5155CC7D}"/>
              </a:ext>
            </a:extLst>
          </p:cNvPr>
          <p:cNvSpPr/>
          <p:nvPr/>
        </p:nvSpPr>
        <p:spPr>
          <a:xfrm>
            <a:off x="5671671" y="4080997"/>
            <a:ext cx="1845768" cy="1754827"/>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Picture 145">
            <a:extLst>
              <a:ext uri="{FF2B5EF4-FFF2-40B4-BE49-F238E27FC236}">
                <a16:creationId xmlns:a16="http://schemas.microsoft.com/office/drawing/2014/main" id="{A9054E41-0442-477E-8D77-97EEDE8BCA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4888" y="5514834"/>
            <a:ext cx="390145" cy="390145"/>
          </a:xfrm>
          <a:prstGeom prst="rect">
            <a:avLst/>
          </a:prstGeom>
        </p:spPr>
      </p:pic>
      <p:sp>
        <p:nvSpPr>
          <p:cNvPr id="147" name="TextBox 146">
            <a:extLst>
              <a:ext uri="{FF2B5EF4-FFF2-40B4-BE49-F238E27FC236}">
                <a16:creationId xmlns:a16="http://schemas.microsoft.com/office/drawing/2014/main" id="{6093CD93-C8FB-441C-A21B-2D5FE57348E0}"/>
              </a:ext>
            </a:extLst>
          </p:cNvPr>
          <p:cNvSpPr txBox="1"/>
          <p:nvPr/>
        </p:nvSpPr>
        <p:spPr>
          <a:xfrm>
            <a:off x="5671671" y="4088412"/>
            <a:ext cx="1814010" cy="261610"/>
          </a:xfrm>
          <a:prstGeom prst="rect">
            <a:avLst/>
          </a:prstGeom>
          <a:noFill/>
        </p:spPr>
        <p:txBody>
          <a:bodyPr wrap="square" rtlCol="0">
            <a:spAutoFit/>
          </a:bodyPr>
          <a:lstStyle/>
          <a:p>
            <a:r>
              <a:rPr lang="en-US" sz="1100"/>
              <a:t>Managed Instance subnet</a:t>
            </a:r>
          </a:p>
        </p:txBody>
      </p:sp>
      <p:pic>
        <p:nvPicPr>
          <p:cNvPr id="148" name="Picture 147">
            <a:extLst>
              <a:ext uri="{FF2B5EF4-FFF2-40B4-BE49-F238E27FC236}">
                <a16:creationId xmlns:a16="http://schemas.microsoft.com/office/drawing/2014/main" id="{41DA8E4C-5418-4DEA-86E9-C5A6B025F3C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69574" y="4670318"/>
            <a:ext cx="643781" cy="845209"/>
          </a:xfrm>
          <a:prstGeom prst="rect">
            <a:avLst/>
          </a:prstGeom>
        </p:spPr>
      </p:pic>
      <p:pic>
        <p:nvPicPr>
          <p:cNvPr id="149" name="Picture 148">
            <a:extLst>
              <a:ext uri="{FF2B5EF4-FFF2-40B4-BE49-F238E27FC236}">
                <a16:creationId xmlns:a16="http://schemas.microsoft.com/office/drawing/2014/main" id="{2A2BD87B-36C7-4625-9F31-FDC8907053A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04188" y="4670318"/>
            <a:ext cx="643781" cy="845209"/>
          </a:xfrm>
          <a:prstGeom prst="rect">
            <a:avLst/>
          </a:prstGeom>
        </p:spPr>
      </p:pic>
    </p:spTree>
    <p:extLst>
      <p:ext uri="{BB962C8B-B14F-4D97-AF65-F5344CB8AC3E}">
        <p14:creationId xmlns:p14="http://schemas.microsoft.com/office/powerpoint/2010/main" val="87245546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78466-092D-49D4-8AF8-71820886CFCC}"/>
              </a:ext>
            </a:extLst>
          </p:cNvPr>
          <p:cNvSpPr>
            <a:spLocks noGrp="1"/>
          </p:cNvSpPr>
          <p:nvPr>
            <p:ph type="title"/>
          </p:nvPr>
        </p:nvSpPr>
        <p:spPr>
          <a:xfrm>
            <a:off x="600059" y="466301"/>
            <a:ext cx="11836416" cy="565027"/>
          </a:xfrm>
        </p:spPr>
        <p:txBody>
          <a:bodyPr/>
          <a:lstStyle/>
          <a:p>
            <a:r>
              <a:rPr lang="en-US" dirty="0"/>
              <a:t>Host your application in the cloud or keep on-premises</a:t>
            </a:r>
          </a:p>
        </p:txBody>
      </p:sp>
      <p:sp>
        <p:nvSpPr>
          <p:cNvPr id="4" name="Rectangle 3">
            <a:extLst>
              <a:ext uri="{FF2B5EF4-FFF2-40B4-BE49-F238E27FC236}">
                <a16:creationId xmlns:a16="http://schemas.microsoft.com/office/drawing/2014/main" id="{1AA38003-AD22-4CB5-B6D2-ED00B3B10FA0}"/>
              </a:ext>
            </a:extLst>
          </p:cNvPr>
          <p:cNvSpPr/>
          <p:nvPr/>
        </p:nvSpPr>
        <p:spPr bwMode="auto">
          <a:xfrm>
            <a:off x="4592872" y="3187889"/>
            <a:ext cx="2752866" cy="2016270"/>
          </a:xfrm>
          <a:prstGeom prst="rect">
            <a:avLst/>
          </a:prstGeom>
          <a:solidFill>
            <a:schemeClr val="bg1">
              <a:lumMod val="95000"/>
            </a:schemeClr>
          </a:solid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5" name="Rectangle 4">
            <a:extLst>
              <a:ext uri="{FF2B5EF4-FFF2-40B4-BE49-F238E27FC236}">
                <a16:creationId xmlns:a16="http://schemas.microsoft.com/office/drawing/2014/main" id="{851FB69E-9192-4287-B8B3-045D9288B31A}"/>
              </a:ext>
            </a:extLst>
          </p:cNvPr>
          <p:cNvSpPr/>
          <p:nvPr/>
        </p:nvSpPr>
        <p:spPr bwMode="auto">
          <a:xfrm>
            <a:off x="626500" y="3165417"/>
            <a:ext cx="3589805" cy="2031046"/>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4D9AC84-BF14-4AAE-8FED-E754DD0C1725}"/>
              </a:ext>
            </a:extLst>
          </p:cNvPr>
          <p:cNvGrpSpPr/>
          <p:nvPr/>
        </p:nvGrpSpPr>
        <p:grpSpPr>
          <a:xfrm>
            <a:off x="3174179" y="4151883"/>
            <a:ext cx="510438" cy="552181"/>
            <a:chOff x="4064268" y="5053939"/>
            <a:chExt cx="1474485" cy="1595066"/>
          </a:xfrm>
          <a:solidFill>
            <a:schemeClr val="bg1">
              <a:lumMod val="95000"/>
            </a:schemeClr>
          </a:solidFill>
        </p:grpSpPr>
        <p:sp>
          <p:nvSpPr>
            <p:cNvPr id="7" name="Cylinder 6">
              <a:extLst>
                <a:ext uri="{FF2B5EF4-FFF2-40B4-BE49-F238E27FC236}">
                  <a16:creationId xmlns:a16="http://schemas.microsoft.com/office/drawing/2014/main" id="{31944D82-DEFD-4F2A-A444-FA3F0C103004}"/>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8" name="Freeform 146">
              <a:extLst>
                <a:ext uri="{FF2B5EF4-FFF2-40B4-BE49-F238E27FC236}">
                  <a16:creationId xmlns:a16="http://schemas.microsoft.com/office/drawing/2014/main" id="{F29DFBCE-DF91-43B1-A4E5-F1FE83ABCC6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IN" sz="2000" b="1">
                <a:solidFill>
                  <a:srgbClr val="FFFFFF"/>
                </a:solidFill>
                <a:latin typeface="Segoe UI Light"/>
                <a:cs typeface="Segoe UI" pitchFamily="34" charset="0"/>
              </a:endParaRPr>
            </a:p>
          </p:txBody>
        </p:sp>
      </p:grpSp>
      <p:grpSp>
        <p:nvGrpSpPr>
          <p:cNvPr id="9" name="Group 8">
            <a:extLst>
              <a:ext uri="{FF2B5EF4-FFF2-40B4-BE49-F238E27FC236}">
                <a16:creationId xmlns:a16="http://schemas.microsoft.com/office/drawing/2014/main" id="{E16B8C1F-46D1-4F36-81BE-C2A2C56DC81C}"/>
              </a:ext>
            </a:extLst>
          </p:cNvPr>
          <p:cNvGrpSpPr/>
          <p:nvPr/>
        </p:nvGrpSpPr>
        <p:grpSpPr>
          <a:xfrm>
            <a:off x="1180286" y="4151883"/>
            <a:ext cx="510438" cy="552181"/>
            <a:chOff x="4064268" y="5053939"/>
            <a:chExt cx="1474485" cy="1595066"/>
          </a:xfrm>
        </p:grpSpPr>
        <p:sp>
          <p:nvSpPr>
            <p:cNvPr id="10" name="Cylinder 9">
              <a:extLst>
                <a:ext uri="{FF2B5EF4-FFF2-40B4-BE49-F238E27FC236}">
                  <a16:creationId xmlns:a16="http://schemas.microsoft.com/office/drawing/2014/main" id="{71CF2FF0-308A-4554-8151-E4F0925337B5}"/>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146">
              <a:extLst>
                <a:ext uri="{FF2B5EF4-FFF2-40B4-BE49-F238E27FC236}">
                  <a16:creationId xmlns:a16="http://schemas.microsoft.com/office/drawing/2014/main" id="{481F2F2B-22CE-4B18-ACDB-B9C834165CC5}"/>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BB7B62F5-C2E9-4DEC-B7AE-38D090CDE728}"/>
              </a:ext>
            </a:extLst>
          </p:cNvPr>
          <p:cNvSpPr txBox="1"/>
          <p:nvPr/>
        </p:nvSpPr>
        <p:spPr>
          <a:xfrm>
            <a:off x="581758" y="4778733"/>
            <a:ext cx="180882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70C0"/>
                </a:solidFill>
                <a:latin typeface="Segoe UI Semibold" charset="0"/>
                <a:cs typeface="Segoe UI Semibold" charset="0"/>
              </a:rPr>
              <a:t>SQL Managed Instance #1</a:t>
            </a:r>
          </a:p>
        </p:txBody>
      </p:sp>
      <p:sp>
        <p:nvSpPr>
          <p:cNvPr id="13" name="TextBox 12">
            <a:extLst>
              <a:ext uri="{FF2B5EF4-FFF2-40B4-BE49-F238E27FC236}">
                <a16:creationId xmlns:a16="http://schemas.microsoft.com/office/drawing/2014/main" id="{7B487A99-CF3F-41F9-A593-5CF11E7EBA81}"/>
              </a:ext>
            </a:extLst>
          </p:cNvPr>
          <p:cNvSpPr txBox="1"/>
          <p:nvPr/>
        </p:nvSpPr>
        <p:spPr>
          <a:xfrm>
            <a:off x="2508365" y="4778733"/>
            <a:ext cx="1814839"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70C0"/>
                </a:solidFill>
                <a:latin typeface="Segoe UI Semibold" charset="0"/>
                <a:cs typeface="Segoe UI Semibold" charset="0"/>
              </a:rPr>
              <a:t>SQL Managed Instance #2</a:t>
            </a:r>
          </a:p>
        </p:txBody>
      </p:sp>
      <p:sp>
        <p:nvSpPr>
          <p:cNvPr id="14" name="Rectangle 13">
            <a:extLst>
              <a:ext uri="{FF2B5EF4-FFF2-40B4-BE49-F238E27FC236}">
                <a16:creationId xmlns:a16="http://schemas.microsoft.com/office/drawing/2014/main" id="{5E0F20F9-8C13-4ECC-AB83-66F594C693B3}"/>
              </a:ext>
            </a:extLst>
          </p:cNvPr>
          <p:cNvSpPr/>
          <p:nvPr/>
        </p:nvSpPr>
        <p:spPr bwMode="auto">
          <a:xfrm>
            <a:off x="457957" y="1266502"/>
            <a:ext cx="3900828" cy="4075819"/>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7DDEDE40-63C5-41FE-9333-41D86F1C56DE}"/>
              </a:ext>
            </a:extLst>
          </p:cNvPr>
          <p:cNvCxnSpPr>
            <a:cxnSpLocks/>
          </p:cNvCxnSpPr>
          <p:nvPr/>
        </p:nvCxnSpPr>
        <p:spPr>
          <a:xfrm flipH="1" flipV="1">
            <a:off x="5006428" y="4856176"/>
            <a:ext cx="35499" cy="0"/>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6" name="Rectangle 15">
            <a:extLst>
              <a:ext uri="{FF2B5EF4-FFF2-40B4-BE49-F238E27FC236}">
                <a16:creationId xmlns:a16="http://schemas.microsoft.com/office/drawing/2014/main" id="{11C04D93-B046-4AB8-A880-2DF7578FBBA6}"/>
              </a:ext>
            </a:extLst>
          </p:cNvPr>
          <p:cNvSpPr/>
          <p:nvPr/>
        </p:nvSpPr>
        <p:spPr bwMode="auto">
          <a:xfrm>
            <a:off x="626500" y="1603587"/>
            <a:ext cx="3589805" cy="1269689"/>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17" name="TextBox 16">
            <a:extLst>
              <a:ext uri="{FF2B5EF4-FFF2-40B4-BE49-F238E27FC236}">
                <a16:creationId xmlns:a16="http://schemas.microsoft.com/office/drawing/2014/main" id="{8FEBB0D0-4CB9-47D3-9650-7836793B9EF8}"/>
              </a:ext>
            </a:extLst>
          </p:cNvPr>
          <p:cNvSpPr txBox="1"/>
          <p:nvPr/>
        </p:nvSpPr>
        <p:spPr>
          <a:xfrm>
            <a:off x="498822" y="1296828"/>
            <a:ext cx="109227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78D7"/>
                </a:solidFill>
                <a:latin typeface="Segoe UI Semibold" charset="0"/>
                <a:ea typeface="MS PGothic" charset="0"/>
                <a:cs typeface="Segoe UI Semibold" charset="0"/>
              </a:rPr>
              <a:t>SQL MI </a:t>
            </a:r>
            <a:r>
              <a:rPr lang="en-US" sz="1020" kern="0" err="1">
                <a:ln>
                  <a:solidFill>
                    <a:srgbClr val="FFFFFF">
                      <a:alpha val="0"/>
                    </a:srgbClr>
                  </a:solidFill>
                </a:ln>
                <a:solidFill>
                  <a:srgbClr val="0078D7"/>
                </a:solidFill>
                <a:latin typeface="Segoe UI Semibold" charset="0"/>
                <a:ea typeface="MS PGothic" charset="0"/>
                <a:cs typeface="Segoe UI Semibold" charset="0"/>
              </a:rPr>
              <a:t>VNet</a:t>
            </a:r>
            <a:endParaRPr lang="en-US" sz="1020" kern="0">
              <a:ln>
                <a:solidFill>
                  <a:srgbClr val="FFFFFF">
                    <a:alpha val="0"/>
                  </a:srgbClr>
                </a:solidFill>
              </a:ln>
              <a:solidFill>
                <a:srgbClr val="000000"/>
              </a:solidFill>
              <a:latin typeface="Segoe UI Semilight" panose="020B0402040204020203" pitchFamily="34" charset="0"/>
              <a:ea typeface="MS PGothic" charset="0"/>
              <a:cs typeface="Segoe UI Semilight" panose="020B0402040204020203" pitchFamily="34" charset="0"/>
            </a:endParaRPr>
          </a:p>
        </p:txBody>
      </p:sp>
      <p:sp>
        <p:nvSpPr>
          <p:cNvPr id="18" name="TextBox 17">
            <a:extLst>
              <a:ext uri="{FF2B5EF4-FFF2-40B4-BE49-F238E27FC236}">
                <a16:creationId xmlns:a16="http://schemas.microsoft.com/office/drawing/2014/main" id="{F64A4979-6CA5-4BFB-A637-21A598D3B202}"/>
              </a:ext>
            </a:extLst>
          </p:cNvPr>
          <p:cNvSpPr txBox="1"/>
          <p:nvPr/>
        </p:nvSpPr>
        <p:spPr>
          <a:xfrm>
            <a:off x="496951" y="1632040"/>
            <a:ext cx="109227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ea typeface="MS PGothic" charset="0"/>
                <a:cs typeface="Segoe UI Semibold" charset="0"/>
              </a:rPr>
              <a:t>App subnet</a:t>
            </a:r>
            <a:endParaRPr lang="en-US" sz="1020" kern="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sp>
        <p:nvSpPr>
          <p:cNvPr id="19" name="TextBox 18">
            <a:extLst>
              <a:ext uri="{FF2B5EF4-FFF2-40B4-BE49-F238E27FC236}">
                <a16:creationId xmlns:a16="http://schemas.microsoft.com/office/drawing/2014/main" id="{1852A508-D5EB-4D19-B5A5-E110DF427E45}"/>
              </a:ext>
            </a:extLst>
          </p:cNvPr>
          <p:cNvSpPr txBox="1"/>
          <p:nvPr/>
        </p:nvSpPr>
        <p:spPr>
          <a:xfrm>
            <a:off x="450132" y="3203235"/>
            <a:ext cx="109227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ea typeface="MS PGothic" charset="0"/>
                <a:cs typeface="Segoe UI Semibold" charset="0"/>
              </a:rPr>
              <a:t>MI subnet</a:t>
            </a:r>
            <a:endParaRPr lang="en-US" sz="1020" kern="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pic>
        <p:nvPicPr>
          <p:cNvPr id="20" name="Picture 2" descr="Image result for azure app service">
            <a:hlinkClick r:id="rId3"/>
            <a:extLst>
              <a:ext uri="{FF2B5EF4-FFF2-40B4-BE49-F238E27FC236}">
                <a16:creationId xmlns:a16="http://schemas.microsoft.com/office/drawing/2014/main" id="{9FE138C9-32DD-4919-96FA-2EAEF617B3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2275" y="1974380"/>
            <a:ext cx="917392" cy="48163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09005FC2-730E-4383-A800-2F3B58EDB403}"/>
              </a:ext>
            </a:extLst>
          </p:cNvPr>
          <p:cNvGrpSpPr/>
          <p:nvPr/>
        </p:nvGrpSpPr>
        <p:grpSpPr>
          <a:xfrm>
            <a:off x="1262938" y="2062700"/>
            <a:ext cx="280944" cy="494833"/>
            <a:chOff x="6641599" y="5035760"/>
            <a:chExt cx="280984" cy="494903"/>
          </a:xfrm>
          <a:noFill/>
        </p:grpSpPr>
        <p:sp>
          <p:nvSpPr>
            <p:cNvPr id="22" name="Freeform 5">
              <a:extLst>
                <a:ext uri="{FF2B5EF4-FFF2-40B4-BE49-F238E27FC236}">
                  <a16:creationId xmlns:a16="http://schemas.microsoft.com/office/drawing/2014/main" id="{4A518C25-C743-43C5-B651-A47969418F6E}"/>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a:extLst/>
          </p:spPr>
          <p:txBody>
            <a:bodyPr vert="horz" wrap="square" lIns="95103" tIns="47551" rIns="95103" bIns="47551" numCol="1" anchor="t" anchorCtr="0" compatLnSpc="1">
              <a:prstTxWarp prst="textNoShape">
                <a:avLst/>
              </a:prstTxWarp>
            </a:bodyPr>
            <a:lstStyle/>
            <a:p>
              <a:pPr defTabSz="950973">
                <a:defRPr/>
              </a:pPr>
              <a:endParaRPr lang="en-US" sz="1873" b="1">
                <a:solidFill>
                  <a:srgbClr val="505050"/>
                </a:solidFill>
                <a:latin typeface="Segoe UI"/>
              </a:endParaRPr>
            </a:p>
          </p:txBody>
        </p:sp>
        <p:sp>
          <p:nvSpPr>
            <p:cNvPr id="23" name="Freeform 5">
              <a:extLst>
                <a:ext uri="{FF2B5EF4-FFF2-40B4-BE49-F238E27FC236}">
                  <a16:creationId xmlns:a16="http://schemas.microsoft.com/office/drawing/2014/main" id="{CBBECDF6-7E7B-4A7D-8D3F-6707427331E0}"/>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a:extLst/>
          </p:spPr>
          <p:txBody>
            <a:bodyPr vert="horz" wrap="square" lIns="95103" tIns="47551" rIns="95103" bIns="47551" numCol="1" anchor="t" anchorCtr="0" compatLnSpc="1">
              <a:prstTxWarp prst="textNoShape">
                <a:avLst/>
              </a:prstTxWarp>
            </a:bodyPr>
            <a:lstStyle/>
            <a:p>
              <a:pPr defTabSz="950973">
                <a:defRPr/>
              </a:pPr>
              <a:endParaRPr lang="en-US" sz="1873" b="1">
                <a:solidFill>
                  <a:srgbClr val="505050"/>
                </a:solidFill>
                <a:latin typeface="Segoe UI"/>
              </a:endParaRPr>
            </a:p>
          </p:txBody>
        </p:sp>
      </p:grpSp>
      <p:grpSp>
        <p:nvGrpSpPr>
          <p:cNvPr id="24" name="Group 23">
            <a:extLst>
              <a:ext uri="{FF2B5EF4-FFF2-40B4-BE49-F238E27FC236}">
                <a16:creationId xmlns:a16="http://schemas.microsoft.com/office/drawing/2014/main" id="{2E114653-387E-4B1C-BF25-D1608F241B34}"/>
              </a:ext>
            </a:extLst>
          </p:cNvPr>
          <p:cNvGrpSpPr/>
          <p:nvPr/>
        </p:nvGrpSpPr>
        <p:grpSpPr>
          <a:xfrm>
            <a:off x="3277604" y="2306501"/>
            <a:ext cx="462077" cy="406476"/>
            <a:chOff x="2500207" y="5723903"/>
            <a:chExt cx="453058" cy="398542"/>
          </a:xfrm>
          <a:noFill/>
        </p:grpSpPr>
        <p:grpSp>
          <p:nvGrpSpPr>
            <p:cNvPr id="25" name="Group 24">
              <a:extLst>
                <a:ext uri="{FF2B5EF4-FFF2-40B4-BE49-F238E27FC236}">
                  <a16:creationId xmlns:a16="http://schemas.microsoft.com/office/drawing/2014/main" id="{94846E14-546D-4B9C-9C3A-58C7BC63E8FB}"/>
                </a:ext>
              </a:extLst>
            </p:cNvPr>
            <p:cNvGrpSpPr/>
            <p:nvPr/>
          </p:nvGrpSpPr>
          <p:grpSpPr>
            <a:xfrm flipH="1">
              <a:off x="2528129" y="5723903"/>
              <a:ext cx="397423" cy="398542"/>
              <a:chOff x="4825203" y="4636641"/>
              <a:chExt cx="484632" cy="485997"/>
            </a:xfrm>
            <a:grpFill/>
          </p:grpSpPr>
          <p:grpSp>
            <p:nvGrpSpPr>
              <p:cNvPr id="27" name="Group 26">
                <a:extLst>
                  <a:ext uri="{FF2B5EF4-FFF2-40B4-BE49-F238E27FC236}">
                    <a16:creationId xmlns:a16="http://schemas.microsoft.com/office/drawing/2014/main" id="{8BBDB139-0C96-449E-A658-4E316B8895BB}"/>
                  </a:ext>
                </a:extLst>
              </p:cNvPr>
              <p:cNvGrpSpPr/>
              <p:nvPr/>
            </p:nvGrpSpPr>
            <p:grpSpPr>
              <a:xfrm>
                <a:off x="4825203" y="4636641"/>
                <a:ext cx="484632" cy="485997"/>
                <a:chOff x="2107244" y="1575258"/>
                <a:chExt cx="310993" cy="264555"/>
              </a:xfrm>
              <a:grpFill/>
            </p:grpSpPr>
            <p:sp>
              <p:nvSpPr>
                <p:cNvPr id="29" name="Rectangle 9">
                  <a:extLst>
                    <a:ext uri="{FF2B5EF4-FFF2-40B4-BE49-F238E27FC236}">
                      <a16:creationId xmlns:a16="http://schemas.microsoft.com/office/drawing/2014/main" id="{5ADBD7B1-D8A9-4BB9-AD9C-7D357E7D497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F3F3F"/>
                    </a:solidFill>
                    <a:latin typeface="Segoe UI"/>
                  </a:endParaRPr>
                </a:p>
              </p:txBody>
            </p:sp>
            <p:sp>
              <p:nvSpPr>
                <p:cNvPr id="30" name="Line 10">
                  <a:extLst>
                    <a:ext uri="{FF2B5EF4-FFF2-40B4-BE49-F238E27FC236}">
                      <a16:creationId xmlns:a16="http://schemas.microsoft.com/office/drawing/2014/main" id="{4224422E-5276-467F-A752-AC062DA3A34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F3F3F"/>
                    </a:solidFill>
                    <a:latin typeface="Segoe UI"/>
                  </a:endParaRPr>
                </a:p>
              </p:txBody>
            </p:sp>
          </p:grpSp>
          <p:sp>
            <p:nvSpPr>
              <p:cNvPr id="28" name="Oval 27">
                <a:extLst>
                  <a:ext uri="{FF2B5EF4-FFF2-40B4-BE49-F238E27FC236}">
                    <a16:creationId xmlns:a16="http://schemas.microsoft.com/office/drawing/2014/main" id="{561BB2E7-7E23-4CEE-B202-288B143AD57F}"/>
                  </a:ext>
                </a:extLst>
              </p:cNvPr>
              <p:cNvSpPr/>
              <p:nvPr/>
            </p:nvSpPr>
            <p:spPr bwMode="auto">
              <a:xfrm>
                <a:off x="4865134" y="4679796"/>
                <a:ext cx="45089" cy="45089"/>
              </a:xfrm>
              <a:prstGeom prst="ellipse">
                <a:avLst/>
              </a:prstGeom>
              <a:grpFill/>
              <a:ln w="12700" cap="rnd">
                <a:solidFill>
                  <a:schemeClr val="tx1"/>
                </a:solidFill>
                <a:miter lim="800000"/>
                <a:headEnd/>
                <a:tailEnd/>
              </a:ln>
              <a:effectLst/>
              <a:extLst/>
            </p:spPr>
            <p:txBody>
              <a:bodyPr wrap="none" rtlCol="0" anchor="ctr"/>
              <a:lstStyle/>
              <a:p>
                <a:pPr defTabSz="932597">
                  <a:defRPr/>
                </a:pPr>
                <a:endParaRPr lang="en-US" sz="1836" kern="0">
                  <a:solidFill>
                    <a:prstClr val="black"/>
                  </a:solidFill>
                  <a:latin typeface="Arial" charset="0"/>
                  <a:ea typeface="Arial" charset="0"/>
                  <a:cs typeface="Arial" charset="0"/>
                </a:endParaRPr>
              </a:p>
            </p:txBody>
          </p:sp>
        </p:grpSp>
        <p:sp>
          <p:nvSpPr>
            <p:cNvPr id="26" name="TextBox 25">
              <a:extLst>
                <a:ext uri="{FF2B5EF4-FFF2-40B4-BE49-F238E27FC236}">
                  <a16:creationId xmlns:a16="http://schemas.microsoft.com/office/drawing/2014/main" id="{DC711E42-88D4-4BBF-85C4-8F80A330A800}"/>
                </a:ext>
              </a:extLst>
            </p:cNvPr>
            <p:cNvSpPr txBox="1"/>
            <p:nvPr/>
          </p:nvSpPr>
          <p:spPr>
            <a:xfrm>
              <a:off x="2500207" y="5874481"/>
              <a:ext cx="453058" cy="233590"/>
            </a:xfrm>
            <a:prstGeom prst="rect">
              <a:avLst/>
            </a:prstGeom>
            <a:grp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ea typeface="MS PGothic" charset="0"/>
                  <a:cs typeface="Segoe UI Semibold" charset="0"/>
                </a:rPr>
                <a:t>App</a:t>
              </a:r>
              <a:endParaRPr lang="en-US" sz="1020" kern="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grpSp>
      <p:cxnSp>
        <p:nvCxnSpPr>
          <p:cNvPr id="38" name="Connector: Elbow 37">
            <a:extLst>
              <a:ext uri="{FF2B5EF4-FFF2-40B4-BE49-F238E27FC236}">
                <a16:creationId xmlns:a16="http://schemas.microsoft.com/office/drawing/2014/main" id="{9ABFC5CC-1C64-497D-B206-323E827D2005}"/>
              </a:ext>
            </a:extLst>
          </p:cNvPr>
          <p:cNvCxnSpPr>
            <a:cxnSpLocks/>
          </p:cNvCxnSpPr>
          <p:nvPr/>
        </p:nvCxnSpPr>
        <p:spPr>
          <a:xfrm rot="10800000" flipV="1">
            <a:off x="1718372" y="2215195"/>
            <a:ext cx="1093794" cy="217405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CB0B83-7C1B-450A-AC5E-B14D2650F838}"/>
              </a:ext>
            </a:extLst>
          </p:cNvPr>
          <p:cNvCxnSpPr/>
          <p:nvPr/>
        </p:nvCxnSpPr>
        <p:spPr>
          <a:xfrm>
            <a:off x="1435505" y="2715970"/>
            <a:ext cx="0" cy="135957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65C1064-3DF3-4027-BAD6-6F73DB6520A7}"/>
              </a:ext>
            </a:extLst>
          </p:cNvPr>
          <p:cNvSpPr txBox="1"/>
          <p:nvPr/>
        </p:nvSpPr>
        <p:spPr>
          <a:xfrm>
            <a:off x="1068124" y="1854891"/>
            <a:ext cx="109227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latin typeface="Segoe UI" panose="020B0502040204020203" pitchFamily="34" charset="0"/>
                <a:cs typeface="Segoe UI" panose="020B0502040204020203" pitchFamily="34" charset="0"/>
              </a:rPr>
              <a:t>IaaS Hosted</a:t>
            </a:r>
          </a:p>
        </p:txBody>
      </p:sp>
      <p:sp>
        <p:nvSpPr>
          <p:cNvPr id="41" name="TextBox 40">
            <a:extLst>
              <a:ext uri="{FF2B5EF4-FFF2-40B4-BE49-F238E27FC236}">
                <a16:creationId xmlns:a16="http://schemas.microsoft.com/office/drawing/2014/main" id="{2FB7436E-0302-4AAA-8DF1-7F9219517FDA}"/>
              </a:ext>
            </a:extLst>
          </p:cNvPr>
          <p:cNvSpPr txBox="1"/>
          <p:nvPr/>
        </p:nvSpPr>
        <p:spPr>
          <a:xfrm>
            <a:off x="2751679" y="1751889"/>
            <a:ext cx="109227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latin typeface="Segoe UI" panose="020B0502040204020203" pitchFamily="34" charset="0"/>
                <a:cs typeface="Segoe UI" panose="020B0502040204020203" pitchFamily="34" charset="0"/>
              </a:rPr>
              <a:t>App Service</a:t>
            </a:r>
          </a:p>
        </p:txBody>
      </p:sp>
      <p:grpSp>
        <p:nvGrpSpPr>
          <p:cNvPr id="42" name="Group 41">
            <a:extLst>
              <a:ext uri="{FF2B5EF4-FFF2-40B4-BE49-F238E27FC236}">
                <a16:creationId xmlns:a16="http://schemas.microsoft.com/office/drawing/2014/main" id="{3A0B9CE7-1432-4B85-A154-B22B72997E36}"/>
              </a:ext>
            </a:extLst>
          </p:cNvPr>
          <p:cNvGrpSpPr/>
          <p:nvPr/>
        </p:nvGrpSpPr>
        <p:grpSpPr>
          <a:xfrm>
            <a:off x="3918704" y="1723091"/>
            <a:ext cx="7008605" cy="3607718"/>
            <a:chOff x="3841351" y="1689459"/>
            <a:chExt cx="6871805" cy="3537300"/>
          </a:xfrm>
        </p:grpSpPr>
        <p:sp>
          <p:nvSpPr>
            <p:cNvPr id="43" name="Rectangle 42">
              <a:extLst>
                <a:ext uri="{FF2B5EF4-FFF2-40B4-BE49-F238E27FC236}">
                  <a16:creationId xmlns:a16="http://schemas.microsoft.com/office/drawing/2014/main" id="{8DA67C53-49E1-42F6-B779-7DB5766CA02E}"/>
                </a:ext>
              </a:extLst>
            </p:cNvPr>
            <p:cNvSpPr/>
            <p:nvPr/>
          </p:nvSpPr>
          <p:spPr bwMode="auto">
            <a:xfrm>
              <a:off x="7486108" y="3112811"/>
              <a:ext cx="3069003" cy="1991402"/>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a:solidFill>
                  <a:srgbClr val="FFFFFF"/>
                </a:solidFill>
                <a:latin typeface="Segoe UI 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827CBEC3-FF1F-4D84-971F-B8B4A8A4D820}"/>
                </a:ext>
              </a:extLst>
            </p:cNvPr>
            <p:cNvGrpSpPr/>
            <p:nvPr/>
          </p:nvGrpSpPr>
          <p:grpSpPr>
            <a:xfrm>
              <a:off x="7650008" y="1694687"/>
              <a:ext cx="440032" cy="440040"/>
              <a:chOff x="11679011" y="5307409"/>
              <a:chExt cx="457200" cy="457208"/>
            </a:xfrm>
          </p:grpSpPr>
          <p:sp>
            <p:nvSpPr>
              <p:cNvPr id="73" name="Oval 72">
                <a:extLst>
                  <a:ext uri="{FF2B5EF4-FFF2-40B4-BE49-F238E27FC236}">
                    <a16:creationId xmlns:a16="http://schemas.microsoft.com/office/drawing/2014/main" id="{BC8509FA-C6FD-4547-9268-762EB5005BF4}"/>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D8DC8BB6-16B2-4D80-A3DE-C8A0E18962CB}"/>
                  </a:ext>
                </a:extLst>
              </p:cNvPr>
              <p:cNvSpPr/>
              <p:nvPr/>
            </p:nvSpPr>
            <p:spPr bwMode="auto">
              <a:xfrm>
                <a:off x="11794036" y="5307409"/>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401120BB-3B97-46BC-96F8-E7BC09C8AF95}"/>
                  </a:ext>
                </a:extLst>
              </p:cNvPr>
              <p:cNvCxnSpPr>
                <a:stCxn id="73" idx="2"/>
                <a:endCxn id="73"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C7F64F7-7B01-4B02-B427-429E6BA43277}"/>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30D14E6-0B9B-412D-99B5-16237C511EBB}"/>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1FD633B-D1F1-4029-928D-EAC720857FFD}"/>
                  </a:ext>
                </a:extLst>
              </p:cNvPr>
              <p:cNvCxnSpPr>
                <a:cxnSpLocks/>
                <a:stCxn id="74" idx="4"/>
                <a:endCxn id="74"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069864C9-0DB3-49AF-AE73-B104F1E36AD1}"/>
                </a:ext>
              </a:extLst>
            </p:cNvPr>
            <p:cNvSpPr txBox="1"/>
            <p:nvPr/>
          </p:nvSpPr>
          <p:spPr>
            <a:xfrm>
              <a:off x="8226061" y="1689459"/>
              <a:ext cx="1663547" cy="480068"/>
            </a:xfrm>
            <a:prstGeom prst="rect">
              <a:avLst/>
            </a:prstGeom>
            <a:noFill/>
          </p:spPr>
          <p:txBody>
            <a:bodyPr wrap="square" lIns="93260" tIns="46630" rIns="93260" bIns="46630" rtlCol="0">
              <a:spAutoFit/>
            </a:bodyPr>
            <a:lstStyle/>
            <a:p>
              <a:pPr defTabSz="932597">
                <a:lnSpc>
                  <a:spcPct val="90000"/>
                </a:lnSpc>
                <a:spcAft>
                  <a:spcPts val="612"/>
                </a:spcAft>
                <a:defRPr/>
              </a:pPr>
              <a:r>
                <a:rPr lang="en-US" sz="1224" b="1" kern="0">
                  <a:ln>
                    <a:solidFill>
                      <a:srgbClr val="FFFFFF">
                        <a:alpha val="0"/>
                      </a:srgbClr>
                    </a:solidFill>
                  </a:ln>
                  <a:latin typeface="Segoe UI Semibold" charset="0"/>
                  <a:ea typeface="MS PGothic" charset="0"/>
                  <a:cs typeface="Segoe UI Semibold" charset="0"/>
                </a:rPr>
                <a:t>“</a:t>
              </a:r>
              <a:r>
                <a:rPr lang="en-US" sz="1224" b="1" kern="0" err="1">
                  <a:ln>
                    <a:solidFill>
                      <a:srgbClr val="FFFFFF">
                        <a:alpha val="0"/>
                      </a:srgbClr>
                    </a:solidFill>
                  </a:ln>
                  <a:latin typeface="Segoe UI Semibold" charset="0"/>
                  <a:ea typeface="MS PGothic" charset="0"/>
                  <a:cs typeface="Segoe UI Semibold" charset="0"/>
                </a:rPr>
                <a:t>VNet</a:t>
              </a:r>
              <a:r>
                <a:rPr lang="en-US" sz="1224" b="1" kern="0">
                  <a:ln>
                    <a:solidFill>
                      <a:srgbClr val="FFFFFF">
                        <a:alpha val="0"/>
                      </a:srgbClr>
                    </a:solidFill>
                  </a:ln>
                  <a:latin typeface="Segoe UI Semibold" charset="0"/>
                  <a:ea typeface="MS PGothic" charset="0"/>
                  <a:cs typeface="Segoe UI Semibold" charset="0"/>
                </a:rPr>
                <a:t> Integration” </a:t>
              </a:r>
            </a:p>
            <a:p>
              <a:pPr defTabSz="932597">
                <a:lnSpc>
                  <a:spcPct val="90000"/>
                </a:lnSpc>
                <a:spcAft>
                  <a:spcPts val="612"/>
                </a:spcAft>
                <a:defRPr/>
              </a:pPr>
              <a:r>
                <a:rPr lang="en-US" sz="1020" kern="0">
                  <a:ln>
                    <a:solidFill>
                      <a:srgbClr val="FFFFFF">
                        <a:alpha val="0"/>
                      </a:srgbClr>
                    </a:solidFill>
                  </a:ln>
                  <a:latin typeface="Segoe UI" panose="020B0502040204020203" pitchFamily="34" charset="0"/>
                  <a:cs typeface="Segoe UI" panose="020B0502040204020203" pitchFamily="34" charset="0"/>
                </a:rPr>
                <a:t>Web app peered </a:t>
              </a:r>
              <a:r>
                <a:rPr lang="en-US" sz="1020" kern="0" err="1">
                  <a:ln>
                    <a:solidFill>
                      <a:srgbClr val="FFFFFF">
                        <a:alpha val="0"/>
                      </a:srgbClr>
                    </a:solidFill>
                  </a:ln>
                  <a:latin typeface="Segoe UI" panose="020B0502040204020203" pitchFamily="34" charset="0"/>
                  <a:cs typeface="Segoe UI" panose="020B0502040204020203" pitchFamily="34" charset="0"/>
                </a:rPr>
                <a:t>VNet</a:t>
              </a:r>
              <a:endParaRPr lang="en-US" sz="1020" kern="0">
                <a:ln>
                  <a:solidFill>
                    <a:srgbClr val="FFFFFF">
                      <a:alpha val="0"/>
                    </a:srgbClr>
                  </a:solidFill>
                </a:ln>
                <a:latin typeface="Segoe UI" panose="020B0502040204020203" pitchFamily="34" charset="0"/>
                <a:cs typeface="Segoe UI" panose="020B0502040204020203" pitchFamily="34" charset="0"/>
              </a:endParaRPr>
            </a:p>
          </p:txBody>
        </p:sp>
        <p:sp>
          <p:nvSpPr>
            <p:cNvPr id="46" name="Rectangle 45">
              <a:extLst>
                <a:ext uri="{FF2B5EF4-FFF2-40B4-BE49-F238E27FC236}">
                  <a16:creationId xmlns:a16="http://schemas.microsoft.com/office/drawing/2014/main" id="{B55F69EC-64C3-47C0-B3F9-0BED43A4C026}"/>
                </a:ext>
              </a:extLst>
            </p:cNvPr>
            <p:cNvSpPr/>
            <p:nvPr/>
          </p:nvSpPr>
          <p:spPr bwMode="auto">
            <a:xfrm>
              <a:off x="7342888" y="2777067"/>
              <a:ext cx="3370268" cy="244969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47" name="TextBox 46">
              <a:extLst>
                <a:ext uri="{FF2B5EF4-FFF2-40B4-BE49-F238E27FC236}">
                  <a16:creationId xmlns:a16="http://schemas.microsoft.com/office/drawing/2014/main" id="{BEDFA09A-F459-44C9-9FBA-1FE9FE18ADDD}"/>
                </a:ext>
              </a:extLst>
            </p:cNvPr>
            <p:cNvSpPr txBox="1"/>
            <p:nvPr/>
          </p:nvSpPr>
          <p:spPr>
            <a:xfrm>
              <a:off x="9388703" y="2826868"/>
              <a:ext cx="1294803"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78D7"/>
                  </a:solidFill>
                  <a:latin typeface="Segoe UI Semibold" charset="0"/>
                  <a:ea typeface="MS PGothic" charset="0"/>
                  <a:cs typeface="Segoe UI Semibold" charset="0"/>
                </a:rPr>
                <a:t>Application </a:t>
              </a:r>
              <a:r>
                <a:rPr lang="en-US" sz="1020" kern="0" err="1">
                  <a:ln>
                    <a:solidFill>
                      <a:srgbClr val="FFFFFF">
                        <a:alpha val="0"/>
                      </a:srgbClr>
                    </a:solidFill>
                  </a:ln>
                  <a:solidFill>
                    <a:srgbClr val="0078D7"/>
                  </a:solidFill>
                  <a:latin typeface="Segoe UI Semibold" charset="0"/>
                  <a:ea typeface="MS PGothic" charset="0"/>
                  <a:cs typeface="Segoe UI Semibold" charset="0"/>
                </a:rPr>
                <a:t>VNet</a:t>
              </a:r>
              <a:endParaRPr lang="en-US" sz="1020" kern="0">
                <a:ln>
                  <a:solidFill>
                    <a:srgbClr val="FFFFFF">
                      <a:alpha val="0"/>
                    </a:srgbClr>
                  </a:solidFill>
                </a:ln>
                <a:solidFill>
                  <a:srgbClr val="000000"/>
                </a:solidFill>
                <a:latin typeface="Segoe UI Semilight" panose="020B0402040204020203" pitchFamily="34" charset="0"/>
                <a:ea typeface="MS PGothic" charset="0"/>
                <a:cs typeface="Segoe UI Semilight" panose="020B0402040204020203" pitchFamily="34" charset="0"/>
              </a:endParaRPr>
            </a:p>
          </p:txBody>
        </p:sp>
        <p:pic>
          <p:nvPicPr>
            <p:cNvPr id="48" name="Picture 2" descr="Image result for azure app service">
              <a:hlinkClick r:id="rId3"/>
              <a:extLst>
                <a:ext uri="{FF2B5EF4-FFF2-40B4-BE49-F238E27FC236}">
                  <a16:creationId xmlns:a16="http://schemas.microsoft.com/office/drawing/2014/main" id="{35B6BD92-7801-4BB4-BD71-080579DE69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0131" y="4170431"/>
              <a:ext cx="899486" cy="47223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72B0EEF8-E142-449C-9229-091DBD592681}"/>
                </a:ext>
              </a:extLst>
            </p:cNvPr>
            <p:cNvGrpSpPr/>
            <p:nvPr/>
          </p:nvGrpSpPr>
          <p:grpSpPr>
            <a:xfrm>
              <a:off x="8234621" y="4496069"/>
              <a:ext cx="453058" cy="398542"/>
              <a:chOff x="2500207" y="5723903"/>
              <a:chExt cx="453058" cy="398542"/>
            </a:xfrm>
          </p:grpSpPr>
          <p:grpSp>
            <p:nvGrpSpPr>
              <p:cNvPr id="67" name="Group 66">
                <a:extLst>
                  <a:ext uri="{FF2B5EF4-FFF2-40B4-BE49-F238E27FC236}">
                    <a16:creationId xmlns:a16="http://schemas.microsoft.com/office/drawing/2014/main" id="{D5F7C04F-727B-4EB6-AD20-A5D25092AC01}"/>
                  </a:ext>
                </a:extLst>
              </p:cNvPr>
              <p:cNvGrpSpPr/>
              <p:nvPr/>
            </p:nvGrpSpPr>
            <p:grpSpPr>
              <a:xfrm flipH="1">
                <a:off x="2528129" y="5723903"/>
                <a:ext cx="397423" cy="398542"/>
                <a:chOff x="4825203" y="4636641"/>
                <a:chExt cx="484632" cy="485997"/>
              </a:xfrm>
              <a:noFill/>
            </p:grpSpPr>
            <p:grpSp>
              <p:nvGrpSpPr>
                <p:cNvPr id="69" name="Group 68">
                  <a:extLst>
                    <a:ext uri="{FF2B5EF4-FFF2-40B4-BE49-F238E27FC236}">
                      <a16:creationId xmlns:a16="http://schemas.microsoft.com/office/drawing/2014/main" id="{2CCFE46F-E40F-4914-AC2C-6667B99755D1}"/>
                    </a:ext>
                  </a:extLst>
                </p:cNvPr>
                <p:cNvGrpSpPr/>
                <p:nvPr/>
              </p:nvGrpSpPr>
              <p:grpSpPr>
                <a:xfrm>
                  <a:off x="4825203" y="4636641"/>
                  <a:ext cx="484632" cy="485997"/>
                  <a:chOff x="2107244" y="1575258"/>
                  <a:chExt cx="310993" cy="264555"/>
                </a:xfrm>
                <a:grpFill/>
              </p:grpSpPr>
              <p:sp>
                <p:nvSpPr>
                  <p:cNvPr id="71" name="Rectangle 9">
                    <a:extLst>
                      <a:ext uri="{FF2B5EF4-FFF2-40B4-BE49-F238E27FC236}">
                        <a16:creationId xmlns:a16="http://schemas.microsoft.com/office/drawing/2014/main" id="{602F2A27-C4BB-4855-823B-9711C0197FA1}"/>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F3F3F"/>
                      </a:solidFill>
                      <a:latin typeface="Segoe UI"/>
                    </a:endParaRPr>
                  </a:p>
                </p:txBody>
              </p:sp>
              <p:sp>
                <p:nvSpPr>
                  <p:cNvPr id="72" name="Line 10">
                    <a:extLst>
                      <a:ext uri="{FF2B5EF4-FFF2-40B4-BE49-F238E27FC236}">
                        <a16:creationId xmlns:a16="http://schemas.microsoft.com/office/drawing/2014/main" id="{FFBAA4FF-8EB4-4834-8423-5EDC5D8D1E0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F3F3F"/>
                      </a:solidFill>
                      <a:latin typeface="Segoe UI"/>
                    </a:endParaRPr>
                  </a:p>
                </p:txBody>
              </p:sp>
            </p:grpSp>
            <p:sp>
              <p:nvSpPr>
                <p:cNvPr id="70" name="Oval 69">
                  <a:extLst>
                    <a:ext uri="{FF2B5EF4-FFF2-40B4-BE49-F238E27FC236}">
                      <a16:creationId xmlns:a16="http://schemas.microsoft.com/office/drawing/2014/main" id="{7E64B760-B136-4E71-8A13-D629A550F37E}"/>
                    </a:ext>
                  </a:extLst>
                </p:cNvPr>
                <p:cNvSpPr/>
                <p:nvPr/>
              </p:nvSpPr>
              <p:spPr bwMode="auto">
                <a:xfrm>
                  <a:off x="4865134" y="4679796"/>
                  <a:ext cx="45089" cy="45089"/>
                </a:xfrm>
                <a:prstGeom prst="ellipse">
                  <a:avLst/>
                </a:prstGeom>
                <a:noFill/>
                <a:ln w="12700" cap="rnd">
                  <a:solidFill>
                    <a:schemeClr val="tx1"/>
                  </a:solidFill>
                  <a:miter lim="800000"/>
                  <a:headEnd/>
                  <a:tailEnd/>
                </a:ln>
                <a:effectLst/>
                <a:extLst/>
              </p:spPr>
              <p:txBody>
                <a:bodyPr wrap="none" rtlCol="0" anchor="ctr"/>
                <a:lstStyle/>
                <a:p>
                  <a:pPr defTabSz="932597">
                    <a:defRPr/>
                  </a:pPr>
                  <a:endParaRPr lang="en-US" sz="1836" kern="0">
                    <a:solidFill>
                      <a:prstClr val="black"/>
                    </a:solidFill>
                    <a:latin typeface="Arial" charset="0"/>
                    <a:ea typeface="Arial" charset="0"/>
                    <a:cs typeface="Arial" charset="0"/>
                  </a:endParaRPr>
                </a:p>
              </p:txBody>
            </p:sp>
          </p:grpSp>
          <p:sp>
            <p:nvSpPr>
              <p:cNvPr id="68" name="TextBox 67">
                <a:extLst>
                  <a:ext uri="{FF2B5EF4-FFF2-40B4-BE49-F238E27FC236}">
                    <a16:creationId xmlns:a16="http://schemas.microsoft.com/office/drawing/2014/main" id="{028F0E9A-94A3-4DDB-B292-62251571EF1C}"/>
                  </a:ext>
                </a:extLst>
              </p:cNvPr>
              <p:cNvSpPr txBox="1"/>
              <p:nvPr/>
            </p:nvSpPr>
            <p:spPr>
              <a:xfrm>
                <a:off x="2500207" y="5874481"/>
                <a:ext cx="453058"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ea typeface="MS PGothic" charset="0"/>
                    <a:cs typeface="Segoe UI Semibold" charset="0"/>
                  </a:rPr>
                  <a:t>App</a:t>
                </a:r>
                <a:endParaRPr lang="en-US" sz="1020" kern="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grpSp>
        <p:cxnSp>
          <p:nvCxnSpPr>
            <p:cNvPr id="50" name="Straight Arrow Connector 49">
              <a:extLst>
                <a:ext uri="{FF2B5EF4-FFF2-40B4-BE49-F238E27FC236}">
                  <a16:creationId xmlns:a16="http://schemas.microsoft.com/office/drawing/2014/main" id="{795B428F-AF47-4E2F-B554-56D09FBB5A95}"/>
                </a:ext>
              </a:extLst>
            </p:cNvPr>
            <p:cNvCxnSpPr>
              <a:cxnSpLocks/>
            </p:cNvCxnSpPr>
            <p:nvPr/>
          </p:nvCxnSpPr>
          <p:spPr>
            <a:xfrm flipH="1">
              <a:off x="3841351" y="4469723"/>
              <a:ext cx="38559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8ACDBFF2-7834-4C89-8048-F54213C5130E}"/>
                </a:ext>
              </a:extLst>
            </p:cNvPr>
            <p:cNvGrpSpPr/>
            <p:nvPr/>
          </p:nvGrpSpPr>
          <p:grpSpPr>
            <a:xfrm>
              <a:off x="7955883" y="3287543"/>
              <a:ext cx="275460" cy="485174"/>
              <a:chOff x="6641599" y="5035760"/>
              <a:chExt cx="280984" cy="494903"/>
            </a:xfrm>
          </p:grpSpPr>
          <p:sp>
            <p:nvSpPr>
              <p:cNvPr id="65" name="Freeform 5">
                <a:extLst>
                  <a:ext uri="{FF2B5EF4-FFF2-40B4-BE49-F238E27FC236}">
                    <a16:creationId xmlns:a16="http://schemas.microsoft.com/office/drawing/2014/main" id="{50BB7B9D-D5AD-430B-81CA-A3F3A6111811}"/>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5103" tIns="47551" rIns="95103" bIns="47551" numCol="1" anchor="t" anchorCtr="0" compatLnSpc="1">
                <a:prstTxWarp prst="textNoShape">
                  <a:avLst/>
                </a:prstTxWarp>
              </a:bodyPr>
              <a:lstStyle/>
              <a:p>
                <a:pPr defTabSz="950973">
                  <a:defRPr/>
                </a:pPr>
                <a:endParaRPr lang="en-US" sz="1873" b="1">
                  <a:solidFill>
                    <a:srgbClr val="505050"/>
                  </a:solidFill>
                  <a:latin typeface="Segoe UI"/>
                </a:endParaRPr>
              </a:p>
            </p:txBody>
          </p:sp>
          <p:sp>
            <p:nvSpPr>
              <p:cNvPr id="66" name="Freeform 5">
                <a:extLst>
                  <a:ext uri="{FF2B5EF4-FFF2-40B4-BE49-F238E27FC236}">
                    <a16:creationId xmlns:a16="http://schemas.microsoft.com/office/drawing/2014/main" id="{9751B76C-6494-4604-AE37-235EA0DB476B}"/>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5103" tIns="47551" rIns="95103" bIns="47551" numCol="1" anchor="t" anchorCtr="0" compatLnSpc="1">
                <a:prstTxWarp prst="textNoShape">
                  <a:avLst/>
                </a:prstTxWarp>
              </a:bodyPr>
              <a:lstStyle/>
              <a:p>
                <a:pPr defTabSz="950973">
                  <a:defRPr/>
                </a:pPr>
                <a:endParaRPr lang="en-US" sz="1873" b="1">
                  <a:solidFill>
                    <a:srgbClr val="505050"/>
                  </a:solidFill>
                  <a:latin typeface="Segoe UI"/>
                </a:endParaRPr>
              </a:p>
            </p:txBody>
          </p:sp>
        </p:grpSp>
        <p:grpSp>
          <p:nvGrpSpPr>
            <p:cNvPr id="52" name="Group 51">
              <a:extLst>
                <a:ext uri="{FF2B5EF4-FFF2-40B4-BE49-F238E27FC236}">
                  <a16:creationId xmlns:a16="http://schemas.microsoft.com/office/drawing/2014/main" id="{FBB0A6F2-5EA5-4A6E-9231-E0F81674F7F1}"/>
                </a:ext>
              </a:extLst>
            </p:cNvPr>
            <p:cNvGrpSpPr/>
            <p:nvPr/>
          </p:nvGrpSpPr>
          <p:grpSpPr>
            <a:xfrm>
              <a:off x="8172198" y="3516709"/>
              <a:ext cx="453058" cy="398542"/>
              <a:chOff x="2500207" y="5723903"/>
              <a:chExt cx="453058" cy="398542"/>
            </a:xfrm>
          </p:grpSpPr>
          <p:grpSp>
            <p:nvGrpSpPr>
              <p:cNvPr id="59" name="Group 58">
                <a:extLst>
                  <a:ext uri="{FF2B5EF4-FFF2-40B4-BE49-F238E27FC236}">
                    <a16:creationId xmlns:a16="http://schemas.microsoft.com/office/drawing/2014/main" id="{E07D926B-4BBF-42A3-A539-497AAA557950}"/>
                  </a:ext>
                </a:extLst>
              </p:cNvPr>
              <p:cNvGrpSpPr/>
              <p:nvPr/>
            </p:nvGrpSpPr>
            <p:grpSpPr>
              <a:xfrm flipH="1">
                <a:off x="2528129" y="5723903"/>
                <a:ext cx="397423" cy="398542"/>
                <a:chOff x="4825203" y="4636641"/>
                <a:chExt cx="484632" cy="485997"/>
              </a:xfrm>
              <a:noFill/>
            </p:grpSpPr>
            <p:grpSp>
              <p:nvGrpSpPr>
                <p:cNvPr id="61" name="Group 60">
                  <a:extLst>
                    <a:ext uri="{FF2B5EF4-FFF2-40B4-BE49-F238E27FC236}">
                      <a16:creationId xmlns:a16="http://schemas.microsoft.com/office/drawing/2014/main" id="{0980C84A-725C-4E60-877E-BE8174704F8C}"/>
                    </a:ext>
                  </a:extLst>
                </p:cNvPr>
                <p:cNvGrpSpPr/>
                <p:nvPr/>
              </p:nvGrpSpPr>
              <p:grpSpPr>
                <a:xfrm>
                  <a:off x="4825203" y="4636641"/>
                  <a:ext cx="484632" cy="485997"/>
                  <a:chOff x="2107244" y="1575258"/>
                  <a:chExt cx="310993" cy="264555"/>
                </a:xfrm>
                <a:grpFill/>
              </p:grpSpPr>
              <p:sp>
                <p:nvSpPr>
                  <p:cNvPr id="63" name="Rectangle 9">
                    <a:extLst>
                      <a:ext uri="{FF2B5EF4-FFF2-40B4-BE49-F238E27FC236}">
                        <a16:creationId xmlns:a16="http://schemas.microsoft.com/office/drawing/2014/main" id="{2544B2F6-E69F-4440-8674-E99102BF1F72}"/>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F3F3F"/>
                      </a:solidFill>
                      <a:latin typeface="Segoe UI"/>
                    </a:endParaRPr>
                  </a:p>
                </p:txBody>
              </p:sp>
              <p:sp>
                <p:nvSpPr>
                  <p:cNvPr id="64" name="Line 10">
                    <a:extLst>
                      <a:ext uri="{FF2B5EF4-FFF2-40B4-BE49-F238E27FC236}">
                        <a16:creationId xmlns:a16="http://schemas.microsoft.com/office/drawing/2014/main" id="{0B4D2B95-0520-4D71-BD5E-8CB42FDD535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F3F3F"/>
                      </a:solidFill>
                      <a:latin typeface="Segoe UI"/>
                    </a:endParaRPr>
                  </a:p>
                </p:txBody>
              </p:sp>
            </p:grpSp>
            <p:sp>
              <p:nvSpPr>
                <p:cNvPr id="62" name="Oval 61">
                  <a:extLst>
                    <a:ext uri="{FF2B5EF4-FFF2-40B4-BE49-F238E27FC236}">
                      <a16:creationId xmlns:a16="http://schemas.microsoft.com/office/drawing/2014/main" id="{F007E318-19C7-4207-8E22-F760BFAAC6F0}"/>
                    </a:ext>
                  </a:extLst>
                </p:cNvPr>
                <p:cNvSpPr/>
                <p:nvPr/>
              </p:nvSpPr>
              <p:spPr bwMode="auto">
                <a:xfrm>
                  <a:off x="4865134" y="4679796"/>
                  <a:ext cx="45089" cy="45089"/>
                </a:xfrm>
                <a:prstGeom prst="ellipse">
                  <a:avLst/>
                </a:prstGeom>
                <a:noFill/>
                <a:ln w="12700" cap="rnd">
                  <a:solidFill>
                    <a:schemeClr val="tx1"/>
                  </a:solidFill>
                  <a:miter lim="800000"/>
                  <a:headEnd/>
                  <a:tailEnd/>
                </a:ln>
                <a:effectLst/>
                <a:extLst/>
              </p:spPr>
              <p:txBody>
                <a:bodyPr wrap="none" rtlCol="0" anchor="ctr"/>
                <a:lstStyle/>
                <a:p>
                  <a:pPr defTabSz="932597">
                    <a:defRPr/>
                  </a:pPr>
                  <a:endParaRPr lang="en-US" sz="1836" kern="0">
                    <a:solidFill>
                      <a:prstClr val="black"/>
                    </a:solidFill>
                    <a:latin typeface="Arial" charset="0"/>
                    <a:ea typeface="Arial" charset="0"/>
                    <a:cs typeface="Arial" charset="0"/>
                  </a:endParaRPr>
                </a:p>
              </p:txBody>
            </p:sp>
          </p:grpSp>
          <p:sp>
            <p:nvSpPr>
              <p:cNvPr id="60" name="TextBox 59">
                <a:extLst>
                  <a:ext uri="{FF2B5EF4-FFF2-40B4-BE49-F238E27FC236}">
                    <a16:creationId xmlns:a16="http://schemas.microsoft.com/office/drawing/2014/main" id="{94D1A5E9-E885-4737-9ABB-03264F7C7333}"/>
                  </a:ext>
                </a:extLst>
              </p:cNvPr>
              <p:cNvSpPr txBox="1"/>
              <p:nvPr/>
            </p:nvSpPr>
            <p:spPr>
              <a:xfrm>
                <a:off x="2500207" y="5874481"/>
                <a:ext cx="453058"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ea typeface="MS PGothic" charset="0"/>
                    <a:cs typeface="Segoe UI Semibold" charset="0"/>
                  </a:rPr>
                  <a:t>App</a:t>
                </a:r>
                <a:endParaRPr lang="en-US" sz="1020" kern="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grpSp>
        <p:cxnSp>
          <p:nvCxnSpPr>
            <p:cNvPr id="53" name="Connector: Elbow 52">
              <a:extLst>
                <a:ext uri="{FF2B5EF4-FFF2-40B4-BE49-F238E27FC236}">
                  <a16:creationId xmlns:a16="http://schemas.microsoft.com/office/drawing/2014/main" id="{FD280B2E-9AF0-48D1-B3EA-956D2F78C80A}"/>
                </a:ext>
              </a:extLst>
            </p:cNvPr>
            <p:cNvCxnSpPr>
              <a:cxnSpLocks/>
            </p:cNvCxnSpPr>
            <p:nvPr/>
          </p:nvCxnSpPr>
          <p:spPr>
            <a:xfrm rot="10800000" flipV="1">
              <a:off x="3841352" y="3566339"/>
              <a:ext cx="4043100" cy="779467"/>
            </a:xfrm>
            <a:prstGeom prst="bentConnector3">
              <a:avLst>
                <a:gd name="adj1" fmla="val 2220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616104B-1711-470A-99E5-595F805FD33B}"/>
                </a:ext>
              </a:extLst>
            </p:cNvPr>
            <p:cNvSpPr txBox="1"/>
            <p:nvPr/>
          </p:nvSpPr>
          <p:spPr>
            <a:xfrm>
              <a:off x="8756383" y="3524465"/>
              <a:ext cx="1070950"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latin typeface="Segoe UI" panose="020B0502040204020203" pitchFamily="34" charset="0"/>
                  <a:cs typeface="Segoe UI" panose="020B0502040204020203" pitchFamily="34" charset="0"/>
                </a:rPr>
                <a:t>IaaS Hosted</a:t>
              </a:r>
            </a:p>
          </p:txBody>
        </p:sp>
        <p:sp>
          <p:nvSpPr>
            <p:cNvPr id="55" name="TextBox 54">
              <a:extLst>
                <a:ext uri="{FF2B5EF4-FFF2-40B4-BE49-F238E27FC236}">
                  <a16:creationId xmlns:a16="http://schemas.microsoft.com/office/drawing/2014/main" id="{D9D74E67-47E0-43D6-844C-E3CA7024FC9F}"/>
                </a:ext>
              </a:extLst>
            </p:cNvPr>
            <p:cNvSpPr txBox="1"/>
            <p:nvPr/>
          </p:nvSpPr>
          <p:spPr>
            <a:xfrm>
              <a:off x="8765563" y="4326856"/>
              <a:ext cx="1070950"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latin typeface="Segoe UI" panose="020B0502040204020203" pitchFamily="34" charset="0"/>
                  <a:cs typeface="Segoe UI" panose="020B0502040204020203" pitchFamily="34" charset="0"/>
                </a:rPr>
                <a:t>App Service</a:t>
              </a:r>
            </a:p>
          </p:txBody>
        </p:sp>
        <p:sp>
          <p:nvSpPr>
            <p:cNvPr id="56" name="TextBox 55">
              <a:extLst>
                <a:ext uri="{FF2B5EF4-FFF2-40B4-BE49-F238E27FC236}">
                  <a16:creationId xmlns:a16="http://schemas.microsoft.com/office/drawing/2014/main" id="{188343FA-F49C-413A-A833-17AF82583906}"/>
                </a:ext>
              </a:extLst>
            </p:cNvPr>
            <p:cNvSpPr txBox="1"/>
            <p:nvPr/>
          </p:nvSpPr>
          <p:spPr>
            <a:xfrm>
              <a:off x="9607196" y="3162744"/>
              <a:ext cx="1070950"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ea typeface="MS PGothic" charset="0"/>
                  <a:cs typeface="Segoe UI Semibold" charset="0"/>
                </a:rPr>
                <a:t>App </a:t>
              </a:r>
              <a:r>
                <a:rPr lang="en-US" sz="1020" kern="0">
                  <a:ln>
                    <a:solidFill>
                      <a:srgbClr val="FFFFFF">
                        <a:alpha val="0"/>
                      </a:srgbClr>
                    </a:solidFill>
                  </a:ln>
                  <a:latin typeface="Segoe UI Semibold" charset="0"/>
                  <a:ea typeface="MS PGothic" charset="0"/>
                  <a:cs typeface="Segoe UI Semibold" charset="0"/>
                </a:rPr>
                <a:t>subnet</a:t>
              </a:r>
              <a:endParaRPr lang="en-US" sz="1020" kern="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cxnSp>
          <p:nvCxnSpPr>
            <p:cNvPr id="57" name="Connector: Elbow 56">
              <a:extLst>
                <a:ext uri="{FF2B5EF4-FFF2-40B4-BE49-F238E27FC236}">
                  <a16:creationId xmlns:a16="http://schemas.microsoft.com/office/drawing/2014/main" id="{F4010BF9-A1C0-4979-A95B-2FEE493D6220}"/>
                </a:ext>
              </a:extLst>
            </p:cNvPr>
            <p:cNvCxnSpPr>
              <a:cxnSpLocks/>
            </p:cNvCxnSpPr>
            <p:nvPr/>
          </p:nvCxnSpPr>
          <p:spPr>
            <a:xfrm rot="10800000" flipV="1">
              <a:off x="3841352" y="1907821"/>
              <a:ext cx="3701645" cy="2292929"/>
            </a:xfrm>
            <a:prstGeom prst="bentConnector3">
              <a:avLst>
                <a:gd name="adj1" fmla="val 1919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B158FF8-CCF4-45AA-9379-234B28FEAE7A}"/>
                </a:ext>
              </a:extLst>
            </p:cNvPr>
            <p:cNvCxnSpPr>
              <a:cxnSpLocks/>
            </p:cNvCxnSpPr>
            <p:nvPr/>
          </p:nvCxnSpPr>
          <p:spPr>
            <a:xfrm>
              <a:off x="7884539" y="2178756"/>
              <a:ext cx="0" cy="519156"/>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538847F7-690D-4998-A1DD-84386A193D20}"/>
              </a:ext>
            </a:extLst>
          </p:cNvPr>
          <p:cNvGrpSpPr/>
          <p:nvPr/>
        </p:nvGrpSpPr>
        <p:grpSpPr>
          <a:xfrm>
            <a:off x="5407995" y="1312338"/>
            <a:ext cx="448792" cy="448792"/>
            <a:chOff x="11679011" y="5307417"/>
            <a:chExt cx="457200" cy="457200"/>
          </a:xfrm>
        </p:grpSpPr>
        <p:sp>
          <p:nvSpPr>
            <p:cNvPr id="80" name="Oval 79">
              <a:extLst>
                <a:ext uri="{FF2B5EF4-FFF2-40B4-BE49-F238E27FC236}">
                  <a16:creationId xmlns:a16="http://schemas.microsoft.com/office/drawing/2014/main" id="{779B5857-CBD7-49F6-9BDE-05E217B6E0F1}"/>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EA87EA6B-7B74-4E03-9EC2-8DC963DD2815}"/>
                </a:ext>
              </a:extLst>
            </p:cNvPr>
            <p:cNvSpPr/>
            <p:nvPr/>
          </p:nvSpPr>
          <p:spPr bwMode="auto">
            <a:xfrm>
              <a:off x="11794036" y="5307417"/>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18CBE036-67DF-4A36-AC1A-C4A047ABDBDD}"/>
                </a:ext>
              </a:extLst>
            </p:cNvPr>
            <p:cNvCxnSpPr>
              <a:stCxn id="80" idx="2"/>
              <a:endCxn id="80"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DC87EB-0D9D-43E4-BC67-A22B06748483}"/>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344452A-198E-451F-8211-34789885799F}"/>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9AF0D37-9740-4BA9-A9D9-76A9B217D2BC}"/>
                </a:ext>
              </a:extLst>
            </p:cNvPr>
            <p:cNvCxnSpPr>
              <a:cxnSpLocks/>
              <a:stCxn id="81" idx="4"/>
              <a:endCxn id="81"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TextBox 107">
            <a:extLst>
              <a:ext uri="{FF2B5EF4-FFF2-40B4-BE49-F238E27FC236}">
                <a16:creationId xmlns:a16="http://schemas.microsoft.com/office/drawing/2014/main" id="{9BABD664-F550-4C83-9BEC-F2F28492DE8C}"/>
              </a:ext>
            </a:extLst>
          </p:cNvPr>
          <p:cNvSpPr txBox="1"/>
          <p:nvPr/>
        </p:nvSpPr>
        <p:spPr>
          <a:xfrm>
            <a:off x="5849448" y="1318792"/>
            <a:ext cx="1696664" cy="489625"/>
          </a:xfrm>
          <a:prstGeom prst="rect">
            <a:avLst/>
          </a:prstGeom>
          <a:noFill/>
        </p:spPr>
        <p:txBody>
          <a:bodyPr wrap="square" lIns="93260" tIns="46630" rIns="93260" bIns="46630" rtlCol="0">
            <a:spAutoFit/>
          </a:bodyPr>
          <a:lstStyle/>
          <a:p>
            <a:pPr defTabSz="932597">
              <a:lnSpc>
                <a:spcPct val="90000"/>
              </a:lnSpc>
              <a:spcAft>
                <a:spcPts val="612"/>
              </a:spcAft>
              <a:defRPr/>
            </a:pPr>
            <a:r>
              <a:rPr lang="en-US" sz="1224" b="1" kern="0">
                <a:ln>
                  <a:solidFill>
                    <a:srgbClr val="FFFFFF">
                      <a:alpha val="0"/>
                    </a:srgbClr>
                  </a:solidFill>
                </a:ln>
                <a:latin typeface="Segoe UI Semibold" charset="0"/>
                <a:ea typeface="MS PGothic" charset="0"/>
                <a:cs typeface="Segoe UI Semibold" charset="0"/>
              </a:rPr>
              <a:t>“</a:t>
            </a:r>
            <a:r>
              <a:rPr lang="en-US" sz="1224" b="1" kern="0" err="1">
                <a:ln>
                  <a:solidFill>
                    <a:srgbClr val="FFFFFF">
                      <a:alpha val="0"/>
                    </a:srgbClr>
                  </a:solidFill>
                </a:ln>
                <a:latin typeface="Segoe UI Semibold" charset="0"/>
                <a:ea typeface="MS PGothic" charset="0"/>
                <a:cs typeface="Segoe UI Semibold" charset="0"/>
              </a:rPr>
              <a:t>VNet</a:t>
            </a:r>
            <a:r>
              <a:rPr lang="en-US" sz="1224" b="1" kern="0">
                <a:ln>
                  <a:solidFill>
                    <a:srgbClr val="FFFFFF">
                      <a:alpha val="0"/>
                    </a:srgbClr>
                  </a:solidFill>
                </a:ln>
                <a:latin typeface="Segoe UI Semibold" charset="0"/>
                <a:ea typeface="MS PGothic" charset="0"/>
                <a:cs typeface="Segoe UI Semibold" charset="0"/>
              </a:rPr>
              <a:t> Integration” </a:t>
            </a:r>
          </a:p>
          <a:p>
            <a:pPr defTabSz="932597">
              <a:lnSpc>
                <a:spcPct val="90000"/>
              </a:lnSpc>
              <a:spcAft>
                <a:spcPts val="612"/>
              </a:spcAft>
              <a:defRPr/>
            </a:pPr>
            <a:r>
              <a:rPr lang="en-US" sz="1020" kern="0">
                <a:ln>
                  <a:solidFill>
                    <a:srgbClr val="FFFFFF">
                      <a:alpha val="0"/>
                    </a:srgbClr>
                  </a:solidFill>
                </a:ln>
                <a:latin typeface="Segoe UI" panose="020B0502040204020203" pitchFamily="34" charset="0"/>
                <a:cs typeface="Segoe UI" panose="020B0502040204020203" pitchFamily="34" charset="0"/>
              </a:rPr>
              <a:t>Web app</a:t>
            </a:r>
          </a:p>
        </p:txBody>
      </p:sp>
      <p:cxnSp>
        <p:nvCxnSpPr>
          <p:cNvPr id="109" name="Straight Arrow Connector 108">
            <a:extLst>
              <a:ext uri="{FF2B5EF4-FFF2-40B4-BE49-F238E27FC236}">
                <a16:creationId xmlns:a16="http://schemas.microsoft.com/office/drawing/2014/main" id="{F5719599-C2DB-41A3-A251-805C203F06AF}"/>
              </a:ext>
            </a:extLst>
          </p:cNvPr>
          <p:cNvCxnSpPr>
            <a:cxnSpLocks/>
          </p:cNvCxnSpPr>
          <p:nvPr/>
        </p:nvCxnSpPr>
        <p:spPr>
          <a:xfrm flipH="1">
            <a:off x="3927026" y="4133393"/>
            <a:ext cx="9556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E1C5F8E-1364-48EF-87DC-109B174A3ECB}"/>
              </a:ext>
            </a:extLst>
          </p:cNvPr>
          <p:cNvCxnSpPr/>
          <p:nvPr/>
        </p:nvCxnSpPr>
        <p:spPr>
          <a:xfrm>
            <a:off x="4882655" y="1623423"/>
            <a:ext cx="0" cy="25099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7EDD6A8-B177-4FD8-9F3D-F12BB9AA1B1E}"/>
              </a:ext>
            </a:extLst>
          </p:cNvPr>
          <p:cNvCxnSpPr/>
          <p:nvPr/>
        </p:nvCxnSpPr>
        <p:spPr>
          <a:xfrm>
            <a:off x="4882656" y="1623425"/>
            <a:ext cx="47205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4109D3F2-8B95-4766-A90D-5781CAB172BC}"/>
              </a:ext>
            </a:extLst>
          </p:cNvPr>
          <p:cNvCxnSpPr>
            <a:cxnSpLocks/>
          </p:cNvCxnSpPr>
          <p:nvPr/>
        </p:nvCxnSpPr>
        <p:spPr>
          <a:xfrm flipH="1">
            <a:off x="4364544" y="1450719"/>
            <a:ext cx="978656" cy="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843272C5-3BBF-45A9-A5BE-378EC79A4A65}"/>
              </a:ext>
            </a:extLst>
          </p:cNvPr>
          <p:cNvSpPr txBox="1"/>
          <p:nvPr/>
        </p:nvSpPr>
        <p:spPr>
          <a:xfrm>
            <a:off x="5188754" y="3330299"/>
            <a:ext cx="1628189"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70C0"/>
                </a:solidFill>
                <a:latin typeface="Segoe UI Semibold" charset="0"/>
                <a:ea typeface="MS PGothic" charset="0"/>
                <a:cs typeface="Segoe UI Semibold" charset="0"/>
              </a:rPr>
              <a:t>Peering / VPN Channel</a:t>
            </a:r>
            <a:endParaRPr lang="en-US" sz="1020" kern="0">
              <a:ln>
                <a:solidFill>
                  <a:srgbClr val="FFFFFF">
                    <a:alpha val="0"/>
                  </a:srgbClr>
                </a:solidFill>
              </a:ln>
              <a:solidFill>
                <a:srgbClr val="0070C0"/>
              </a:solidFill>
              <a:latin typeface="Segoe UI Semilight" panose="020B0402040204020203" pitchFamily="34" charset="0"/>
              <a:ea typeface="MS PGothic" charset="0"/>
              <a:cs typeface="Segoe UI Semilight" panose="020B0402040204020203" pitchFamily="34" charset="0"/>
            </a:endParaRPr>
          </a:p>
        </p:txBody>
      </p:sp>
      <p:grpSp>
        <p:nvGrpSpPr>
          <p:cNvPr id="148" name="Group 147">
            <a:extLst>
              <a:ext uri="{FF2B5EF4-FFF2-40B4-BE49-F238E27FC236}">
                <a16:creationId xmlns:a16="http://schemas.microsoft.com/office/drawing/2014/main" id="{044F4BD1-0FBF-4EAA-AC49-4A3F3D56A5BB}"/>
              </a:ext>
            </a:extLst>
          </p:cNvPr>
          <p:cNvGrpSpPr/>
          <p:nvPr/>
        </p:nvGrpSpPr>
        <p:grpSpPr>
          <a:xfrm>
            <a:off x="781970" y="5361603"/>
            <a:ext cx="5067696" cy="1270675"/>
            <a:chOff x="781970" y="5361603"/>
            <a:chExt cx="5067696" cy="1270675"/>
          </a:xfrm>
        </p:grpSpPr>
        <p:grpSp>
          <p:nvGrpSpPr>
            <p:cNvPr id="88" name="Group 87">
              <a:extLst>
                <a:ext uri="{FF2B5EF4-FFF2-40B4-BE49-F238E27FC236}">
                  <a16:creationId xmlns:a16="http://schemas.microsoft.com/office/drawing/2014/main" id="{9BAED802-6AE9-4CBD-B39E-36265D69ACC7}"/>
                </a:ext>
              </a:extLst>
            </p:cNvPr>
            <p:cNvGrpSpPr/>
            <p:nvPr/>
          </p:nvGrpSpPr>
          <p:grpSpPr>
            <a:xfrm>
              <a:off x="781970" y="6033670"/>
              <a:ext cx="585784" cy="585784"/>
              <a:chOff x="8178158" y="5231819"/>
              <a:chExt cx="574350" cy="574350"/>
            </a:xfrm>
          </p:grpSpPr>
          <p:sp>
            <p:nvSpPr>
              <p:cNvPr id="100" name="Diamond 99">
                <a:extLst>
                  <a:ext uri="{FF2B5EF4-FFF2-40B4-BE49-F238E27FC236}">
                    <a16:creationId xmlns:a16="http://schemas.microsoft.com/office/drawing/2014/main" id="{D2DD594B-02F2-40D8-811F-AB61749C68B0}"/>
                  </a:ext>
                </a:extLst>
              </p:cNvPr>
              <p:cNvSpPr/>
              <p:nvPr/>
            </p:nvSpPr>
            <p:spPr bwMode="auto">
              <a:xfrm>
                <a:off x="8178158" y="5231819"/>
                <a:ext cx="574350" cy="574350"/>
              </a:xfrm>
              <a:prstGeom prst="diamond">
                <a:avLst/>
              </a:prstGeom>
              <a:solidFill>
                <a:schemeClr val="bg1"/>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grpSp>
            <p:nvGrpSpPr>
              <p:cNvPr id="101" name="Group 100">
                <a:extLst>
                  <a:ext uri="{FF2B5EF4-FFF2-40B4-BE49-F238E27FC236}">
                    <a16:creationId xmlns:a16="http://schemas.microsoft.com/office/drawing/2014/main" id="{8A027530-F4B3-4AFA-ABF8-ADD07D4E0B7C}"/>
                  </a:ext>
                </a:extLst>
              </p:cNvPr>
              <p:cNvGrpSpPr/>
              <p:nvPr/>
            </p:nvGrpSpPr>
            <p:grpSpPr>
              <a:xfrm>
                <a:off x="8246892" y="5300553"/>
                <a:ext cx="436880" cy="436880"/>
                <a:chOff x="8246892" y="5300553"/>
                <a:chExt cx="436880" cy="436880"/>
              </a:xfrm>
            </p:grpSpPr>
            <p:grpSp>
              <p:nvGrpSpPr>
                <p:cNvPr id="102" name="Group 101">
                  <a:extLst>
                    <a:ext uri="{FF2B5EF4-FFF2-40B4-BE49-F238E27FC236}">
                      <a16:creationId xmlns:a16="http://schemas.microsoft.com/office/drawing/2014/main" id="{033E35D7-0877-4402-A962-0BC77EBF4E15}"/>
                    </a:ext>
                  </a:extLst>
                </p:cNvPr>
                <p:cNvGrpSpPr/>
                <p:nvPr/>
              </p:nvGrpSpPr>
              <p:grpSpPr>
                <a:xfrm>
                  <a:off x="8246892" y="5518993"/>
                  <a:ext cx="436880" cy="0"/>
                  <a:chOff x="9137227" y="5357707"/>
                  <a:chExt cx="436880" cy="0"/>
                </a:xfrm>
              </p:grpSpPr>
              <p:cxnSp>
                <p:nvCxnSpPr>
                  <p:cNvPr id="106" name="Straight Arrow Connector 105">
                    <a:extLst>
                      <a:ext uri="{FF2B5EF4-FFF2-40B4-BE49-F238E27FC236}">
                        <a16:creationId xmlns:a16="http://schemas.microsoft.com/office/drawing/2014/main" id="{745C23CC-93D7-4B8E-8CF4-F18CC7435E3B}"/>
                      </a:ext>
                    </a:extLst>
                  </p:cNvPr>
                  <p:cNvCxnSpPr/>
                  <p:nvPr/>
                </p:nvCxnSpPr>
                <p:spPr>
                  <a:xfrm>
                    <a:off x="913722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5543BE5-D24E-47E0-9D13-FC2004BBBE7D}"/>
                      </a:ext>
                    </a:extLst>
                  </p:cNvPr>
                  <p:cNvCxnSpPr>
                    <a:cxnSpLocks/>
                  </p:cNvCxnSpPr>
                  <p:nvPr/>
                </p:nvCxnSpPr>
                <p:spPr>
                  <a:xfrm rot="10800000">
                    <a:off x="941154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2D9DE273-83C8-44D0-AA46-97EEEFE4B56B}"/>
                    </a:ext>
                  </a:extLst>
                </p:cNvPr>
                <p:cNvGrpSpPr/>
                <p:nvPr/>
              </p:nvGrpSpPr>
              <p:grpSpPr>
                <a:xfrm>
                  <a:off x="8465332" y="5300553"/>
                  <a:ext cx="0" cy="436880"/>
                  <a:chOff x="9348863" y="5135745"/>
                  <a:chExt cx="0" cy="436880"/>
                </a:xfrm>
              </p:grpSpPr>
              <p:cxnSp>
                <p:nvCxnSpPr>
                  <p:cNvPr id="104" name="Straight Arrow Connector 103">
                    <a:extLst>
                      <a:ext uri="{FF2B5EF4-FFF2-40B4-BE49-F238E27FC236}">
                        <a16:creationId xmlns:a16="http://schemas.microsoft.com/office/drawing/2014/main" id="{C20CB764-51F9-439E-B752-D4C45018B475}"/>
                      </a:ext>
                    </a:extLst>
                  </p:cNvPr>
                  <p:cNvCxnSpPr>
                    <a:cxnSpLocks/>
                  </p:cNvCxnSpPr>
                  <p:nvPr/>
                </p:nvCxnSpPr>
                <p:spPr>
                  <a:xfrm rot="16200000">
                    <a:off x="9267583" y="521702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51698AF-A934-437D-9006-02C197FD56F0}"/>
                      </a:ext>
                    </a:extLst>
                  </p:cNvPr>
                  <p:cNvCxnSpPr>
                    <a:cxnSpLocks/>
                  </p:cNvCxnSpPr>
                  <p:nvPr/>
                </p:nvCxnSpPr>
                <p:spPr>
                  <a:xfrm rot="5400000">
                    <a:off x="9267583" y="549134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89" name="Group 88">
              <a:extLst>
                <a:ext uri="{FF2B5EF4-FFF2-40B4-BE49-F238E27FC236}">
                  <a16:creationId xmlns:a16="http://schemas.microsoft.com/office/drawing/2014/main" id="{E725F330-0BD9-4426-BEAE-7C2866C2A6D0}"/>
                </a:ext>
              </a:extLst>
            </p:cNvPr>
            <p:cNvGrpSpPr/>
            <p:nvPr/>
          </p:nvGrpSpPr>
          <p:grpSpPr>
            <a:xfrm>
              <a:off x="4558590" y="6225802"/>
              <a:ext cx="462077" cy="406476"/>
              <a:chOff x="2500207" y="5723903"/>
              <a:chExt cx="453058" cy="398542"/>
            </a:xfrm>
          </p:grpSpPr>
          <p:grpSp>
            <p:nvGrpSpPr>
              <p:cNvPr id="94" name="Group 93">
                <a:extLst>
                  <a:ext uri="{FF2B5EF4-FFF2-40B4-BE49-F238E27FC236}">
                    <a16:creationId xmlns:a16="http://schemas.microsoft.com/office/drawing/2014/main" id="{063E6897-5141-4FCA-B90A-B8946C8A36C3}"/>
                  </a:ext>
                </a:extLst>
              </p:cNvPr>
              <p:cNvGrpSpPr/>
              <p:nvPr/>
            </p:nvGrpSpPr>
            <p:grpSpPr>
              <a:xfrm flipH="1">
                <a:off x="2528129" y="5723903"/>
                <a:ext cx="397423" cy="398542"/>
                <a:chOff x="4825203" y="4636641"/>
                <a:chExt cx="484632" cy="485997"/>
              </a:xfrm>
              <a:noFill/>
            </p:grpSpPr>
            <p:grpSp>
              <p:nvGrpSpPr>
                <p:cNvPr id="96" name="Group 95">
                  <a:extLst>
                    <a:ext uri="{FF2B5EF4-FFF2-40B4-BE49-F238E27FC236}">
                      <a16:creationId xmlns:a16="http://schemas.microsoft.com/office/drawing/2014/main" id="{FE273B51-828E-490B-B42E-A63324DD1C49}"/>
                    </a:ext>
                  </a:extLst>
                </p:cNvPr>
                <p:cNvGrpSpPr/>
                <p:nvPr/>
              </p:nvGrpSpPr>
              <p:grpSpPr>
                <a:xfrm>
                  <a:off x="4825203" y="4636641"/>
                  <a:ext cx="484632" cy="485997"/>
                  <a:chOff x="2107244" y="1575258"/>
                  <a:chExt cx="310993" cy="264555"/>
                </a:xfrm>
                <a:grpFill/>
              </p:grpSpPr>
              <p:sp>
                <p:nvSpPr>
                  <p:cNvPr id="98" name="Rectangle 9">
                    <a:extLst>
                      <a:ext uri="{FF2B5EF4-FFF2-40B4-BE49-F238E27FC236}">
                        <a16:creationId xmlns:a16="http://schemas.microsoft.com/office/drawing/2014/main" id="{685F3CA6-CEC9-45CC-921B-29A09812B781}"/>
                      </a:ext>
                    </a:extLst>
                  </p:cNvPr>
                  <p:cNvSpPr>
                    <a:spLocks noChangeArrowheads="1"/>
                  </p:cNvSpPr>
                  <p:nvPr/>
                </p:nvSpPr>
                <p:spPr bwMode="auto">
                  <a:xfrm>
                    <a:off x="2107244" y="1575258"/>
                    <a:ext cx="310993" cy="264555"/>
                  </a:xfrm>
                  <a:prstGeom prst="rect">
                    <a:avLst/>
                  </a:prstGeom>
                  <a:solidFill>
                    <a:schemeClr val="bg1"/>
                  </a:solid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F3F3F"/>
                      </a:solidFill>
                      <a:latin typeface="Segoe UI"/>
                    </a:endParaRPr>
                  </a:p>
                </p:txBody>
              </p:sp>
              <p:sp>
                <p:nvSpPr>
                  <p:cNvPr id="99" name="Line 10">
                    <a:extLst>
                      <a:ext uri="{FF2B5EF4-FFF2-40B4-BE49-F238E27FC236}">
                        <a16:creationId xmlns:a16="http://schemas.microsoft.com/office/drawing/2014/main" id="{6C1CBF94-BFA3-4594-8966-F906A49CA69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F3F3F"/>
                      </a:solidFill>
                      <a:latin typeface="Segoe UI"/>
                    </a:endParaRPr>
                  </a:p>
                </p:txBody>
              </p:sp>
            </p:grpSp>
            <p:sp>
              <p:nvSpPr>
                <p:cNvPr id="97" name="Oval 96">
                  <a:extLst>
                    <a:ext uri="{FF2B5EF4-FFF2-40B4-BE49-F238E27FC236}">
                      <a16:creationId xmlns:a16="http://schemas.microsoft.com/office/drawing/2014/main" id="{6EA65BDD-5B4F-45B3-953E-2F3A232AEEEF}"/>
                    </a:ext>
                  </a:extLst>
                </p:cNvPr>
                <p:cNvSpPr/>
                <p:nvPr/>
              </p:nvSpPr>
              <p:spPr bwMode="auto">
                <a:xfrm>
                  <a:off x="4865134" y="4679796"/>
                  <a:ext cx="45089" cy="45089"/>
                </a:xfrm>
                <a:prstGeom prst="ellipse">
                  <a:avLst/>
                </a:prstGeom>
                <a:noFill/>
                <a:ln w="12700" cap="rnd">
                  <a:solidFill>
                    <a:schemeClr val="tx1"/>
                  </a:solidFill>
                  <a:miter lim="800000"/>
                  <a:headEnd/>
                  <a:tailEnd/>
                </a:ln>
                <a:effectLst/>
                <a:extLst/>
              </p:spPr>
              <p:txBody>
                <a:bodyPr wrap="none" rtlCol="0" anchor="ctr"/>
                <a:lstStyle/>
                <a:p>
                  <a:pPr defTabSz="932597">
                    <a:defRPr/>
                  </a:pPr>
                  <a:endParaRPr lang="en-US" sz="1836" kern="0">
                    <a:solidFill>
                      <a:prstClr val="black"/>
                    </a:solidFill>
                    <a:latin typeface="Arial" charset="0"/>
                    <a:ea typeface="Arial" charset="0"/>
                    <a:cs typeface="Arial" charset="0"/>
                  </a:endParaRPr>
                </a:p>
              </p:txBody>
            </p:sp>
          </p:grpSp>
          <p:sp>
            <p:nvSpPr>
              <p:cNvPr id="95" name="TextBox 94">
                <a:extLst>
                  <a:ext uri="{FF2B5EF4-FFF2-40B4-BE49-F238E27FC236}">
                    <a16:creationId xmlns:a16="http://schemas.microsoft.com/office/drawing/2014/main" id="{9C59BF8A-A154-495D-8715-EC5EE6E6E062}"/>
                  </a:ext>
                </a:extLst>
              </p:cNvPr>
              <p:cNvSpPr txBox="1"/>
              <p:nvPr/>
            </p:nvSpPr>
            <p:spPr>
              <a:xfrm>
                <a:off x="2500207" y="5874481"/>
                <a:ext cx="453058"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ea typeface="MS PGothic" charset="0"/>
                    <a:cs typeface="Segoe UI Semibold" charset="0"/>
                  </a:rPr>
                  <a:t>App</a:t>
                </a:r>
                <a:endParaRPr lang="en-US" sz="1020" kern="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grpSp>
        <p:cxnSp>
          <p:nvCxnSpPr>
            <p:cNvPr id="90" name="Straight Arrow Connector 89">
              <a:extLst>
                <a:ext uri="{FF2B5EF4-FFF2-40B4-BE49-F238E27FC236}">
                  <a16:creationId xmlns:a16="http://schemas.microsoft.com/office/drawing/2014/main" id="{A3A63720-C431-4C79-ADAC-42A565991BE2}"/>
                </a:ext>
              </a:extLst>
            </p:cNvPr>
            <p:cNvCxnSpPr/>
            <p:nvPr/>
          </p:nvCxnSpPr>
          <p:spPr>
            <a:xfrm flipV="1">
              <a:off x="1075947" y="5361603"/>
              <a:ext cx="0" cy="65169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 90">
              <a:extLst>
                <a:ext uri="{FF2B5EF4-FFF2-40B4-BE49-F238E27FC236}">
                  <a16:creationId xmlns:a16="http://schemas.microsoft.com/office/drawing/2014/main" id="{B8C49AF8-6A10-4F80-82C8-74072C4087E9}"/>
                </a:ext>
              </a:extLst>
            </p:cNvPr>
            <p:cNvSpPr/>
            <p:nvPr/>
          </p:nvSpPr>
          <p:spPr bwMode="auto">
            <a:xfrm>
              <a:off x="1413035" y="6226789"/>
              <a:ext cx="2213527" cy="202251"/>
            </a:xfrm>
            <a:prstGeom prst="lef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92" name="TextBox 91">
              <a:extLst>
                <a:ext uri="{FF2B5EF4-FFF2-40B4-BE49-F238E27FC236}">
                  <a16:creationId xmlns:a16="http://schemas.microsoft.com/office/drawing/2014/main" id="{6EB714BC-D255-453E-A8F8-EB3D3A8E5DC6}"/>
                </a:ext>
              </a:extLst>
            </p:cNvPr>
            <p:cNvSpPr txBox="1"/>
            <p:nvPr/>
          </p:nvSpPr>
          <p:spPr>
            <a:xfrm>
              <a:off x="1393663" y="5984953"/>
              <a:ext cx="2120536"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ea typeface="MS PGothic" charset="0"/>
                  <a:cs typeface="Segoe UI Semibold" charset="0"/>
                </a:rPr>
                <a:t>Express Route / VPN Gateway</a:t>
              </a:r>
              <a:endParaRPr lang="en-US" sz="1020" kern="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sp>
          <p:nvSpPr>
            <p:cNvPr id="93" name="TextBox 92">
              <a:extLst>
                <a:ext uri="{FF2B5EF4-FFF2-40B4-BE49-F238E27FC236}">
                  <a16:creationId xmlns:a16="http://schemas.microsoft.com/office/drawing/2014/main" id="{C313AABD-F2A4-4345-8708-8959065E4BF4}"/>
                </a:ext>
              </a:extLst>
            </p:cNvPr>
            <p:cNvSpPr txBox="1"/>
            <p:nvPr/>
          </p:nvSpPr>
          <p:spPr>
            <a:xfrm>
              <a:off x="4448246" y="5856774"/>
              <a:ext cx="1401420" cy="26708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224" b="1" kern="0">
                  <a:ln>
                    <a:solidFill>
                      <a:srgbClr val="FFFFFF">
                        <a:alpha val="0"/>
                      </a:srgbClr>
                    </a:solidFill>
                  </a:ln>
                  <a:latin typeface="Segoe UI Semibold" charset="0"/>
                  <a:ea typeface="MS PGothic" charset="0"/>
                  <a:cs typeface="Segoe UI Semibold" charset="0"/>
                </a:rPr>
                <a:t>On-premise app</a:t>
              </a:r>
              <a:endParaRPr lang="en-US" sz="1224" kern="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grpSp>
          <p:nvGrpSpPr>
            <p:cNvPr id="147" name="Group 146">
              <a:extLst>
                <a:ext uri="{FF2B5EF4-FFF2-40B4-BE49-F238E27FC236}">
                  <a16:creationId xmlns:a16="http://schemas.microsoft.com/office/drawing/2014/main" id="{DE5E0F82-B956-4412-B0C0-496AE25E2C55}"/>
                </a:ext>
              </a:extLst>
            </p:cNvPr>
            <p:cNvGrpSpPr/>
            <p:nvPr/>
          </p:nvGrpSpPr>
          <p:grpSpPr>
            <a:xfrm>
              <a:off x="3689039" y="5826448"/>
              <a:ext cx="824270" cy="651699"/>
              <a:chOff x="6308381" y="5135726"/>
              <a:chExt cx="1327466" cy="1049545"/>
            </a:xfrm>
          </p:grpSpPr>
          <p:grpSp>
            <p:nvGrpSpPr>
              <p:cNvPr id="141" name="Group 140">
                <a:extLst>
                  <a:ext uri="{FF2B5EF4-FFF2-40B4-BE49-F238E27FC236}">
                    <a16:creationId xmlns:a16="http://schemas.microsoft.com/office/drawing/2014/main" id="{1F25A482-EE92-41E5-B3BA-73D91B3F0DA1}"/>
                  </a:ext>
                </a:extLst>
              </p:cNvPr>
              <p:cNvGrpSpPr/>
              <p:nvPr/>
            </p:nvGrpSpPr>
            <p:grpSpPr>
              <a:xfrm>
                <a:off x="6308381" y="5135726"/>
                <a:ext cx="1327466" cy="1049545"/>
                <a:chOff x="967154" y="1481462"/>
                <a:chExt cx="5331069" cy="4214950"/>
              </a:xfrm>
            </p:grpSpPr>
            <p:cxnSp>
              <p:nvCxnSpPr>
                <p:cNvPr id="142" name="Straight Connector 141">
                  <a:extLst>
                    <a:ext uri="{FF2B5EF4-FFF2-40B4-BE49-F238E27FC236}">
                      <a16:creationId xmlns:a16="http://schemas.microsoft.com/office/drawing/2014/main" id="{C6C61FF5-696E-4006-9483-52337D6352C4}"/>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C00165CD-819C-4027-91FD-AFBB522672EF}"/>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Freeform: Shape 143">
                  <a:extLst>
                    <a:ext uri="{FF2B5EF4-FFF2-40B4-BE49-F238E27FC236}">
                      <a16:creationId xmlns:a16="http://schemas.microsoft.com/office/drawing/2014/main" id="{58D7E6F9-9476-465A-9AB0-7102F9C2B644}"/>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58359421-36DB-4815-9ACA-1EDC8CE4B58A}"/>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6" name="DeveloperTools_EC7A">
                <a:extLst>
                  <a:ext uri="{FF2B5EF4-FFF2-40B4-BE49-F238E27FC236}">
                    <a16:creationId xmlns:a16="http://schemas.microsoft.com/office/drawing/2014/main" id="{65A27FCA-B3F7-4171-B911-1899433057BC}"/>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2700"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grpSp>
        <p:nvGrpSpPr>
          <p:cNvPr id="31" name="Group 30">
            <a:extLst>
              <a:ext uri="{FF2B5EF4-FFF2-40B4-BE49-F238E27FC236}">
                <a16:creationId xmlns:a16="http://schemas.microsoft.com/office/drawing/2014/main" id="{BE73AABD-3499-45BB-A1A4-D64B49498D94}"/>
              </a:ext>
            </a:extLst>
          </p:cNvPr>
          <p:cNvGrpSpPr/>
          <p:nvPr/>
        </p:nvGrpSpPr>
        <p:grpSpPr>
          <a:xfrm>
            <a:off x="1483560" y="2296428"/>
            <a:ext cx="462077" cy="406476"/>
            <a:chOff x="2500207" y="5723903"/>
            <a:chExt cx="453058" cy="398542"/>
          </a:xfrm>
          <a:noFill/>
        </p:grpSpPr>
        <p:grpSp>
          <p:nvGrpSpPr>
            <p:cNvPr id="32" name="Group 31">
              <a:extLst>
                <a:ext uri="{FF2B5EF4-FFF2-40B4-BE49-F238E27FC236}">
                  <a16:creationId xmlns:a16="http://schemas.microsoft.com/office/drawing/2014/main" id="{8199BA9C-2E85-47B1-B541-08EFE72E5BF9}"/>
                </a:ext>
              </a:extLst>
            </p:cNvPr>
            <p:cNvGrpSpPr/>
            <p:nvPr/>
          </p:nvGrpSpPr>
          <p:grpSpPr>
            <a:xfrm flipH="1">
              <a:off x="2528129" y="5723903"/>
              <a:ext cx="397423" cy="398542"/>
              <a:chOff x="4825203" y="4636641"/>
              <a:chExt cx="484632" cy="485997"/>
            </a:xfrm>
            <a:grpFill/>
          </p:grpSpPr>
          <p:grpSp>
            <p:nvGrpSpPr>
              <p:cNvPr id="34" name="Group 33">
                <a:extLst>
                  <a:ext uri="{FF2B5EF4-FFF2-40B4-BE49-F238E27FC236}">
                    <a16:creationId xmlns:a16="http://schemas.microsoft.com/office/drawing/2014/main" id="{3632C495-B6C4-4316-ADDC-4D6DA4E40679}"/>
                  </a:ext>
                </a:extLst>
              </p:cNvPr>
              <p:cNvGrpSpPr/>
              <p:nvPr/>
            </p:nvGrpSpPr>
            <p:grpSpPr>
              <a:xfrm>
                <a:off x="4825203" y="4636641"/>
                <a:ext cx="484632" cy="485997"/>
                <a:chOff x="2107244" y="1575258"/>
                <a:chExt cx="310993" cy="264555"/>
              </a:xfrm>
              <a:grpFill/>
            </p:grpSpPr>
            <p:sp>
              <p:nvSpPr>
                <p:cNvPr id="36" name="Rectangle 9">
                  <a:extLst>
                    <a:ext uri="{FF2B5EF4-FFF2-40B4-BE49-F238E27FC236}">
                      <a16:creationId xmlns:a16="http://schemas.microsoft.com/office/drawing/2014/main" id="{FB0F5898-78CC-428F-9D11-D36D0CBB828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F3F3F"/>
                    </a:solidFill>
                    <a:latin typeface="Segoe UI"/>
                  </a:endParaRPr>
                </a:p>
              </p:txBody>
            </p:sp>
            <p:sp>
              <p:nvSpPr>
                <p:cNvPr id="37" name="Line 10">
                  <a:extLst>
                    <a:ext uri="{FF2B5EF4-FFF2-40B4-BE49-F238E27FC236}">
                      <a16:creationId xmlns:a16="http://schemas.microsoft.com/office/drawing/2014/main" id="{812633DE-51B2-42E9-A3A4-C6D49EDBFF49}"/>
                    </a:ext>
                  </a:extLst>
                </p:cNvPr>
                <p:cNvSpPr>
                  <a:spLocks noChangeShapeType="1"/>
                </p:cNvSpPr>
                <p:nvPr/>
              </p:nvSpPr>
              <p:spPr bwMode="auto">
                <a:xfrm flipH="1">
                  <a:off x="2107244" y="1651824"/>
                  <a:ext cx="310993" cy="0"/>
                </a:xfrm>
                <a:prstGeom prst="line">
                  <a:avLst/>
                </a:prstGeom>
                <a:solidFill>
                  <a:srgbClr val="F2F2F2"/>
                </a:solid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F3F3F"/>
                    </a:solidFill>
                    <a:latin typeface="Segoe UI"/>
                  </a:endParaRPr>
                </a:p>
              </p:txBody>
            </p:sp>
          </p:grpSp>
          <p:sp>
            <p:nvSpPr>
              <p:cNvPr id="35" name="Oval 34">
                <a:extLst>
                  <a:ext uri="{FF2B5EF4-FFF2-40B4-BE49-F238E27FC236}">
                    <a16:creationId xmlns:a16="http://schemas.microsoft.com/office/drawing/2014/main" id="{341A366A-9027-4DC4-8743-0934DB76F4C4}"/>
                  </a:ext>
                </a:extLst>
              </p:cNvPr>
              <p:cNvSpPr/>
              <p:nvPr/>
            </p:nvSpPr>
            <p:spPr bwMode="auto">
              <a:xfrm>
                <a:off x="4865134" y="4679796"/>
                <a:ext cx="45089" cy="45089"/>
              </a:xfrm>
              <a:prstGeom prst="ellipse">
                <a:avLst/>
              </a:prstGeom>
              <a:grpFill/>
              <a:ln w="12700" cap="rnd">
                <a:solidFill>
                  <a:schemeClr val="tx1"/>
                </a:solidFill>
                <a:miter lim="800000"/>
                <a:headEnd/>
                <a:tailEnd/>
              </a:ln>
              <a:effectLst/>
              <a:extLst/>
            </p:spPr>
            <p:txBody>
              <a:bodyPr wrap="none" rtlCol="0" anchor="ctr"/>
              <a:lstStyle/>
              <a:p>
                <a:pPr defTabSz="932597">
                  <a:defRPr/>
                </a:pPr>
                <a:endParaRPr lang="en-US" sz="1836" kern="0">
                  <a:solidFill>
                    <a:prstClr val="black"/>
                  </a:solidFill>
                  <a:latin typeface="Arial" charset="0"/>
                  <a:ea typeface="Arial" charset="0"/>
                  <a:cs typeface="Arial" charset="0"/>
                </a:endParaRPr>
              </a:p>
            </p:txBody>
          </p:sp>
        </p:grpSp>
        <p:sp>
          <p:nvSpPr>
            <p:cNvPr id="33" name="TextBox 32">
              <a:extLst>
                <a:ext uri="{FF2B5EF4-FFF2-40B4-BE49-F238E27FC236}">
                  <a16:creationId xmlns:a16="http://schemas.microsoft.com/office/drawing/2014/main" id="{7DBC873B-572E-4ECD-A7BB-54EF1A5CB203}"/>
                </a:ext>
              </a:extLst>
            </p:cNvPr>
            <p:cNvSpPr txBox="1"/>
            <p:nvPr/>
          </p:nvSpPr>
          <p:spPr>
            <a:xfrm>
              <a:off x="2500207" y="5874481"/>
              <a:ext cx="453058" cy="233590"/>
            </a:xfrm>
            <a:prstGeom prst="rect">
              <a:avLst/>
            </a:prstGeom>
            <a:grp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ea typeface="MS PGothic" charset="0"/>
                  <a:cs typeface="Segoe UI Semibold" charset="0"/>
                </a:rPr>
                <a:t>App</a:t>
              </a:r>
              <a:endParaRPr lang="en-US" sz="1020" kern="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grpSp>
    </p:spTree>
    <p:extLst>
      <p:ext uri="{BB962C8B-B14F-4D97-AF65-F5344CB8AC3E}">
        <p14:creationId xmlns:p14="http://schemas.microsoft.com/office/powerpoint/2010/main" val="3967858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4EFB91-4E2E-4ECF-9FC9-ADEFE5DB2780}"/>
              </a:ext>
            </a:extLst>
          </p:cNvPr>
          <p:cNvSpPr/>
          <p:nvPr/>
        </p:nvSpPr>
        <p:spPr>
          <a:xfrm>
            <a:off x="574641" y="1208542"/>
            <a:ext cx="10894688" cy="5091137"/>
          </a:xfrm>
          <a:prstGeom prst="rect">
            <a:avLst/>
          </a:prstGeom>
        </p:spPr>
        <p:txBody>
          <a:bodyPr wrap="square">
            <a:spAutoFit/>
          </a:bodyPr>
          <a:lstStyle/>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Be empty: </a:t>
            </a:r>
            <a:r>
              <a:rPr kumimoji="0" lang="en-US" sz="18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The subnet must not contain any other cloud service associated to it, and it must not be Gateway subnet. You won’t be able to create Managed Instance in subnet that contains resources other than managed instance or add other resources inside the subnet later.</a:t>
            </a:r>
          </a:p>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Have specific route table: </a:t>
            </a:r>
            <a:r>
              <a:rPr kumimoji="0" lang="en-US" sz="18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The subnet must have a User Route Table (UDR) with 0.0.0.0/0 Next Hop Internet as the only route assigned to it.</a:t>
            </a:r>
          </a:p>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Optional custom DNS: </a:t>
            </a:r>
            <a:r>
              <a:rPr kumimoji="0" lang="en-US" sz="18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If custom DNS is specified on the </a:t>
            </a:r>
            <a:r>
              <a:rPr kumimoji="0" lang="en-US" sz="1800" b="0" i="0" u="none" strike="noStrike" kern="1200" cap="none" spc="0" normalizeH="0" baseline="0" noProof="0" dirty="0" err="1">
                <a:ln>
                  <a:noFill/>
                </a:ln>
                <a:gradFill>
                  <a:gsLst>
                    <a:gs pos="1250">
                      <a:srgbClr val="3C3C41"/>
                    </a:gs>
                    <a:gs pos="100000">
                      <a:srgbClr val="3C3C41"/>
                    </a:gs>
                  </a:gsLst>
                  <a:lin ang="5400000" scaled="0"/>
                </a:gradFill>
                <a:effectLst/>
                <a:uLnTx/>
                <a:uFillTx/>
                <a:latin typeface="Segoe UI"/>
                <a:ea typeface="+mn-ea"/>
                <a:cs typeface="+mn-cs"/>
              </a:rPr>
              <a:t>VNet</a:t>
            </a:r>
            <a:r>
              <a:rPr kumimoji="0" lang="en-US" sz="18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 Azure's recursive resolvers IP address </a:t>
            </a:r>
            <a:br>
              <a:rPr kumimoji="0" lang="en-US" sz="18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br>
            <a:r>
              <a:rPr kumimoji="0" lang="en-US" sz="18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(such as 168.63.129.16) must be added to the list. </a:t>
            </a:r>
          </a:p>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No Service endpoint: </a:t>
            </a:r>
            <a:r>
              <a:rPr kumimoji="0" lang="en-US" sz="18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The subnet must not have a Service endpoint (Storage or </a:t>
            </a:r>
            <a:r>
              <a:rPr kumimoji="0" lang="en-US" sz="1800" b="0" i="0" u="none" strike="noStrike" kern="1200" cap="none" spc="0" normalizeH="0" baseline="0" noProof="0" dirty="0" err="1">
                <a:ln>
                  <a:noFill/>
                </a:ln>
                <a:gradFill>
                  <a:gsLst>
                    <a:gs pos="1250">
                      <a:srgbClr val="3C3C41"/>
                    </a:gs>
                    <a:gs pos="100000">
                      <a:srgbClr val="3C3C41"/>
                    </a:gs>
                  </a:gsLst>
                  <a:lin ang="5400000" scaled="0"/>
                </a:gradFill>
                <a:effectLst/>
                <a:uLnTx/>
                <a:uFillTx/>
                <a:latin typeface="Segoe UI"/>
                <a:ea typeface="+mn-ea"/>
                <a:cs typeface="+mn-cs"/>
              </a:rPr>
              <a:t>Sql</a:t>
            </a:r>
            <a:r>
              <a:rPr kumimoji="0" lang="en-US" sz="18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 associated to it. </a:t>
            </a:r>
            <a:br>
              <a:rPr kumimoji="0" lang="en-US" sz="18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br>
            <a:r>
              <a:rPr kumimoji="0" lang="en-US" sz="18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Make sure that Service Endpoints option is Disabled when creating </a:t>
            </a:r>
            <a:r>
              <a:rPr kumimoji="0" lang="en-US" sz="1800" b="0" i="0" u="none" strike="noStrike" kern="1200" cap="none" spc="0" normalizeH="0" baseline="0" noProof="0" dirty="0" err="1">
                <a:ln>
                  <a:noFill/>
                </a:ln>
                <a:gradFill>
                  <a:gsLst>
                    <a:gs pos="1250">
                      <a:srgbClr val="3C3C41"/>
                    </a:gs>
                    <a:gs pos="100000">
                      <a:srgbClr val="3C3C41"/>
                    </a:gs>
                  </a:gsLst>
                  <a:lin ang="5400000" scaled="0"/>
                </a:gradFill>
                <a:effectLst/>
                <a:uLnTx/>
                <a:uFillTx/>
                <a:latin typeface="Segoe UI"/>
                <a:ea typeface="+mn-ea"/>
                <a:cs typeface="+mn-cs"/>
              </a:rPr>
              <a:t>VNet</a:t>
            </a:r>
            <a:r>
              <a:rPr kumimoji="0" lang="en-US" sz="18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a:t>
            </a:r>
          </a:p>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Sufficient IP addresses: </a:t>
            </a:r>
            <a:r>
              <a:rPr kumimoji="0" lang="en-US" sz="18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The subnet must have minimum of 16 IP addresses. For more information. By design, a Managed Instance needs a minimum of 16 IP addresses in a subnet and may use up to 256 IP addresses. As a result, you can use subnet masks /28 to /24 when defining your subnet IP ranges.</a:t>
            </a:r>
          </a:p>
          <a:p>
            <a:pPr marL="0" marR="0" lvl="0" indent="0" algn="l" defTabSz="932742"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Azure uses five IP addresses in the subnet for its own needs</a:t>
            </a:r>
          </a:p>
          <a:p>
            <a:pPr marL="0" marR="0" lvl="0" indent="0" algn="l" defTabSz="932742"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Each General Purpose instance needs </a:t>
            </a:r>
            <a:r>
              <a:rPr kumimoji="0" lang="en-US" sz="1600" b="1"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two</a:t>
            </a:r>
            <a:r>
              <a:rPr kumimoji="0" lang="en-US" sz="16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 addresses</a:t>
            </a:r>
          </a:p>
          <a:p>
            <a:pPr marL="0" marR="0" lvl="0" indent="0" algn="l" defTabSz="932742"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Each Business Critical instance needs </a:t>
            </a:r>
            <a:r>
              <a:rPr kumimoji="0" lang="en-US" sz="1600" b="1"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four</a:t>
            </a:r>
            <a:r>
              <a:rPr kumimoji="0" lang="en-US" sz="16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rPr>
              <a:t> addresses</a:t>
            </a:r>
          </a:p>
        </p:txBody>
      </p:sp>
      <p:sp>
        <p:nvSpPr>
          <p:cNvPr id="6" name="Title 1">
            <a:extLst>
              <a:ext uri="{FF2B5EF4-FFF2-40B4-BE49-F238E27FC236}">
                <a16:creationId xmlns:a16="http://schemas.microsoft.com/office/drawing/2014/main" id="{70353E25-C981-46AB-B255-3C4257AEB41D}"/>
              </a:ext>
            </a:extLst>
          </p:cNvPr>
          <p:cNvSpPr>
            <a:spLocks noGrp="1"/>
          </p:cNvSpPr>
          <p:nvPr>
            <p:ph type="title"/>
          </p:nvPr>
        </p:nvSpPr>
        <p:spPr/>
        <p:txBody>
          <a:bodyPr/>
          <a:lstStyle/>
          <a:p>
            <a:r>
              <a:rPr lang="en-US"/>
              <a:t>Virtual network considerations </a:t>
            </a:r>
          </a:p>
        </p:txBody>
      </p:sp>
      <p:sp>
        <p:nvSpPr>
          <p:cNvPr id="2" name="TextBox 1">
            <a:extLst>
              <a:ext uri="{FF2B5EF4-FFF2-40B4-BE49-F238E27FC236}">
                <a16:creationId xmlns:a16="http://schemas.microsoft.com/office/drawing/2014/main" id="{1E20E665-CDC4-48FE-B693-73204C41220C}"/>
              </a:ext>
            </a:extLst>
          </p:cNvPr>
          <p:cNvSpPr txBox="1"/>
          <p:nvPr/>
        </p:nvSpPr>
        <p:spPr>
          <a:xfrm>
            <a:off x="300789" y="6267929"/>
            <a:ext cx="10573407" cy="4616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Reference docs for latest info: </a:t>
            </a: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hlinkClick r:id="rId3"/>
              </a:rPr>
              <a:t>https://docs.microsoft.com/en-us/azure/sql-database/sql-database-managed-instance-vnet-configuration#requirements</a:t>
            </a:r>
            <a:endPar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81796366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4EFB91-4E2E-4ECF-9FC9-ADEFE5DB2780}"/>
              </a:ext>
            </a:extLst>
          </p:cNvPr>
          <p:cNvSpPr/>
          <p:nvPr/>
        </p:nvSpPr>
        <p:spPr>
          <a:xfrm>
            <a:off x="618885" y="1209656"/>
            <a:ext cx="10875638" cy="5473293"/>
          </a:xfrm>
          <a:prstGeom prst="rect">
            <a:avLst/>
          </a:prstGeom>
        </p:spPr>
        <p:txBody>
          <a:bodyPr wrap="square">
            <a:spAutoFit/>
          </a:bodyPr>
          <a:lstStyle/>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A Managed Instance must be deployed in an Azure Virtual Network</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Allows for connecting directly from an on-premises network</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Allows for connecting linked servers or other on-premises data stores</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Allows for connecting to additional Azure resources</a:t>
            </a:r>
          </a:p>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Plan your deployment</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Managed Instance requires a minimum of 16 IP addresses in a subnet and may use up to 256 IP addresses</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If deploying multiple Managed Instances inside the subnet, you need to optimize the subnet size</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The default values create a subnet that takes all the </a:t>
            </a:r>
            <a:r>
              <a:rPr kumimoji="0" lang="en-US" sz="1800" b="0" i="0" u="none" strike="noStrike" kern="1200" cap="none" spc="0" normalizeH="0" baseline="0" noProof="0" dirty="0" err="1">
                <a:ln>
                  <a:noFill/>
                </a:ln>
                <a:solidFill>
                  <a:srgbClr val="3C3C41"/>
                </a:solidFill>
                <a:effectLst/>
                <a:uLnTx/>
                <a:uFillTx/>
                <a:latin typeface="Segoe UI"/>
                <a:ea typeface="+mn-ea"/>
                <a:cs typeface="+mn-cs"/>
              </a:rPr>
              <a:t>VNet</a:t>
            </a:r>
            <a:r>
              <a:rPr kumimoji="0" lang="en-US" sz="1800" b="0" i="0" u="none" strike="noStrike" kern="1200" cap="none" spc="0" normalizeH="0" baseline="0" noProof="0" dirty="0">
                <a:ln>
                  <a:noFill/>
                </a:ln>
                <a:solidFill>
                  <a:srgbClr val="3C3C41"/>
                </a:solidFill>
                <a:effectLst/>
                <a:uLnTx/>
                <a:uFillTx/>
                <a:latin typeface="Segoe UI"/>
                <a:ea typeface="+mn-ea"/>
                <a:cs typeface="+mn-cs"/>
              </a:rPr>
              <a:t> address space, allowing for only Managed Instance inside the virtual network</a:t>
            </a:r>
            <a:endParaRPr kumimoji="0" lang="en-ZA" sz="1800" b="0" i="0" u="none" strike="noStrike" kern="1200" cap="none" spc="0" normalizeH="0" baseline="0" noProof="0" dirty="0">
              <a:ln>
                <a:noFill/>
              </a:ln>
              <a:solidFill>
                <a:srgbClr val="3C3C41"/>
              </a:solidFill>
              <a:effectLst/>
              <a:uLnTx/>
              <a:uFillTx/>
              <a:latin typeface="Segoe UI"/>
              <a:ea typeface="+mn-ea"/>
              <a:cs typeface="+mn-cs"/>
            </a:endParaRPr>
          </a:p>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Routes</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Effective routes on the Managed Instance subnet are not supported</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Routes can be user-defined (UDR) or Border Gateway Protocol (BGP) routes propagated to network interfaces through ExpressRoute or site-to-site VPN connections</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For BGP routes, create a 0.0.0.0/0 Next Hop Internet route and apply it to the Managed Instance subnet</a:t>
            </a:r>
          </a:p>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Network Security Groups (NSG)</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NSGs on the Managed Instance subnet are not supported</a:t>
            </a:r>
          </a:p>
        </p:txBody>
      </p:sp>
      <p:sp>
        <p:nvSpPr>
          <p:cNvPr id="6" name="Title 1">
            <a:extLst>
              <a:ext uri="{FF2B5EF4-FFF2-40B4-BE49-F238E27FC236}">
                <a16:creationId xmlns:a16="http://schemas.microsoft.com/office/drawing/2014/main" id="{70353E25-C981-46AB-B255-3C4257AEB41D}"/>
              </a:ext>
            </a:extLst>
          </p:cNvPr>
          <p:cNvSpPr>
            <a:spLocks noGrp="1"/>
          </p:cNvSpPr>
          <p:nvPr>
            <p:ph type="title"/>
          </p:nvPr>
        </p:nvSpPr>
        <p:spPr/>
        <p:txBody>
          <a:bodyPr/>
          <a:lstStyle/>
          <a:p>
            <a:r>
              <a:rPr lang="en-US"/>
              <a:t>Virtual network guidance </a:t>
            </a:r>
          </a:p>
        </p:txBody>
      </p:sp>
    </p:spTree>
    <p:extLst>
      <p:ext uri="{BB962C8B-B14F-4D97-AF65-F5344CB8AC3E}">
        <p14:creationId xmlns:p14="http://schemas.microsoft.com/office/powerpoint/2010/main" val="45486553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4EFB91-4E2E-4ECF-9FC9-ADEFE5DB2780}"/>
              </a:ext>
            </a:extLst>
          </p:cNvPr>
          <p:cNvSpPr/>
          <p:nvPr/>
        </p:nvSpPr>
        <p:spPr>
          <a:xfrm>
            <a:off x="618885" y="1418664"/>
            <a:ext cx="10875638" cy="2790508"/>
          </a:xfrm>
          <a:prstGeom prst="rect">
            <a:avLst/>
          </a:prstGeom>
        </p:spPr>
        <p:txBody>
          <a:bodyPr wrap="square">
            <a:spAutoFit/>
          </a:bodyPr>
          <a:lstStyle/>
          <a:p>
            <a:pPr>
              <a:spcBef>
                <a:spcPts val="1600"/>
              </a:spcBef>
              <a:defRPr/>
            </a:pPr>
            <a:r>
              <a:rPr lang="en-US" b="1" dirty="0">
                <a:solidFill>
                  <a:srgbClr val="0070C0"/>
                </a:solidFill>
                <a:latin typeface="Segoe UI Semibold" panose="020B0702040204020203" pitchFamily="34" charset="0"/>
                <a:cs typeface="Segoe UI Semibold" panose="020B0702040204020203" pitchFamily="34" charset="0"/>
              </a:rPr>
              <a:t>Considerations</a:t>
            </a:r>
            <a:r>
              <a:rPr kumimoji="0" lang="en-US" sz="1800" b="1"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 when c</a:t>
            </a:r>
            <a:r>
              <a:rPr lang="en-US" b="1" dirty="0" err="1">
                <a:solidFill>
                  <a:srgbClr val="0070C0"/>
                </a:solidFill>
                <a:latin typeface="Segoe UI Semibold" panose="020B0702040204020203" pitchFamily="34" charset="0"/>
                <a:cs typeface="Segoe UI Semibold" panose="020B0702040204020203" pitchFamily="34" charset="0"/>
              </a:rPr>
              <a:t>reating</a:t>
            </a:r>
            <a:r>
              <a:rPr lang="en-US" b="1" dirty="0">
                <a:solidFill>
                  <a:srgbClr val="0070C0"/>
                </a:solidFill>
                <a:latin typeface="Segoe UI Semibold" panose="020B0702040204020203" pitchFamily="34" charset="0"/>
                <a:cs typeface="Segoe UI Semibold" panose="020B0702040204020203" pitchFamily="34" charset="0"/>
              </a:rPr>
              <a:t> a new Virtual Network for Managed Instance</a:t>
            </a:r>
          </a:p>
          <a:p>
            <a:pPr>
              <a:spcBef>
                <a:spcPts val="1600"/>
              </a:spcBef>
              <a:defRPr/>
            </a:pPr>
            <a:endParaRPr lang="en-US" b="1" dirty="0">
              <a:solidFill>
                <a:srgbClr val="0070C0"/>
              </a:solidFill>
              <a:latin typeface="Segoe UI Semibold" panose="020B0702040204020203" pitchFamily="34" charset="0"/>
              <a:cs typeface="Segoe UI Semibold" panose="020B0702040204020203" pitchFamily="34" charset="0"/>
            </a:endParaRPr>
          </a:p>
          <a:p>
            <a:pPr marL="458202" indent="-466298" defTabSz="950407" fontAlgn="base">
              <a:spcBef>
                <a:spcPct val="0"/>
              </a:spcBef>
              <a:spcAft>
                <a:spcPct val="0"/>
              </a:spcAft>
              <a:buFont typeface="Arial" panose="020B0604020202020204" pitchFamily="34" charset="0"/>
              <a:buChar char="•"/>
              <a:defRPr/>
            </a:pPr>
            <a:r>
              <a:rPr lang="en-ZA" dirty="0">
                <a:solidFill>
                  <a:srgbClr val="3C3C41"/>
                </a:solidFill>
                <a:latin typeface="Segoe UI"/>
              </a:rPr>
              <a:t>Calculate the subnet size </a:t>
            </a:r>
          </a:p>
          <a:p>
            <a:pPr marL="458202" indent="-466298" defTabSz="950407" fontAlgn="base">
              <a:spcBef>
                <a:spcPct val="0"/>
              </a:spcBef>
              <a:spcAft>
                <a:spcPct val="0"/>
              </a:spcAft>
              <a:buFont typeface="Arial" panose="020B0604020202020204" pitchFamily="34" charset="0"/>
              <a:buChar char="•"/>
              <a:defRPr/>
            </a:pPr>
            <a:endParaRPr lang="en-ZA" dirty="0">
              <a:solidFill>
                <a:srgbClr val="3C3C41"/>
              </a:solidFill>
              <a:latin typeface="Segoe UI"/>
            </a:endParaRPr>
          </a:p>
          <a:p>
            <a:pPr marL="458202" indent="-466298" defTabSz="950407" fontAlgn="base">
              <a:spcBef>
                <a:spcPct val="0"/>
              </a:spcBef>
              <a:spcAft>
                <a:spcPct val="0"/>
              </a:spcAft>
              <a:buFont typeface="Arial" panose="020B0604020202020204" pitchFamily="34" charset="0"/>
              <a:buChar char="•"/>
              <a:defRPr/>
            </a:pPr>
            <a:r>
              <a:rPr lang="en-ZA" dirty="0">
                <a:solidFill>
                  <a:srgbClr val="3C3C41"/>
                </a:solidFill>
                <a:latin typeface="Segoe UI"/>
              </a:rPr>
              <a:t>Assess the needs for the rest of the </a:t>
            </a:r>
            <a:r>
              <a:rPr lang="en-ZA" dirty="0" err="1">
                <a:solidFill>
                  <a:srgbClr val="3C3C41"/>
                </a:solidFill>
                <a:latin typeface="Segoe UI"/>
              </a:rPr>
              <a:t>Vnet</a:t>
            </a:r>
            <a:endParaRPr lang="en-ZA" dirty="0">
              <a:solidFill>
                <a:srgbClr val="3C3C41"/>
              </a:solidFill>
              <a:latin typeface="Segoe UI"/>
            </a:endParaRPr>
          </a:p>
          <a:p>
            <a:pPr marL="458202" indent="-466298" defTabSz="950407" fontAlgn="base">
              <a:spcBef>
                <a:spcPct val="0"/>
              </a:spcBef>
              <a:spcAft>
                <a:spcPct val="0"/>
              </a:spcAft>
              <a:buFont typeface="Arial" panose="020B0604020202020204" pitchFamily="34" charset="0"/>
              <a:buChar char="•"/>
              <a:defRPr/>
            </a:pPr>
            <a:endParaRPr lang="en-ZA" dirty="0">
              <a:solidFill>
                <a:srgbClr val="3C3C41"/>
              </a:solidFill>
              <a:latin typeface="Segoe UI"/>
            </a:endParaRPr>
          </a:p>
          <a:p>
            <a:pPr marL="458202" indent="-466298" defTabSz="950407" fontAlgn="base">
              <a:spcBef>
                <a:spcPct val="0"/>
              </a:spcBef>
              <a:spcAft>
                <a:spcPct val="0"/>
              </a:spcAft>
              <a:buFont typeface="Arial" panose="020B0604020202020204" pitchFamily="34" charset="0"/>
              <a:buChar char="•"/>
              <a:defRPr/>
            </a:pPr>
            <a:r>
              <a:rPr lang="en-ZA" dirty="0">
                <a:solidFill>
                  <a:srgbClr val="3C3C41"/>
                </a:solidFill>
                <a:latin typeface="Segoe UI"/>
              </a:rPr>
              <a:t>Disable Service end points </a:t>
            </a:r>
          </a:p>
          <a:p>
            <a:pPr marL="458202" indent="-466298" defTabSz="950407" fontAlgn="base">
              <a:spcBef>
                <a:spcPct val="0"/>
              </a:spcBef>
              <a:spcAft>
                <a:spcPct val="0"/>
              </a:spcAft>
              <a:buFont typeface="Arial" panose="020B0604020202020204" pitchFamily="34" charset="0"/>
              <a:buChar char="•"/>
              <a:defRPr/>
            </a:pPr>
            <a:endParaRPr lang="en-ZA" dirty="0">
              <a:solidFill>
                <a:srgbClr val="3C3C41"/>
              </a:solidFill>
              <a:latin typeface="Segoe UI"/>
            </a:endParaRPr>
          </a:p>
          <a:p>
            <a:pPr marL="458202" indent="-466298" defTabSz="950407" fontAlgn="base">
              <a:spcBef>
                <a:spcPct val="0"/>
              </a:spcBef>
              <a:spcAft>
                <a:spcPct val="0"/>
              </a:spcAft>
              <a:buFont typeface="Arial" panose="020B0604020202020204" pitchFamily="34" charset="0"/>
              <a:buChar char="•"/>
              <a:defRPr/>
            </a:pPr>
            <a:r>
              <a:rPr lang="en-ZA" dirty="0">
                <a:solidFill>
                  <a:srgbClr val="3C3C41"/>
                </a:solidFill>
                <a:latin typeface="Segoe UI"/>
              </a:rPr>
              <a:t>C</a:t>
            </a:r>
            <a:r>
              <a:rPr lang="en-US" dirty="0" err="1">
                <a:solidFill>
                  <a:srgbClr val="3C3C41"/>
                </a:solidFill>
                <a:latin typeface="Segoe UI"/>
              </a:rPr>
              <a:t>reate</a:t>
            </a:r>
            <a:r>
              <a:rPr lang="en-US" dirty="0">
                <a:solidFill>
                  <a:srgbClr val="3C3C41"/>
                </a:solidFill>
                <a:latin typeface="Segoe UI"/>
              </a:rPr>
              <a:t> new ARM Virtual Network</a:t>
            </a:r>
          </a:p>
        </p:txBody>
      </p:sp>
      <p:sp>
        <p:nvSpPr>
          <p:cNvPr id="6" name="Title 1">
            <a:extLst>
              <a:ext uri="{FF2B5EF4-FFF2-40B4-BE49-F238E27FC236}">
                <a16:creationId xmlns:a16="http://schemas.microsoft.com/office/drawing/2014/main" id="{70353E25-C981-46AB-B255-3C4257AEB41D}"/>
              </a:ext>
            </a:extLst>
          </p:cNvPr>
          <p:cNvSpPr>
            <a:spLocks noGrp="1"/>
          </p:cNvSpPr>
          <p:nvPr>
            <p:ph type="title"/>
          </p:nvPr>
        </p:nvSpPr>
        <p:spPr/>
        <p:txBody>
          <a:bodyPr/>
          <a:lstStyle/>
          <a:p>
            <a:r>
              <a:rPr lang="en-US"/>
              <a:t>Virtual network guidance </a:t>
            </a:r>
          </a:p>
        </p:txBody>
      </p:sp>
      <p:graphicFrame>
        <p:nvGraphicFramePr>
          <p:cNvPr id="4" name="Table 3">
            <a:extLst>
              <a:ext uri="{FF2B5EF4-FFF2-40B4-BE49-F238E27FC236}">
                <a16:creationId xmlns:a16="http://schemas.microsoft.com/office/drawing/2014/main" id="{9C4FD578-4D87-4F91-9A8D-15AC2E9B9DE3}"/>
              </a:ext>
            </a:extLst>
          </p:cNvPr>
          <p:cNvGraphicFramePr>
            <a:graphicFrameLocks noGrp="1"/>
          </p:cNvGraphicFramePr>
          <p:nvPr>
            <p:extLst>
              <p:ext uri="{D42A27DB-BD31-4B8C-83A1-F6EECF244321}">
                <p14:modId xmlns:p14="http://schemas.microsoft.com/office/powerpoint/2010/main" val="4088498517"/>
              </p:ext>
            </p:extLst>
          </p:nvPr>
        </p:nvGraphicFramePr>
        <p:xfrm>
          <a:off x="733284" y="4655068"/>
          <a:ext cx="10827345" cy="2141519"/>
        </p:xfrm>
        <a:graphic>
          <a:graphicData uri="http://schemas.openxmlformats.org/drawingml/2006/table">
            <a:tbl>
              <a:tblPr/>
              <a:tblGrid>
                <a:gridCol w="1892277">
                  <a:extLst>
                    <a:ext uri="{9D8B030D-6E8A-4147-A177-3AD203B41FA5}">
                      <a16:colId xmlns:a16="http://schemas.microsoft.com/office/drawing/2014/main" val="3063765062"/>
                    </a:ext>
                  </a:extLst>
                </a:gridCol>
                <a:gridCol w="8935068">
                  <a:extLst>
                    <a:ext uri="{9D8B030D-6E8A-4147-A177-3AD203B41FA5}">
                      <a16:colId xmlns:a16="http://schemas.microsoft.com/office/drawing/2014/main" val="1461118050"/>
                    </a:ext>
                  </a:extLst>
                </a:gridCol>
              </a:tblGrid>
              <a:tr h="227661">
                <a:tc>
                  <a:txBody>
                    <a:bodyPr/>
                    <a:lstStyle/>
                    <a:p>
                      <a:pPr fontAlgn="t"/>
                      <a:r>
                        <a:rPr lang="en-US" sz="1200" b="1">
                          <a:effectLst/>
                        </a:rPr>
                        <a:t>Name</a:t>
                      </a:r>
                      <a:endParaRPr lang="en-US" sz="120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Any valid name</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42503520"/>
                  </a:ext>
                </a:extLst>
              </a:tr>
              <a:tr h="227661">
                <a:tc>
                  <a:txBody>
                    <a:bodyPr/>
                    <a:lstStyle/>
                    <a:p>
                      <a:pPr fontAlgn="t"/>
                      <a:r>
                        <a:rPr lang="en-US" sz="1200" b="1">
                          <a:effectLst/>
                        </a:rPr>
                        <a:t>Address space</a:t>
                      </a:r>
                      <a:endParaRPr lang="en-US" sz="120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Any valid address range, such as 10.14.0.0/24</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69872942"/>
                  </a:ext>
                </a:extLst>
              </a:tr>
              <a:tr h="227661">
                <a:tc>
                  <a:txBody>
                    <a:bodyPr/>
                    <a:lstStyle/>
                    <a:p>
                      <a:pPr fontAlgn="t"/>
                      <a:r>
                        <a:rPr lang="en-US" sz="1200" b="1">
                          <a:effectLst/>
                        </a:rPr>
                        <a:t>Subscription</a:t>
                      </a:r>
                      <a:endParaRPr lang="en-US" sz="120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Your subscription</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38028638"/>
                  </a:ext>
                </a:extLst>
              </a:tr>
              <a:tr h="227661">
                <a:tc>
                  <a:txBody>
                    <a:bodyPr/>
                    <a:lstStyle/>
                    <a:p>
                      <a:pPr fontAlgn="t"/>
                      <a:r>
                        <a:rPr lang="en-US" sz="1200" b="1">
                          <a:effectLst/>
                        </a:rPr>
                        <a:t>Resource Group</a:t>
                      </a:r>
                      <a:endParaRPr lang="en-US" sz="120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Any valid resource group (new or existing)</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802246516"/>
                  </a:ext>
                </a:extLst>
              </a:tr>
              <a:tr h="227661">
                <a:tc>
                  <a:txBody>
                    <a:bodyPr/>
                    <a:lstStyle/>
                    <a:p>
                      <a:pPr fontAlgn="t"/>
                      <a:r>
                        <a:rPr lang="en-US" sz="1200" b="1" dirty="0">
                          <a:effectLst/>
                        </a:rPr>
                        <a:t>Location</a:t>
                      </a:r>
                      <a:endParaRPr lang="en-US" sz="1200" dirty="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Any valid location</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670817091"/>
                  </a:ext>
                </a:extLst>
              </a:tr>
              <a:tr h="227661">
                <a:tc>
                  <a:txBody>
                    <a:bodyPr/>
                    <a:lstStyle/>
                    <a:p>
                      <a:pPr fontAlgn="t"/>
                      <a:r>
                        <a:rPr lang="en-US" sz="1200" b="1">
                          <a:effectLst/>
                        </a:rPr>
                        <a:t>Subnet name</a:t>
                      </a:r>
                      <a:endParaRPr lang="en-US" sz="120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Any valid subnet name, such as mi_subnet</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0262057"/>
                  </a:ext>
                </a:extLst>
              </a:tr>
              <a:tr h="505517">
                <a:tc>
                  <a:txBody>
                    <a:bodyPr/>
                    <a:lstStyle/>
                    <a:p>
                      <a:pPr fontAlgn="t"/>
                      <a:r>
                        <a:rPr lang="en-US" sz="1200" b="1">
                          <a:effectLst/>
                        </a:rPr>
                        <a:t>Subnet address range</a:t>
                      </a:r>
                      <a:endParaRPr lang="en-US" sz="120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Any valid subnet address, such as 10.14.0.0/28. Use a subnet address space smaller than the address space itself to allow space to create other subnets in the same </a:t>
                      </a:r>
                      <a:r>
                        <a:rPr lang="en-US" sz="1200" dirty="0" err="1">
                          <a:effectLst/>
                        </a:rPr>
                        <a:t>VNet</a:t>
                      </a:r>
                      <a:r>
                        <a:rPr lang="en-US" sz="1200" dirty="0">
                          <a:effectLst/>
                        </a:rPr>
                        <a:t>, such as a subnet for hosting test / client apps or gateway subnets to connect from on-prem or other </a:t>
                      </a:r>
                      <a:r>
                        <a:rPr lang="en-US" sz="1200" dirty="0" err="1">
                          <a:effectLst/>
                        </a:rPr>
                        <a:t>VNets</a:t>
                      </a:r>
                      <a:r>
                        <a:rPr lang="en-US" sz="1200" dirty="0">
                          <a:effectLst/>
                        </a:rPr>
                        <a:t>.</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92643802"/>
                  </a:ext>
                </a:extLst>
              </a:tr>
              <a:tr h="206717">
                <a:tc>
                  <a:txBody>
                    <a:bodyPr/>
                    <a:lstStyle/>
                    <a:p>
                      <a:pPr fontAlgn="t"/>
                      <a:r>
                        <a:rPr lang="en-US" sz="1200" b="1">
                          <a:effectLst/>
                        </a:rPr>
                        <a:t>Service endpoints</a:t>
                      </a:r>
                      <a:endParaRPr lang="en-US" sz="120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dirty="0">
                          <a:effectLst/>
                        </a:rPr>
                        <a:t>Disabled</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07515936"/>
                  </a:ext>
                </a:extLst>
              </a:tr>
            </a:tbl>
          </a:graphicData>
        </a:graphic>
      </p:graphicFrame>
    </p:spTree>
    <p:extLst>
      <p:ext uri="{BB962C8B-B14F-4D97-AF65-F5344CB8AC3E}">
        <p14:creationId xmlns:p14="http://schemas.microsoft.com/office/powerpoint/2010/main" val="349091771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4EFB91-4E2E-4ECF-9FC9-ADEFE5DB2780}"/>
              </a:ext>
            </a:extLst>
          </p:cNvPr>
          <p:cNvSpPr/>
          <p:nvPr/>
        </p:nvSpPr>
        <p:spPr>
          <a:xfrm>
            <a:off x="618885" y="1418664"/>
            <a:ext cx="10875638" cy="2308324"/>
          </a:xfrm>
          <a:prstGeom prst="rect">
            <a:avLst/>
          </a:prstGeom>
        </p:spPr>
        <p:txBody>
          <a:bodyPr wrap="square">
            <a:spAutoFit/>
          </a:bodyPr>
          <a:lstStyle/>
          <a:p>
            <a:pPr>
              <a:spcBef>
                <a:spcPts val="1600"/>
              </a:spcBef>
              <a:defRPr/>
            </a:pPr>
            <a:r>
              <a:rPr lang="en-US" b="1" dirty="0">
                <a:solidFill>
                  <a:srgbClr val="0070C0"/>
                </a:solidFill>
                <a:latin typeface="Segoe UI Semibold" panose="020B0702040204020203" pitchFamily="34" charset="0"/>
                <a:cs typeface="Segoe UI Semibold" panose="020B0702040204020203" pitchFamily="34" charset="0"/>
              </a:rPr>
              <a:t>Create the required route table and associate it</a:t>
            </a:r>
          </a:p>
          <a:p>
            <a:pPr marL="458202" indent="-466298" defTabSz="950407" fontAlgn="base">
              <a:spcBef>
                <a:spcPct val="0"/>
              </a:spcBef>
              <a:spcAft>
                <a:spcPct val="0"/>
              </a:spcAft>
              <a:buFont typeface="Arial" panose="020B0604020202020204" pitchFamily="34" charset="0"/>
              <a:buChar char="•"/>
              <a:defRPr/>
            </a:pPr>
            <a:endParaRPr lang="en-ZA" dirty="0">
              <a:solidFill>
                <a:srgbClr val="3C3C41"/>
              </a:solidFill>
              <a:latin typeface="Segoe UI"/>
            </a:endParaRPr>
          </a:p>
          <a:p>
            <a:pPr marL="458202" lvl="1" indent="-466298" defTabSz="950407" fontAlgn="base">
              <a:spcBef>
                <a:spcPct val="0"/>
              </a:spcBef>
              <a:spcAft>
                <a:spcPct val="0"/>
              </a:spcAft>
              <a:buFont typeface="Arial" panose="020B0604020202020204" pitchFamily="34" charset="0"/>
              <a:buChar char="•"/>
              <a:defRPr/>
            </a:pPr>
            <a:r>
              <a:rPr lang="en-ZA" dirty="0">
                <a:solidFill>
                  <a:srgbClr val="3C3C41"/>
                </a:solidFill>
                <a:latin typeface="Segoe UI"/>
              </a:rPr>
              <a:t>C</a:t>
            </a:r>
            <a:r>
              <a:rPr lang="en-US" dirty="0" err="1">
                <a:solidFill>
                  <a:srgbClr val="3C3C41"/>
                </a:solidFill>
                <a:latin typeface="Segoe UI"/>
              </a:rPr>
              <a:t>reate</a:t>
            </a:r>
            <a:r>
              <a:rPr lang="en-US" dirty="0">
                <a:solidFill>
                  <a:srgbClr val="3C3C41"/>
                </a:solidFill>
                <a:latin typeface="Segoe UI"/>
              </a:rPr>
              <a:t> new Route table </a:t>
            </a:r>
          </a:p>
          <a:p>
            <a:pPr marL="458202" lvl="1" indent="-466298" defTabSz="950407" fontAlgn="base">
              <a:spcBef>
                <a:spcPct val="0"/>
              </a:spcBef>
              <a:spcAft>
                <a:spcPct val="0"/>
              </a:spcAft>
              <a:buFont typeface="Arial" panose="020B0604020202020204" pitchFamily="34" charset="0"/>
              <a:buChar char="•"/>
              <a:defRPr/>
            </a:pPr>
            <a:endParaRPr lang="en-US" dirty="0">
              <a:solidFill>
                <a:srgbClr val="3C3C41"/>
              </a:solidFill>
              <a:latin typeface="Segoe UI"/>
            </a:endParaRPr>
          </a:p>
          <a:p>
            <a:pPr marL="458202" lvl="1" indent="-466298" defTabSz="950407" fontAlgn="base">
              <a:spcBef>
                <a:spcPct val="0"/>
              </a:spcBef>
              <a:spcAft>
                <a:spcPct val="0"/>
              </a:spcAft>
              <a:buFont typeface="Arial" panose="020B0604020202020204" pitchFamily="34" charset="0"/>
              <a:buChar char="•"/>
              <a:defRPr/>
            </a:pPr>
            <a:r>
              <a:rPr lang="en-ZA" dirty="0">
                <a:solidFill>
                  <a:srgbClr val="3C3C41"/>
                </a:solidFill>
                <a:latin typeface="Segoe UI"/>
              </a:rPr>
              <a:t>0</a:t>
            </a:r>
            <a:r>
              <a:rPr lang="en-US" dirty="0">
                <a:solidFill>
                  <a:srgbClr val="3C3C41"/>
                </a:solidFill>
                <a:latin typeface="Segoe UI"/>
              </a:rPr>
              <a:t>.0.0.0/0 Next Hop Internet**</a:t>
            </a:r>
          </a:p>
          <a:p>
            <a:pPr marL="458202" lvl="1" indent="-466298" defTabSz="950407" fontAlgn="base">
              <a:spcBef>
                <a:spcPct val="0"/>
              </a:spcBef>
              <a:spcAft>
                <a:spcPct val="0"/>
              </a:spcAft>
              <a:buFont typeface="Arial" panose="020B0604020202020204" pitchFamily="34" charset="0"/>
              <a:buChar char="•"/>
              <a:defRPr/>
            </a:pPr>
            <a:endParaRPr lang="en-US" dirty="0">
              <a:solidFill>
                <a:srgbClr val="3C3C41"/>
              </a:solidFill>
              <a:latin typeface="Segoe UI"/>
            </a:endParaRPr>
          </a:p>
          <a:p>
            <a:pPr marL="458202" lvl="1" indent="-466298" defTabSz="950407" fontAlgn="base">
              <a:spcBef>
                <a:spcPct val="0"/>
              </a:spcBef>
              <a:spcAft>
                <a:spcPct val="0"/>
              </a:spcAft>
              <a:buFont typeface="Arial" panose="020B0604020202020204" pitchFamily="34" charset="0"/>
              <a:buChar char="•"/>
              <a:defRPr/>
            </a:pPr>
            <a:r>
              <a:rPr lang="en-ZA" dirty="0">
                <a:solidFill>
                  <a:srgbClr val="3C3C41"/>
                </a:solidFill>
                <a:latin typeface="Segoe UI"/>
              </a:rPr>
              <a:t>Associate</a:t>
            </a:r>
            <a:r>
              <a:rPr lang="en-US" dirty="0">
                <a:solidFill>
                  <a:srgbClr val="3C3C41"/>
                </a:solidFill>
                <a:latin typeface="Segoe UI"/>
              </a:rPr>
              <a:t> route table with the Managed Instance subnet </a:t>
            </a:r>
          </a:p>
          <a:p>
            <a:pPr marL="458202" indent="-466298" defTabSz="950407" fontAlgn="base">
              <a:spcBef>
                <a:spcPct val="0"/>
              </a:spcBef>
              <a:spcAft>
                <a:spcPct val="0"/>
              </a:spcAft>
              <a:buFont typeface="Arial" panose="020B0604020202020204" pitchFamily="34" charset="0"/>
              <a:buChar char="•"/>
              <a:defRPr/>
            </a:pPr>
            <a:endParaRPr lang="en-US" dirty="0">
              <a:solidFill>
                <a:srgbClr val="3C3C41"/>
              </a:solidFill>
              <a:latin typeface="Segoe UI"/>
            </a:endParaRPr>
          </a:p>
        </p:txBody>
      </p:sp>
      <p:sp>
        <p:nvSpPr>
          <p:cNvPr id="6" name="Title 1">
            <a:extLst>
              <a:ext uri="{FF2B5EF4-FFF2-40B4-BE49-F238E27FC236}">
                <a16:creationId xmlns:a16="http://schemas.microsoft.com/office/drawing/2014/main" id="{70353E25-C981-46AB-B255-3C4257AEB41D}"/>
              </a:ext>
            </a:extLst>
          </p:cNvPr>
          <p:cNvSpPr>
            <a:spLocks noGrp="1"/>
          </p:cNvSpPr>
          <p:nvPr>
            <p:ph type="title"/>
          </p:nvPr>
        </p:nvSpPr>
        <p:spPr/>
        <p:txBody>
          <a:bodyPr/>
          <a:lstStyle/>
          <a:p>
            <a:r>
              <a:rPr lang="en-US"/>
              <a:t>Virtual network guidance </a:t>
            </a:r>
          </a:p>
        </p:txBody>
      </p:sp>
      <p:graphicFrame>
        <p:nvGraphicFramePr>
          <p:cNvPr id="5" name="Table 4">
            <a:extLst>
              <a:ext uri="{FF2B5EF4-FFF2-40B4-BE49-F238E27FC236}">
                <a16:creationId xmlns:a16="http://schemas.microsoft.com/office/drawing/2014/main" id="{79C8C506-35D7-40F3-9DC6-02F2755D0596}"/>
              </a:ext>
            </a:extLst>
          </p:cNvPr>
          <p:cNvGraphicFramePr>
            <a:graphicFrameLocks noGrp="1"/>
          </p:cNvGraphicFramePr>
          <p:nvPr>
            <p:extLst>
              <p:ext uri="{D42A27DB-BD31-4B8C-83A1-F6EECF244321}">
                <p14:modId xmlns:p14="http://schemas.microsoft.com/office/powerpoint/2010/main" val="2832926129"/>
              </p:ext>
            </p:extLst>
          </p:nvPr>
        </p:nvGraphicFramePr>
        <p:xfrm>
          <a:off x="731519" y="4608785"/>
          <a:ext cx="11315966" cy="2098355"/>
        </p:xfrm>
        <a:graphic>
          <a:graphicData uri="http://schemas.openxmlformats.org/drawingml/2006/table">
            <a:tbl>
              <a:tblPr/>
              <a:tblGrid>
                <a:gridCol w="3422470">
                  <a:extLst>
                    <a:ext uri="{9D8B030D-6E8A-4147-A177-3AD203B41FA5}">
                      <a16:colId xmlns:a16="http://schemas.microsoft.com/office/drawing/2014/main" val="493781873"/>
                    </a:ext>
                  </a:extLst>
                </a:gridCol>
                <a:gridCol w="7893496">
                  <a:extLst>
                    <a:ext uri="{9D8B030D-6E8A-4147-A177-3AD203B41FA5}">
                      <a16:colId xmlns:a16="http://schemas.microsoft.com/office/drawing/2014/main" val="305470414"/>
                    </a:ext>
                  </a:extLst>
                </a:gridCol>
              </a:tblGrid>
              <a:tr h="385312">
                <a:tc>
                  <a:txBody>
                    <a:bodyPr/>
                    <a:lstStyle/>
                    <a:p>
                      <a:pPr fontAlgn="t"/>
                      <a:r>
                        <a:rPr lang="en-US" sz="1100" b="1">
                          <a:effectLst/>
                        </a:rPr>
                        <a:t>Name</a:t>
                      </a:r>
                      <a:endParaRPr lang="en-US" sz="1100">
                        <a:effectLst/>
                      </a:endParaRP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Any valid name</a:t>
                      </a: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51088583"/>
                  </a:ext>
                </a:extLst>
              </a:tr>
              <a:tr h="471210">
                <a:tc>
                  <a:txBody>
                    <a:bodyPr/>
                    <a:lstStyle/>
                    <a:p>
                      <a:pPr fontAlgn="t"/>
                      <a:r>
                        <a:rPr lang="en-US" sz="1100" b="1">
                          <a:effectLst/>
                        </a:rPr>
                        <a:t>Subscription</a:t>
                      </a:r>
                      <a:endParaRPr lang="en-US" sz="1100">
                        <a:effectLst/>
                      </a:endParaRP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Your subscription</a:t>
                      </a: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368338350"/>
                  </a:ext>
                </a:extLst>
              </a:tr>
              <a:tr h="471210">
                <a:tc>
                  <a:txBody>
                    <a:bodyPr/>
                    <a:lstStyle/>
                    <a:p>
                      <a:pPr fontAlgn="t"/>
                      <a:r>
                        <a:rPr lang="en-US" sz="1100" b="1" dirty="0">
                          <a:effectLst/>
                        </a:rPr>
                        <a:t>Resource Group</a:t>
                      </a:r>
                      <a:endParaRPr lang="en-US" sz="1100" dirty="0">
                        <a:effectLst/>
                      </a:endParaRP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Select the resource group you created in the previous procedure</a:t>
                      </a: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51151101"/>
                  </a:ext>
                </a:extLst>
              </a:tr>
              <a:tr h="471210">
                <a:tc>
                  <a:txBody>
                    <a:bodyPr/>
                    <a:lstStyle/>
                    <a:p>
                      <a:pPr fontAlgn="t"/>
                      <a:r>
                        <a:rPr lang="en-US" sz="1100" b="1">
                          <a:effectLst/>
                        </a:rPr>
                        <a:t>Location</a:t>
                      </a:r>
                      <a:endParaRPr lang="en-US" sz="1100">
                        <a:effectLst/>
                      </a:endParaRP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Select the location you specified in the previous procedure</a:t>
                      </a: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520606504"/>
                  </a:ext>
                </a:extLst>
              </a:tr>
              <a:tr h="299413">
                <a:tc>
                  <a:txBody>
                    <a:bodyPr/>
                    <a:lstStyle/>
                    <a:p>
                      <a:pPr fontAlgn="t"/>
                      <a:r>
                        <a:rPr lang="en-US" sz="1100" b="1">
                          <a:effectLst/>
                        </a:rPr>
                        <a:t>Disable BCP route propagation</a:t>
                      </a:r>
                      <a:endParaRPr lang="en-US" sz="1100">
                        <a:effectLst/>
                      </a:endParaRP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dirty="0">
                          <a:effectLst/>
                        </a:rPr>
                        <a:t>Enabled</a:t>
                      </a: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64618226"/>
                  </a:ext>
                </a:extLst>
              </a:tr>
            </a:tbl>
          </a:graphicData>
        </a:graphic>
      </p:graphicFrame>
    </p:spTree>
    <p:extLst>
      <p:ext uri="{BB962C8B-B14F-4D97-AF65-F5344CB8AC3E}">
        <p14:creationId xmlns:p14="http://schemas.microsoft.com/office/powerpoint/2010/main" val="324690463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6951" y="1434493"/>
            <a:ext cx="9327356" cy="553998"/>
          </a:xfrm>
        </p:spPr>
        <p:txBody>
          <a:bodyPr/>
          <a:lstStyle/>
          <a:p>
            <a:r>
              <a:rPr lang="en-US" sz="4000" dirty="0"/>
              <a:t>Demo</a:t>
            </a:r>
          </a:p>
        </p:txBody>
      </p:sp>
      <p:sp>
        <p:nvSpPr>
          <p:cNvPr id="4" name="Text Placeholder 3"/>
          <p:cNvSpPr>
            <a:spLocks noGrp="1"/>
          </p:cNvSpPr>
          <p:nvPr>
            <p:ph type="body" sz="quarter" idx="12"/>
          </p:nvPr>
        </p:nvSpPr>
        <p:spPr>
          <a:xfrm>
            <a:off x="596951" y="3881687"/>
            <a:ext cx="9327356" cy="430887"/>
          </a:xfrm>
        </p:spPr>
        <p:txBody>
          <a:bodyPr/>
          <a:lstStyle/>
          <a:p>
            <a:r>
              <a:rPr lang="en-US" sz="2800" dirty="0"/>
              <a:t>Preparing a subnet for deployment of Managed Instance</a:t>
            </a:r>
          </a:p>
        </p:txBody>
      </p:sp>
    </p:spTree>
    <p:extLst>
      <p:ext uri="{BB962C8B-B14F-4D97-AF65-F5344CB8AC3E}">
        <p14:creationId xmlns:p14="http://schemas.microsoft.com/office/powerpoint/2010/main" val="81966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r>
              <a:rPr lang="en-US"/>
              <a:t>Getting ahead means getting to the cloud</a:t>
            </a:r>
          </a:p>
        </p:txBody>
      </p:sp>
      <p:sp>
        <p:nvSpPr>
          <p:cNvPr id="5" name="TextBox 4">
            <a:extLst>
              <a:ext uri="{FF2B5EF4-FFF2-40B4-BE49-F238E27FC236}">
                <a16:creationId xmlns:a16="http://schemas.microsoft.com/office/drawing/2014/main" id="{2CE79707-9AB2-4122-BF8C-49EA74603D3A}"/>
              </a:ext>
            </a:extLst>
          </p:cNvPr>
          <p:cNvSpPr txBox="1"/>
          <p:nvPr/>
        </p:nvSpPr>
        <p:spPr>
          <a:xfrm>
            <a:off x="6800005" y="1775303"/>
            <a:ext cx="3994314" cy="690616"/>
          </a:xfrm>
          <a:prstGeom prst="rect">
            <a:avLst/>
          </a:prstGeom>
          <a:noFill/>
        </p:spPr>
        <p:txBody>
          <a:bodyPr wrap="square" lIns="139891" tIns="46630" rIns="93260" bIns="46630" rtlCol="0">
            <a:spAutoFit/>
          </a:bodyPr>
          <a:lstStyle/>
          <a:p>
            <a:pPr defTabSz="932597">
              <a:spcBef>
                <a:spcPts val="612"/>
              </a:spcBef>
              <a:spcAft>
                <a:spcPts val="1632"/>
              </a:spcAft>
            </a:pPr>
            <a:r>
              <a:rPr lang="en-US" sz="1836">
                <a:gradFill>
                  <a:gsLst>
                    <a:gs pos="1250">
                      <a:prstClr val="black"/>
                    </a:gs>
                    <a:gs pos="100000">
                      <a:prstClr val="black"/>
                    </a:gs>
                  </a:gsLst>
                  <a:lin ang="5400000" scaled="0"/>
                </a:gradFill>
                <a:latin typeface="Segoe UI Semibold"/>
              </a:rPr>
              <a:t>More than </a:t>
            </a:r>
            <a:r>
              <a:rPr lang="en-US" sz="2040" b="1">
                <a:solidFill>
                  <a:srgbClr val="0078D4"/>
                </a:solidFill>
                <a:latin typeface="Segoe UI"/>
              </a:rPr>
              <a:t>80% of organizations </a:t>
            </a:r>
            <a:r>
              <a:rPr lang="en-US" sz="1836">
                <a:gradFill>
                  <a:gsLst>
                    <a:gs pos="1250">
                      <a:prstClr val="black"/>
                    </a:gs>
                    <a:gs pos="100000">
                      <a:prstClr val="black"/>
                    </a:gs>
                  </a:gsLst>
                  <a:lin ang="5400000" scaled="0"/>
                </a:gradFill>
                <a:latin typeface="Segoe UI Semibold"/>
              </a:rPr>
              <a:t>now adopt cloud-first strategies </a:t>
            </a:r>
          </a:p>
        </p:txBody>
      </p:sp>
      <p:graphicFrame>
        <p:nvGraphicFramePr>
          <p:cNvPr id="13" name="Chart 12">
            <a:extLst>
              <a:ext uri="{FF2B5EF4-FFF2-40B4-BE49-F238E27FC236}">
                <a16:creationId xmlns:a16="http://schemas.microsoft.com/office/drawing/2014/main" id="{DAF112E2-736E-46FE-9CDD-EDAD136EB0D7}"/>
              </a:ext>
            </a:extLst>
          </p:cNvPr>
          <p:cNvGraphicFramePr/>
          <p:nvPr>
            <p:extLst/>
          </p:nvPr>
        </p:nvGraphicFramePr>
        <p:xfrm>
          <a:off x="7591721" y="3260647"/>
          <a:ext cx="2979415" cy="2979415"/>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236CDB15-C30E-4EAC-AE1A-97D1902602AF}"/>
              </a:ext>
            </a:extLst>
          </p:cNvPr>
          <p:cNvSpPr txBox="1"/>
          <p:nvPr/>
        </p:nvSpPr>
        <p:spPr>
          <a:xfrm>
            <a:off x="1111123" y="1775302"/>
            <a:ext cx="4111226" cy="702490"/>
          </a:xfrm>
          <a:prstGeom prst="rect">
            <a:avLst/>
          </a:prstGeom>
          <a:noFill/>
        </p:spPr>
        <p:txBody>
          <a:bodyPr wrap="square" lIns="93260" tIns="46630" rIns="139891" bIns="46630" rtlCol="0">
            <a:spAutoFit/>
          </a:bodyPr>
          <a:lstStyle/>
          <a:p>
            <a:pPr algn="r" defTabSz="932597">
              <a:spcBef>
                <a:spcPts val="612"/>
              </a:spcBef>
              <a:spcAft>
                <a:spcPts val="1632"/>
              </a:spcAft>
            </a:pPr>
            <a:r>
              <a:rPr lang="en-US" sz="1836">
                <a:gradFill>
                  <a:gsLst>
                    <a:gs pos="1250">
                      <a:prstClr val="black"/>
                    </a:gs>
                    <a:gs pos="100000">
                      <a:prstClr val="black"/>
                    </a:gs>
                  </a:gsLst>
                  <a:lin ang="5400000" scaled="0"/>
                </a:gradFill>
                <a:latin typeface="Segoe UI Semibold"/>
              </a:rPr>
              <a:t>Companies that embrace the cloud grow </a:t>
            </a:r>
            <a:r>
              <a:rPr lang="en-US" sz="2040" b="1">
                <a:solidFill>
                  <a:srgbClr val="0078D4"/>
                </a:solidFill>
                <a:latin typeface="Segoe UI"/>
              </a:rPr>
              <a:t>19.6% faster</a:t>
            </a:r>
          </a:p>
        </p:txBody>
      </p:sp>
      <p:grpSp>
        <p:nvGrpSpPr>
          <p:cNvPr id="6" name="Group 5">
            <a:extLst>
              <a:ext uri="{FF2B5EF4-FFF2-40B4-BE49-F238E27FC236}">
                <a16:creationId xmlns:a16="http://schemas.microsoft.com/office/drawing/2014/main" id="{4DE4B154-FDE0-4104-A68F-319F5D627BDF}"/>
              </a:ext>
            </a:extLst>
          </p:cNvPr>
          <p:cNvGrpSpPr/>
          <p:nvPr/>
        </p:nvGrpSpPr>
        <p:grpSpPr>
          <a:xfrm>
            <a:off x="2087678" y="3496828"/>
            <a:ext cx="3134671" cy="2507053"/>
            <a:chOff x="2481073" y="2474685"/>
            <a:chExt cx="3188207" cy="3548744"/>
          </a:xfrm>
        </p:grpSpPr>
        <p:sp useBgFill="1">
          <p:nvSpPr>
            <p:cNvPr id="3" name="Rectangle 2">
              <a:extLst>
                <a:ext uri="{FF2B5EF4-FFF2-40B4-BE49-F238E27FC236}">
                  <a16:creationId xmlns:a16="http://schemas.microsoft.com/office/drawing/2014/main" id="{176F5F1D-3603-4806-B6E4-012845C6D474}"/>
                </a:ext>
              </a:extLst>
            </p:cNvPr>
            <p:cNvSpPr/>
            <p:nvPr/>
          </p:nvSpPr>
          <p:spPr bwMode="auto">
            <a:xfrm>
              <a:off x="2481073" y="3056252"/>
              <a:ext cx="1449942" cy="2967177"/>
            </a:xfrm>
            <a:prstGeom prst="rect">
              <a:avLst/>
            </a:prstGeom>
            <a:ln w="15875">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a:endParaRPr>
            </a:p>
          </p:txBody>
        </p:sp>
        <p:sp>
          <p:nvSpPr>
            <p:cNvPr id="8" name="Rectangle 7">
              <a:extLst>
                <a:ext uri="{FF2B5EF4-FFF2-40B4-BE49-F238E27FC236}">
                  <a16:creationId xmlns:a16="http://schemas.microsoft.com/office/drawing/2014/main" id="{8522A88F-5838-4235-B9AC-6443A7AE267F}"/>
                </a:ext>
              </a:extLst>
            </p:cNvPr>
            <p:cNvSpPr/>
            <p:nvPr/>
          </p:nvSpPr>
          <p:spPr bwMode="auto">
            <a:xfrm>
              <a:off x="4219338" y="2474685"/>
              <a:ext cx="1449942" cy="3548744"/>
            </a:xfrm>
            <a:prstGeom prst="rect">
              <a:avLst/>
            </a:prstGeom>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a:endParaRPr>
            </a:p>
          </p:txBody>
        </p:sp>
      </p:grpSp>
      <p:cxnSp>
        <p:nvCxnSpPr>
          <p:cNvPr id="11" name="Straight Connector 10">
            <a:extLst>
              <a:ext uri="{FF2B5EF4-FFF2-40B4-BE49-F238E27FC236}">
                <a16:creationId xmlns:a16="http://schemas.microsoft.com/office/drawing/2014/main" id="{7F53E0C9-4275-408E-80B7-939044686B20}"/>
              </a:ext>
            </a:extLst>
          </p:cNvPr>
          <p:cNvCxnSpPr>
            <a:cxnSpLocks/>
          </p:cNvCxnSpPr>
          <p:nvPr/>
        </p:nvCxnSpPr>
        <p:spPr>
          <a:xfrm>
            <a:off x="5221052" y="2219360"/>
            <a:ext cx="0" cy="1383075"/>
          </a:xfrm>
          <a:prstGeom prst="line">
            <a:avLst/>
          </a:prstGeom>
          <a:ln w="12700">
            <a:solidFill>
              <a:schemeClr val="accent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321345-081F-40E1-BA17-4AA8F5E18B15}"/>
              </a:ext>
            </a:extLst>
          </p:cNvPr>
          <p:cNvCxnSpPr>
            <a:cxnSpLocks/>
          </p:cNvCxnSpPr>
          <p:nvPr/>
        </p:nvCxnSpPr>
        <p:spPr>
          <a:xfrm rot="5400000">
            <a:off x="9070213" y="3131820"/>
            <a:ext cx="2944800" cy="518967"/>
          </a:xfrm>
          <a:prstGeom prst="bentConnector3">
            <a:avLst>
              <a:gd name="adj1" fmla="val 96102"/>
            </a:avLst>
          </a:prstGeom>
          <a:ln w="12700">
            <a:solidFill>
              <a:schemeClr val="accent1"/>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89010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5E7F547-A1D6-40FF-88A2-1F424BE0309E}"/>
              </a:ext>
            </a:extLst>
          </p:cNvPr>
          <p:cNvSpPr>
            <a:spLocks noGrp="1"/>
          </p:cNvSpPr>
          <p:nvPr>
            <p:ph type="title"/>
          </p:nvPr>
        </p:nvSpPr>
        <p:spPr/>
        <p:txBody>
          <a:bodyPr/>
          <a:lstStyle/>
          <a:p>
            <a:r>
              <a:rPr lang="en-US"/>
              <a:t>N-tier Architecture in Customer Data Center</a:t>
            </a:r>
          </a:p>
        </p:txBody>
      </p:sp>
      <p:sp>
        <p:nvSpPr>
          <p:cNvPr id="4" name="Rectangle 3">
            <a:extLst>
              <a:ext uri="{FF2B5EF4-FFF2-40B4-BE49-F238E27FC236}">
                <a16:creationId xmlns:a16="http://schemas.microsoft.com/office/drawing/2014/main" id="{A84BD0D2-0113-4158-8C72-3DFD97B3CE1D}"/>
              </a:ext>
            </a:extLst>
          </p:cNvPr>
          <p:cNvSpPr/>
          <p:nvPr/>
        </p:nvSpPr>
        <p:spPr>
          <a:xfrm>
            <a:off x="3084878" y="1428859"/>
            <a:ext cx="6795770" cy="52936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TextBox 16">
            <a:extLst>
              <a:ext uri="{FF2B5EF4-FFF2-40B4-BE49-F238E27FC236}">
                <a16:creationId xmlns:a16="http://schemas.microsoft.com/office/drawing/2014/main" id="{62A2A953-DB38-4C57-AD24-BCD7FC75EE27}"/>
              </a:ext>
            </a:extLst>
          </p:cNvPr>
          <p:cNvSpPr txBox="1"/>
          <p:nvPr/>
        </p:nvSpPr>
        <p:spPr>
          <a:xfrm>
            <a:off x="3304874" y="1436188"/>
            <a:ext cx="1664925" cy="286306"/>
          </a:xfrm>
          <a:prstGeom prst="rect">
            <a:avLst/>
          </a:prstGeom>
          <a:noFill/>
        </p:spPr>
        <p:txBody>
          <a:bodyPr wrap="square" rtlCol="0">
            <a:spAutoFit/>
          </a:bodyPr>
          <a:lstStyle/>
          <a:p>
            <a:r>
              <a:rPr lang="en-US" sz="1224">
                <a:solidFill>
                  <a:schemeClr val="tx1">
                    <a:lumMod val="50000"/>
                    <a:lumOff val="50000"/>
                  </a:schemeClr>
                </a:solidFill>
              </a:rPr>
              <a:t>Data center network</a:t>
            </a:r>
          </a:p>
        </p:txBody>
      </p:sp>
      <p:sp>
        <p:nvSpPr>
          <p:cNvPr id="106" name="Rectangle 105">
            <a:extLst>
              <a:ext uri="{FF2B5EF4-FFF2-40B4-BE49-F238E27FC236}">
                <a16:creationId xmlns:a16="http://schemas.microsoft.com/office/drawing/2014/main" id="{BC3EA4EB-6C20-40D5-87D1-258877BF6577}"/>
              </a:ext>
            </a:extLst>
          </p:cNvPr>
          <p:cNvSpPr/>
          <p:nvPr/>
        </p:nvSpPr>
        <p:spPr>
          <a:xfrm>
            <a:off x="3212927" y="1916724"/>
            <a:ext cx="1450971" cy="2916889"/>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7" name="TextBox 106">
            <a:extLst>
              <a:ext uri="{FF2B5EF4-FFF2-40B4-BE49-F238E27FC236}">
                <a16:creationId xmlns:a16="http://schemas.microsoft.com/office/drawing/2014/main" id="{A1E4DC4F-BDBD-4FA3-AE0B-A0C9473E73BC}"/>
              </a:ext>
            </a:extLst>
          </p:cNvPr>
          <p:cNvSpPr txBox="1"/>
          <p:nvPr/>
        </p:nvSpPr>
        <p:spPr>
          <a:xfrm>
            <a:off x="3219741" y="1894094"/>
            <a:ext cx="1139158" cy="270285"/>
          </a:xfrm>
          <a:prstGeom prst="rect">
            <a:avLst/>
          </a:prstGeom>
          <a:noFill/>
        </p:spPr>
        <p:txBody>
          <a:bodyPr wrap="square" rtlCol="0">
            <a:spAutoFit/>
          </a:bodyPr>
          <a:lstStyle/>
          <a:p>
            <a:r>
              <a:rPr lang="en-US" sz="1122">
                <a:solidFill>
                  <a:schemeClr val="tx1">
                    <a:lumMod val="50000"/>
                    <a:lumOff val="50000"/>
                  </a:schemeClr>
                </a:solidFill>
              </a:rPr>
              <a:t>Web tier</a:t>
            </a:r>
          </a:p>
        </p:txBody>
      </p:sp>
      <p:sp>
        <p:nvSpPr>
          <p:cNvPr id="6" name="Cloud 5">
            <a:extLst>
              <a:ext uri="{FF2B5EF4-FFF2-40B4-BE49-F238E27FC236}">
                <a16:creationId xmlns:a16="http://schemas.microsoft.com/office/drawing/2014/main" id="{9833A7D1-6C6C-46F0-A645-46200E7D0F72}"/>
              </a:ext>
            </a:extLst>
          </p:cNvPr>
          <p:cNvSpPr/>
          <p:nvPr/>
        </p:nvSpPr>
        <p:spPr>
          <a:xfrm>
            <a:off x="950474" y="2957853"/>
            <a:ext cx="1515756" cy="1017483"/>
          </a:xfrm>
          <a:prstGeom prst="cloud">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rgbClr val="00B0F0"/>
                </a:solidFill>
                <a:latin typeface="Segoe UI Semilight" panose="020B0402040204020203" pitchFamily="34" charset="0"/>
                <a:cs typeface="Segoe UI Semilight" panose="020B0402040204020203" pitchFamily="34" charset="0"/>
              </a:rPr>
              <a:t>Internet</a:t>
            </a:r>
          </a:p>
        </p:txBody>
      </p:sp>
      <p:sp>
        <p:nvSpPr>
          <p:cNvPr id="108" name="TextBox 107">
            <a:extLst>
              <a:ext uri="{FF2B5EF4-FFF2-40B4-BE49-F238E27FC236}">
                <a16:creationId xmlns:a16="http://schemas.microsoft.com/office/drawing/2014/main" id="{D923AF0D-A204-4463-A6A3-C0E0EB69BDC4}"/>
              </a:ext>
            </a:extLst>
          </p:cNvPr>
          <p:cNvSpPr txBox="1"/>
          <p:nvPr/>
        </p:nvSpPr>
        <p:spPr>
          <a:xfrm>
            <a:off x="2604902" y="3816722"/>
            <a:ext cx="973375" cy="430309"/>
          </a:xfrm>
          <a:prstGeom prst="rect">
            <a:avLst/>
          </a:prstGeom>
          <a:noFill/>
        </p:spPr>
        <p:txBody>
          <a:bodyPr wrap="square" rtlCol="0">
            <a:spAutoFit/>
          </a:bodyPr>
          <a:lstStyle/>
          <a:p>
            <a:pPr algn="ctr"/>
            <a:r>
              <a:rPr lang="en-US" sz="1071">
                <a:solidFill>
                  <a:srgbClr val="0070C0"/>
                </a:solidFill>
              </a:rPr>
              <a:t>Load balancer</a:t>
            </a:r>
          </a:p>
        </p:txBody>
      </p:sp>
      <p:pic>
        <p:nvPicPr>
          <p:cNvPr id="20" name="Picture 19">
            <a:extLst>
              <a:ext uri="{FF2B5EF4-FFF2-40B4-BE49-F238E27FC236}">
                <a16:creationId xmlns:a16="http://schemas.microsoft.com/office/drawing/2014/main" id="{5BE2CAD7-DF96-4B86-A82C-8321ADB11B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5039" y="1444695"/>
            <a:ext cx="271622" cy="271622"/>
          </a:xfrm>
          <a:prstGeom prst="rect">
            <a:avLst/>
          </a:prstGeom>
        </p:spPr>
      </p:pic>
      <p:sp>
        <p:nvSpPr>
          <p:cNvPr id="116" name="Rectangle 115">
            <a:extLst>
              <a:ext uri="{FF2B5EF4-FFF2-40B4-BE49-F238E27FC236}">
                <a16:creationId xmlns:a16="http://schemas.microsoft.com/office/drawing/2014/main" id="{8A1895D5-5992-4482-A6EB-419ADFE3BB58}"/>
              </a:ext>
            </a:extLst>
          </p:cNvPr>
          <p:cNvSpPr/>
          <p:nvPr/>
        </p:nvSpPr>
        <p:spPr>
          <a:xfrm>
            <a:off x="4800519" y="1916724"/>
            <a:ext cx="2039193" cy="2916889"/>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7" name="TextBox 116">
            <a:extLst>
              <a:ext uri="{FF2B5EF4-FFF2-40B4-BE49-F238E27FC236}">
                <a16:creationId xmlns:a16="http://schemas.microsoft.com/office/drawing/2014/main" id="{30D4EC63-53FB-4A75-971E-0C366C2D7066}"/>
              </a:ext>
            </a:extLst>
          </p:cNvPr>
          <p:cNvSpPr txBox="1"/>
          <p:nvPr/>
        </p:nvSpPr>
        <p:spPr>
          <a:xfrm>
            <a:off x="4807333" y="1894094"/>
            <a:ext cx="1139158" cy="270285"/>
          </a:xfrm>
          <a:prstGeom prst="rect">
            <a:avLst/>
          </a:prstGeom>
          <a:noFill/>
        </p:spPr>
        <p:txBody>
          <a:bodyPr wrap="square" rtlCol="0">
            <a:spAutoFit/>
          </a:bodyPr>
          <a:lstStyle/>
          <a:p>
            <a:r>
              <a:rPr lang="en-US" sz="1122">
                <a:solidFill>
                  <a:schemeClr val="tx1">
                    <a:lumMod val="50000"/>
                    <a:lumOff val="50000"/>
                  </a:schemeClr>
                </a:solidFill>
              </a:rPr>
              <a:t>Business tier</a:t>
            </a:r>
          </a:p>
        </p:txBody>
      </p:sp>
      <p:sp>
        <p:nvSpPr>
          <p:cNvPr id="122" name="Rectangle 121">
            <a:extLst>
              <a:ext uri="{FF2B5EF4-FFF2-40B4-BE49-F238E27FC236}">
                <a16:creationId xmlns:a16="http://schemas.microsoft.com/office/drawing/2014/main" id="{63F32194-0E70-45CD-B4F2-FE295FFE72CF}"/>
              </a:ext>
            </a:extLst>
          </p:cNvPr>
          <p:cNvSpPr/>
          <p:nvPr/>
        </p:nvSpPr>
        <p:spPr>
          <a:xfrm>
            <a:off x="6983501" y="1916724"/>
            <a:ext cx="2717821" cy="2916889"/>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3" name="TextBox 122">
            <a:extLst>
              <a:ext uri="{FF2B5EF4-FFF2-40B4-BE49-F238E27FC236}">
                <a16:creationId xmlns:a16="http://schemas.microsoft.com/office/drawing/2014/main" id="{FEBAB668-9BC1-43F3-9F5B-755A729CAA69}"/>
              </a:ext>
            </a:extLst>
          </p:cNvPr>
          <p:cNvSpPr txBox="1"/>
          <p:nvPr/>
        </p:nvSpPr>
        <p:spPr>
          <a:xfrm>
            <a:off x="6990316" y="1894094"/>
            <a:ext cx="1139158" cy="270285"/>
          </a:xfrm>
          <a:prstGeom prst="rect">
            <a:avLst/>
          </a:prstGeom>
          <a:noFill/>
        </p:spPr>
        <p:txBody>
          <a:bodyPr wrap="square" rtlCol="0">
            <a:spAutoFit/>
          </a:bodyPr>
          <a:lstStyle/>
          <a:p>
            <a:r>
              <a:rPr lang="en-US" sz="1122">
                <a:solidFill>
                  <a:schemeClr val="tx1">
                    <a:lumMod val="50000"/>
                    <a:lumOff val="50000"/>
                  </a:schemeClr>
                </a:solidFill>
              </a:rPr>
              <a:t>Data tier</a:t>
            </a:r>
          </a:p>
        </p:txBody>
      </p:sp>
      <p:pic>
        <p:nvPicPr>
          <p:cNvPr id="26" name="Picture 25">
            <a:extLst>
              <a:ext uri="{FF2B5EF4-FFF2-40B4-BE49-F238E27FC236}">
                <a16:creationId xmlns:a16="http://schemas.microsoft.com/office/drawing/2014/main" id="{59F5C928-0CD3-4854-91A0-AF51722ED3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6170" y="2205370"/>
            <a:ext cx="752483" cy="752483"/>
          </a:xfrm>
          <a:prstGeom prst="rect">
            <a:avLst/>
          </a:prstGeom>
        </p:spPr>
      </p:pic>
      <p:pic>
        <p:nvPicPr>
          <p:cNvPr id="129" name="Picture 128">
            <a:extLst>
              <a:ext uri="{FF2B5EF4-FFF2-40B4-BE49-F238E27FC236}">
                <a16:creationId xmlns:a16="http://schemas.microsoft.com/office/drawing/2014/main" id="{02B3886F-1A19-49C8-80ED-4399650D9A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5798" y="3923108"/>
            <a:ext cx="752483" cy="752483"/>
          </a:xfrm>
          <a:prstGeom prst="rect">
            <a:avLst/>
          </a:prstGeom>
        </p:spPr>
      </p:pic>
      <p:pic>
        <p:nvPicPr>
          <p:cNvPr id="29" name="Picture 28">
            <a:extLst>
              <a:ext uri="{FF2B5EF4-FFF2-40B4-BE49-F238E27FC236}">
                <a16:creationId xmlns:a16="http://schemas.microsoft.com/office/drawing/2014/main" id="{121C12EB-BFB6-4E49-8596-8397CBA156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87174" y="3155020"/>
            <a:ext cx="641164" cy="641164"/>
          </a:xfrm>
          <a:prstGeom prst="rect">
            <a:avLst/>
          </a:prstGeom>
        </p:spPr>
      </p:pic>
      <p:pic>
        <p:nvPicPr>
          <p:cNvPr id="131" name="Picture 130">
            <a:extLst>
              <a:ext uri="{FF2B5EF4-FFF2-40B4-BE49-F238E27FC236}">
                <a16:creationId xmlns:a16="http://schemas.microsoft.com/office/drawing/2014/main" id="{40D3342F-DF15-4901-81DD-413380B1A9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6092" y="3294685"/>
            <a:ext cx="465326" cy="465326"/>
          </a:xfrm>
          <a:prstGeom prst="rect">
            <a:avLst/>
          </a:prstGeom>
        </p:spPr>
      </p:pic>
      <p:pic>
        <p:nvPicPr>
          <p:cNvPr id="132" name="Picture 131">
            <a:extLst>
              <a:ext uri="{FF2B5EF4-FFF2-40B4-BE49-F238E27FC236}">
                <a16:creationId xmlns:a16="http://schemas.microsoft.com/office/drawing/2014/main" id="{DB516C3C-EA4A-4D55-A5CF-4B87D977E1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8894" y="4587388"/>
            <a:ext cx="310480" cy="310480"/>
          </a:xfrm>
          <a:prstGeom prst="rect">
            <a:avLst/>
          </a:prstGeom>
        </p:spPr>
      </p:pic>
      <p:pic>
        <p:nvPicPr>
          <p:cNvPr id="133" name="Picture 132">
            <a:extLst>
              <a:ext uri="{FF2B5EF4-FFF2-40B4-BE49-F238E27FC236}">
                <a16:creationId xmlns:a16="http://schemas.microsoft.com/office/drawing/2014/main" id="{B60937CF-1AEE-41EE-A79F-566C5BECA8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623" y="4587388"/>
            <a:ext cx="310480" cy="310480"/>
          </a:xfrm>
          <a:prstGeom prst="rect">
            <a:avLst/>
          </a:prstGeom>
        </p:spPr>
      </p:pic>
      <p:pic>
        <p:nvPicPr>
          <p:cNvPr id="40" name="Picture 39">
            <a:extLst>
              <a:ext uri="{FF2B5EF4-FFF2-40B4-BE49-F238E27FC236}">
                <a16:creationId xmlns:a16="http://schemas.microsoft.com/office/drawing/2014/main" id="{D5126263-6C2E-466E-A0F4-FA384CBF087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4758" y="2154108"/>
            <a:ext cx="795824" cy="795824"/>
          </a:xfrm>
          <a:prstGeom prst="rect">
            <a:avLst/>
          </a:prstGeom>
        </p:spPr>
      </p:pic>
      <p:pic>
        <p:nvPicPr>
          <p:cNvPr id="54" name="Picture 53">
            <a:extLst>
              <a:ext uri="{FF2B5EF4-FFF2-40B4-BE49-F238E27FC236}">
                <a16:creationId xmlns:a16="http://schemas.microsoft.com/office/drawing/2014/main" id="{80638D0B-4C97-4EFC-B567-FC5EA2C4FF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4758" y="3039885"/>
            <a:ext cx="795824" cy="795824"/>
          </a:xfrm>
          <a:prstGeom prst="rect">
            <a:avLst/>
          </a:prstGeom>
        </p:spPr>
      </p:pic>
      <p:pic>
        <p:nvPicPr>
          <p:cNvPr id="56" name="Picture 55">
            <a:extLst>
              <a:ext uri="{FF2B5EF4-FFF2-40B4-BE49-F238E27FC236}">
                <a16:creationId xmlns:a16="http://schemas.microsoft.com/office/drawing/2014/main" id="{6B3FD368-A0CE-4802-8E77-9277652588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0115" y="3901437"/>
            <a:ext cx="795824" cy="795824"/>
          </a:xfrm>
          <a:prstGeom prst="rect">
            <a:avLst/>
          </a:prstGeom>
        </p:spPr>
      </p:pic>
      <p:pic>
        <p:nvPicPr>
          <p:cNvPr id="58" name="Picture 57">
            <a:extLst>
              <a:ext uri="{FF2B5EF4-FFF2-40B4-BE49-F238E27FC236}">
                <a16:creationId xmlns:a16="http://schemas.microsoft.com/office/drawing/2014/main" id="{F2E2B2DE-D6BC-49E8-836C-7197DAD2467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56313" y="2241543"/>
            <a:ext cx="716310" cy="716310"/>
          </a:xfrm>
          <a:prstGeom prst="rect">
            <a:avLst/>
          </a:prstGeom>
        </p:spPr>
      </p:pic>
      <p:pic>
        <p:nvPicPr>
          <p:cNvPr id="134" name="Picture 133">
            <a:extLst>
              <a:ext uri="{FF2B5EF4-FFF2-40B4-BE49-F238E27FC236}">
                <a16:creationId xmlns:a16="http://schemas.microsoft.com/office/drawing/2014/main" id="{B9F06EC6-6B37-4C2F-9F29-D72460D877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80257" y="3161794"/>
            <a:ext cx="716310" cy="716310"/>
          </a:xfrm>
          <a:prstGeom prst="rect">
            <a:avLst/>
          </a:prstGeom>
        </p:spPr>
      </p:pic>
      <p:pic>
        <p:nvPicPr>
          <p:cNvPr id="135" name="Picture 134">
            <a:extLst>
              <a:ext uri="{FF2B5EF4-FFF2-40B4-BE49-F238E27FC236}">
                <a16:creationId xmlns:a16="http://schemas.microsoft.com/office/drawing/2014/main" id="{BE5859C0-E0C3-4F4A-9C28-D2FBFE65636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64319" y="3970727"/>
            <a:ext cx="716310" cy="716310"/>
          </a:xfrm>
          <a:prstGeom prst="rect">
            <a:avLst/>
          </a:prstGeom>
        </p:spPr>
      </p:pic>
      <p:sp>
        <p:nvSpPr>
          <p:cNvPr id="138" name="Rectangle 137">
            <a:extLst>
              <a:ext uri="{FF2B5EF4-FFF2-40B4-BE49-F238E27FC236}">
                <a16:creationId xmlns:a16="http://schemas.microsoft.com/office/drawing/2014/main" id="{32B99F4E-BA23-4966-81FC-E0B47B646658}"/>
              </a:ext>
            </a:extLst>
          </p:cNvPr>
          <p:cNvSpPr/>
          <p:nvPr/>
        </p:nvSpPr>
        <p:spPr>
          <a:xfrm>
            <a:off x="3219740" y="4945667"/>
            <a:ext cx="1444157" cy="1603101"/>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9" name="TextBox 138">
            <a:extLst>
              <a:ext uri="{FF2B5EF4-FFF2-40B4-BE49-F238E27FC236}">
                <a16:creationId xmlns:a16="http://schemas.microsoft.com/office/drawing/2014/main" id="{CAD3E133-5CAF-40F0-97F4-835E1202F149}"/>
              </a:ext>
            </a:extLst>
          </p:cNvPr>
          <p:cNvSpPr txBox="1"/>
          <p:nvPr/>
        </p:nvSpPr>
        <p:spPr>
          <a:xfrm>
            <a:off x="3226555" y="4923037"/>
            <a:ext cx="1838476" cy="270285"/>
          </a:xfrm>
          <a:prstGeom prst="rect">
            <a:avLst/>
          </a:prstGeom>
          <a:noFill/>
        </p:spPr>
        <p:txBody>
          <a:bodyPr wrap="square" rtlCol="0">
            <a:spAutoFit/>
          </a:bodyPr>
          <a:lstStyle/>
          <a:p>
            <a:r>
              <a:rPr lang="en-US" sz="1122">
                <a:solidFill>
                  <a:schemeClr val="tx1">
                    <a:lumMod val="50000"/>
                    <a:lumOff val="50000"/>
                  </a:schemeClr>
                </a:solidFill>
              </a:rPr>
              <a:t>Management</a:t>
            </a:r>
          </a:p>
        </p:txBody>
      </p:sp>
      <p:pic>
        <p:nvPicPr>
          <p:cNvPr id="140" name="Picture 139">
            <a:extLst>
              <a:ext uri="{FF2B5EF4-FFF2-40B4-BE49-F238E27FC236}">
                <a16:creationId xmlns:a16="http://schemas.microsoft.com/office/drawing/2014/main" id="{027FDFDB-A4DC-4E10-81DC-260BF52952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31218" y="6312823"/>
            <a:ext cx="310480" cy="310480"/>
          </a:xfrm>
          <a:prstGeom prst="rect">
            <a:avLst/>
          </a:prstGeom>
        </p:spPr>
      </p:pic>
      <p:sp>
        <p:nvSpPr>
          <p:cNvPr id="141" name="Rectangle 140">
            <a:extLst>
              <a:ext uri="{FF2B5EF4-FFF2-40B4-BE49-F238E27FC236}">
                <a16:creationId xmlns:a16="http://schemas.microsoft.com/office/drawing/2014/main" id="{0485110D-E6D6-4DAC-AAB9-8EF97F0EA4C3}"/>
              </a:ext>
            </a:extLst>
          </p:cNvPr>
          <p:cNvSpPr/>
          <p:nvPr/>
        </p:nvSpPr>
        <p:spPr>
          <a:xfrm>
            <a:off x="4805573" y="4945667"/>
            <a:ext cx="2034138" cy="1603101"/>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2" name="TextBox 141">
            <a:extLst>
              <a:ext uri="{FF2B5EF4-FFF2-40B4-BE49-F238E27FC236}">
                <a16:creationId xmlns:a16="http://schemas.microsoft.com/office/drawing/2014/main" id="{2ABF366B-E467-42DB-9C4B-FCD720678BD8}"/>
              </a:ext>
            </a:extLst>
          </p:cNvPr>
          <p:cNvSpPr txBox="1"/>
          <p:nvPr/>
        </p:nvSpPr>
        <p:spPr>
          <a:xfrm>
            <a:off x="4812389" y="4923037"/>
            <a:ext cx="1838476" cy="270285"/>
          </a:xfrm>
          <a:prstGeom prst="rect">
            <a:avLst/>
          </a:prstGeom>
          <a:noFill/>
        </p:spPr>
        <p:txBody>
          <a:bodyPr wrap="square" rtlCol="0">
            <a:spAutoFit/>
          </a:bodyPr>
          <a:lstStyle/>
          <a:p>
            <a:r>
              <a:rPr lang="en-US" sz="1122">
                <a:solidFill>
                  <a:schemeClr val="tx1">
                    <a:lumMod val="50000"/>
                    <a:lumOff val="50000"/>
                  </a:schemeClr>
                </a:solidFill>
              </a:rPr>
              <a:t>Active Directory</a:t>
            </a:r>
          </a:p>
        </p:txBody>
      </p:sp>
      <p:pic>
        <p:nvPicPr>
          <p:cNvPr id="143" name="Picture 142">
            <a:extLst>
              <a:ext uri="{FF2B5EF4-FFF2-40B4-BE49-F238E27FC236}">
                <a16:creationId xmlns:a16="http://schemas.microsoft.com/office/drawing/2014/main" id="{8F00EE5D-5937-4B5A-8076-8600B55AE7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8894" y="6282546"/>
            <a:ext cx="310480" cy="310480"/>
          </a:xfrm>
          <a:prstGeom prst="rect">
            <a:avLst/>
          </a:prstGeom>
        </p:spPr>
      </p:pic>
      <p:pic>
        <p:nvPicPr>
          <p:cNvPr id="144" name="Picture 143">
            <a:extLst>
              <a:ext uri="{FF2B5EF4-FFF2-40B4-BE49-F238E27FC236}">
                <a16:creationId xmlns:a16="http://schemas.microsoft.com/office/drawing/2014/main" id="{F3E6DBE9-616D-4066-B728-9997436AB0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70257" y="5444183"/>
            <a:ext cx="649858" cy="649858"/>
          </a:xfrm>
          <a:prstGeom prst="rect">
            <a:avLst/>
          </a:prstGeom>
        </p:spPr>
      </p:pic>
      <p:pic>
        <p:nvPicPr>
          <p:cNvPr id="145" name="Picture 144">
            <a:extLst>
              <a:ext uri="{FF2B5EF4-FFF2-40B4-BE49-F238E27FC236}">
                <a16:creationId xmlns:a16="http://schemas.microsoft.com/office/drawing/2014/main" id="{1965F42E-20BC-491F-9960-BD8D23A3A5E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0115" y="5444183"/>
            <a:ext cx="649858" cy="649858"/>
          </a:xfrm>
          <a:prstGeom prst="rect">
            <a:avLst/>
          </a:prstGeom>
        </p:spPr>
      </p:pic>
      <p:pic>
        <p:nvPicPr>
          <p:cNvPr id="147" name="Picture 146">
            <a:extLst>
              <a:ext uri="{FF2B5EF4-FFF2-40B4-BE49-F238E27FC236}">
                <a16:creationId xmlns:a16="http://schemas.microsoft.com/office/drawing/2014/main" id="{21DAE3D2-404F-4D99-BCE0-C49F66849E9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24562" y="5371603"/>
            <a:ext cx="795824" cy="795824"/>
          </a:xfrm>
          <a:prstGeom prst="rect">
            <a:avLst/>
          </a:prstGeom>
        </p:spPr>
      </p:pic>
      <p:sp>
        <p:nvSpPr>
          <p:cNvPr id="148" name="TextBox 147">
            <a:extLst>
              <a:ext uri="{FF2B5EF4-FFF2-40B4-BE49-F238E27FC236}">
                <a16:creationId xmlns:a16="http://schemas.microsoft.com/office/drawing/2014/main" id="{34E53052-A8B1-4C27-AA9F-730FA2FA0269}"/>
              </a:ext>
            </a:extLst>
          </p:cNvPr>
          <p:cNvSpPr txBox="1"/>
          <p:nvPr/>
        </p:nvSpPr>
        <p:spPr>
          <a:xfrm>
            <a:off x="3368179" y="6139135"/>
            <a:ext cx="973375" cy="262241"/>
          </a:xfrm>
          <a:prstGeom prst="rect">
            <a:avLst/>
          </a:prstGeom>
          <a:noFill/>
        </p:spPr>
        <p:txBody>
          <a:bodyPr wrap="square" rtlCol="0">
            <a:spAutoFit/>
          </a:bodyPr>
          <a:lstStyle/>
          <a:p>
            <a:pPr algn="ctr"/>
            <a:r>
              <a:rPr lang="en-US" sz="1071" err="1">
                <a:solidFill>
                  <a:schemeClr val="accent1"/>
                </a:solidFill>
              </a:rPr>
              <a:t>JumpBox</a:t>
            </a:r>
            <a:endParaRPr lang="en-US" sz="1071">
              <a:solidFill>
                <a:schemeClr val="accent1"/>
              </a:solidFill>
            </a:endParaRPr>
          </a:p>
        </p:txBody>
      </p:sp>
      <p:sp>
        <p:nvSpPr>
          <p:cNvPr id="149" name="TextBox 148">
            <a:extLst>
              <a:ext uri="{FF2B5EF4-FFF2-40B4-BE49-F238E27FC236}">
                <a16:creationId xmlns:a16="http://schemas.microsoft.com/office/drawing/2014/main" id="{E967F7FD-55B4-471A-81A0-188E11BD6CE8}"/>
              </a:ext>
            </a:extLst>
          </p:cNvPr>
          <p:cNvSpPr txBox="1"/>
          <p:nvPr/>
        </p:nvSpPr>
        <p:spPr>
          <a:xfrm>
            <a:off x="8721067" y="3835527"/>
            <a:ext cx="973375" cy="430309"/>
          </a:xfrm>
          <a:prstGeom prst="rect">
            <a:avLst/>
          </a:prstGeom>
          <a:noFill/>
        </p:spPr>
        <p:txBody>
          <a:bodyPr wrap="square" rtlCol="0">
            <a:spAutoFit/>
          </a:bodyPr>
          <a:lstStyle/>
          <a:p>
            <a:pPr algn="ctr"/>
            <a:r>
              <a:rPr lang="en-US" sz="1071" b="1">
                <a:solidFill>
                  <a:schemeClr val="accent1"/>
                </a:solidFill>
              </a:rPr>
              <a:t>SQL HA Cluster</a:t>
            </a:r>
          </a:p>
        </p:txBody>
      </p:sp>
      <p:sp>
        <p:nvSpPr>
          <p:cNvPr id="150" name="Rectangle 149">
            <a:extLst>
              <a:ext uri="{FF2B5EF4-FFF2-40B4-BE49-F238E27FC236}">
                <a16:creationId xmlns:a16="http://schemas.microsoft.com/office/drawing/2014/main" id="{6375EB3B-4B29-423D-8F60-382AC1127528}"/>
              </a:ext>
            </a:extLst>
          </p:cNvPr>
          <p:cNvSpPr/>
          <p:nvPr/>
        </p:nvSpPr>
        <p:spPr>
          <a:xfrm>
            <a:off x="7935402" y="2011420"/>
            <a:ext cx="1678819" cy="2724700"/>
          </a:xfrm>
          <a:prstGeom prst="rect">
            <a:avLst/>
          </a:prstGeom>
          <a:noFill/>
          <a:ln w="158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37" name="Picture 36">
            <a:extLst>
              <a:ext uri="{FF2B5EF4-FFF2-40B4-BE49-F238E27FC236}">
                <a16:creationId xmlns:a16="http://schemas.microsoft.com/office/drawing/2014/main" id="{27FD5340-DCC4-49BD-9350-EA88B65660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59760" y="4587388"/>
            <a:ext cx="310480" cy="310480"/>
          </a:xfrm>
          <a:prstGeom prst="rect">
            <a:avLst/>
          </a:prstGeom>
        </p:spPr>
      </p:pic>
      <p:sp>
        <p:nvSpPr>
          <p:cNvPr id="172" name="TextBox 171">
            <a:extLst>
              <a:ext uri="{FF2B5EF4-FFF2-40B4-BE49-F238E27FC236}">
                <a16:creationId xmlns:a16="http://schemas.microsoft.com/office/drawing/2014/main" id="{D4414E09-64B0-4DD1-A3BE-634AFDFC8AD2}"/>
              </a:ext>
            </a:extLst>
          </p:cNvPr>
          <p:cNvSpPr txBox="1"/>
          <p:nvPr/>
        </p:nvSpPr>
        <p:spPr>
          <a:xfrm>
            <a:off x="4859429" y="3816722"/>
            <a:ext cx="973375" cy="430309"/>
          </a:xfrm>
          <a:prstGeom prst="rect">
            <a:avLst/>
          </a:prstGeom>
          <a:noFill/>
        </p:spPr>
        <p:txBody>
          <a:bodyPr wrap="square" rtlCol="0">
            <a:spAutoFit/>
          </a:bodyPr>
          <a:lstStyle/>
          <a:p>
            <a:pPr algn="ctr"/>
            <a:r>
              <a:rPr lang="en-US" sz="1071">
                <a:solidFill>
                  <a:srgbClr val="0070C0"/>
                </a:solidFill>
              </a:rPr>
              <a:t>Load balancer</a:t>
            </a:r>
          </a:p>
        </p:txBody>
      </p:sp>
      <p:pic>
        <p:nvPicPr>
          <p:cNvPr id="173" name="Picture 172">
            <a:extLst>
              <a:ext uri="{FF2B5EF4-FFF2-40B4-BE49-F238E27FC236}">
                <a16:creationId xmlns:a16="http://schemas.microsoft.com/office/drawing/2014/main" id="{C4F0850D-32D8-4FED-9A58-011C0674E6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10619" y="3294685"/>
            <a:ext cx="465326" cy="465326"/>
          </a:xfrm>
          <a:prstGeom prst="rect">
            <a:avLst/>
          </a:prstGeom>
        </p:spPr>
      </p:pic>
      <p:pic>
        <p:nvPicPr>
          <p:cNvPr id="44" name="Picture 43">
            <a:extLst>
              <a:ext uri="{FF2B5EF4-FFF2-40B4-BE49-F238E27FC236}">
                <a16:creationId xmlns:a16="http://schemas.microsoft.com/office/drawing/2014/main" id="{12D85480-1560-4215-A23F-4FB209CB6A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6169" y="3069476"/>
            <a:ext cx="752483" cy="752483"/>
          </a:xfrm>
          <a:prstGeom prst="rect">
            <a:avLst/>
          </a:prstGeom>
        </p:spPr>
      </p:pic>
      <p:sp>
        <p:nvSpPr>
          <p:cNvPr id="45" name="TextBox 44">
            <a:extLst>
              <a:ext uri="{FF2B5EF4-FFF2-40B4-BE49-F238E27FC236}">
                <a16:creationId xmlns:a16="http://schemas.microsoft.com/office/drawing/2014/main" id="{55733C73-5E0E-40B7-B71B-4484412F7C93}"/>
              </a:ext>
            </a:extLst>
          </p:cNvPr>
          <p:cNvSpPr txBox="1"/>
          <p:nvPr/>
        </p:nvSpPr>
        <p:spPr>
          <a:xfrm>
            <a:off x="6999245" y="3810663"/>
            <a:ext cx="973375" cy="430309"/>
          </a:xfrm>
          <a:prstGeom prst="rect">
            <a:avLst/>
          </a:prstGeom>
          <a:noFill/>
        </p:spPr>
        <p:txBody>
          <a:bodyPr wrap="square" rtlCol="0">
            <a:spAutoFit/>
          </a:bodyPr>
          <a:lstStyle/>
          <a:p>
            <a:pPr algn="ctr"/>
            <a:r>
              <a:rPr lang="en-US" sz="1071">
                <a:solidFill>
                  <a:srgbClr val="0070C0"/>
                </a:solidFill>
              </a:rPr>
              <a:t>Load balancer</a:t>
            </a:r>
          </a:p>
        </p:txBody>
      </p:sp>
      <p:pic>
        <p:nvPicPr>
          <p:cNvPr id="46" name="Picture 45">
            <a:extLst>
              <a:ext uri="{FF2B5EF4-FFF2-40B4-BE49-F238E27FC236}">
                <a16:creationId xmlns:a16="http://schemas.microsoft.com/office/drawing/2014/main" id="{605304E6-F149-4C2D-8B75-B74BFB751C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0436" y="3288627"/>
            <a:ext cx="465326" cy="465326"/>
          </a:xfrm>
          <a:prstGeom prst="rect">
            <a:avLst/>
          </a:prstGeom>
        </p:spPr>
      </p:pic>
    </p:spTree>
    <p:extLst>
      <p:ext uri="{BB962C8B-B14F-4D97-AF65-F5344CB8AC3E}">
        <p14:creationId xmlns:p14="http://schemas.microsoft.com/office/powerpoint/2010/main" val="340843171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5E7F547-A1D6-40FF-88A2-1F424BE0309E}"/>
              </a:ext>
            </a:extLst>
          </p:cNvPr>
          <p:cNvSpPr>
            <a:spLocks noGrp="1"/>
          </p:cNvSpPr>
          <p:nvPr>
            <p:ph type="title"/>
          </p:nvPr>
        </p:nvSpPr>
        <p:spPr/>
        <p:txBody>
          <a:bodyPr/>
          <a:lstStyle/>
          <a:p>
            <a:r>
              <a:rPr lang="en-US"/>
              <a:t>N-tier Architecture in Azure</a:t>
            </a:r>
          </a:p>
        </p:txBody>
      </p:sp>
      <p:sp>
        <p:nvSpPr>
          <p:cNvPr id="4" name="Rectangle 3">
            <a:extLst>
              <a:ext uri="{FF2B5EF4-FFF2-40B4-BE49-F238E27FC236}">
                <a16:creationId xmlns:a16="http://schemas.microsoft.com/office/drawing/2014/main" id="{A84BD0D2-0113-4158-8C72-3DFD97B3CE1D}"/>
              </a:ext>
            </a:extLst>
          </p:cNvPr>
          <p:cNvSpPr/>
          <p:nvPr/>
        </p:nvSpPr>
        <p:spPr>
          <a:xfrm>
            <a:off x="3084878" y="1428859"/>
            <a:ext cx="6795770" cy="52936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TextBox 16">
            <a:extLst>
              <a:ext uri="{FF2B5EF4-FFF2-40B4-BE49-F238E27FC236}">
                <a16:creationId xmlns:a16="http://schemas.microsoft.com/office/drawing/2014/main" id="{62A2A953-DB38-4C57-AD24-BCD7FC75EE27}"/>
              </a:ext>
            </a:extLst>
          </p:cNvPr>
          <p:cNvSpPr txBox="1"/>
          <p:nvPr/>
        </p:nvSpPr>
        <p:spPr>
          <a:xfrm>
            <a:off x="3304874" y="1436188"/>
            <a:ext cx="1664925" cy="286306"/>
          </a:xfrm>
          <a:prstGeom prst="rect">
            <a:avLst/>
          </a:prstGeom>
          <a:noFill/>
        </p:spPr>
        <p:txBody>
          <a:bodyPr wrap="square" rtlCol="0">
            <a:spAutoFit/>
          </a:bodyPr>
          <a:lstStyle/>
          <a:p>
            <a:r>
              <a:rPr lang="en-US" sz="1224">
                <a:solidFill>
                  <a:schemeClr val="tx1">
                    <a:lumMod val="50000"/>
                    <a:lumOff val="50000"/>
                  </a:schemeClr>
                </a:solidFill>
              </a:rPr>
              <a:t>Data center network</a:t>
            </a:r>
          </a:p>
        </p:txBody>
      </p:sp>
      <p:sp>
        <p:nvSpPr>
          <p:cNvPr id="106" name="Rectangle 105">
            <a:extLst>
              <a:ext uri="{FF2B5EF4-FFF2-40B4-BE49-F238E27FC236}">
                <a16:creationId xmlns:a16="http://schemas.microsoft.com/office/drawing/2014/main" id="{BC3EA4EB-6C20-40D5-87D1-258877BF6577}"/>
              </a:ext>
            </a:extLst>
          </p:cNvPr>
          <p:cNvSpPr/>
          <p:nvPr/>
        </p:nvSpPr>
        <p:spPr>
          <a:xfrm>
            <a:off x="3212927" y="1916724"/>
            <a:ext cx="1450971" cy="2916889"/>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7" name="TextBox 106">
            <a:extLst>
              <a:ext uri="{FF2B5EF4-FFF2-40B4-BE49-F238E27FC236}">
                <a16:creationId xmlns:a16="http://schemas.microsoft.com/office/drawing/2014/main" id="{A1E4DC4F-BDBD-4FA3-AE0B-A0C9473E73BC}"/>
              </a:ext>
            </a:extLst>
          </p:cNvPr>
          <p:cNvSpPr txBox="1"/>
          <p:nvPr/>
        </p:nvSpPr>
        <p:spPr>
          <a:xfrm>
            <a:off x="3219741" y="1894094"/>
            <a:ext cx="1139158" cy="446397"/>
          </a:xfrm>
          <a:prstGeom prst="rect">
            <a:avLst/>
          </a:prstGeom>
          <a:noFill/>
        </p:spPr>
        <p:txBody>
          <a:bodyPr wrap="square" rtlCol="0">
            <a:spAutoFit/>
          </a:bodyPr>
          <a:lstStyle/>
          <a:p>
            <a:r>
              <a:rPr lang="en-US" sz="1122">
                <a:solidFill>
                  <a:schemeClr val="tx1">
                    <a:lumMod val="50000"/>
                    <a:lumOff val="50000"/>
                  </a:schemeClr>
                </a:solidFill>
              </a:rPr>
              <a:t>Web tier subnet</a:t>
            </a:r>
          </a:p>
        </p:txBody>
      </p:sp>
      <p:sp>
        <p:nvSpPr>
          <p:cNvPr id="6" name="Cloud 5">
            <a:extLst>
              <a:ext uri="{FF2B5EF4-FFF2-40B4-BE49-F238E27FC236}">
                <a16:creationId xmlns:a16="http://schemas.microsoft.com/office/drawing/2014/main" id="{9833A7D1-6C6C-46F0-A645-46200E7D0F72}"/>
              </a:ext>
            </a:extLst>
          </p:cNvPr>
          <p:cNvSpPr/>
          <p:nvPr/>
        </p:nvSpPr>
        <p:spPr>
          <a:xfrm>
            <a:off x="950474" y="2957853"/>
            <a:ext cx="1515756" cy="1017483"/>
          </a:xfrm>
          <a:prstGeom prst="cloud">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rgbClr val="00B0F0"/>
                </a:solidFill>
                <a:latin typeface="Segoe UI Semilight" panose="020B0402040204020203" pitchFamily="34" charset="0"/>
                <a:cs typeface="Segoe UI Semilight" panose="020B0402040204020203" pitchFamily="34" charset="0"/>
              </a:rPr>
              <a:t>Internet</a:t>
            </a:r>
          </a:p>
        </p:txBody>
      </p:sp>
      <p:sp>
        <p:nvSpPr>
          <p:cNvPr id="108" name="TextBox 107">
            <a:extLst>
              <a:ext uri="{FF2B5EF4-FFF2-40B4-BE49-F238E27FC236}">
                <a16:creationId xmlns:a16="http://schemas.microsoft.com/office/drawing/2014/main" id="{D923AF0D-A204-4463-A6A3-C0E0EB69BDC4}"/>
              </a:ext>
            </a:extLst>
          </p:cNvPr>
          <p:cNvSpPr txBox="1"/>
          <p:nvPr/>
        </p:nvSpPr>
        <p:spPr>
          <a:xfrm>
            <a:off x="2604902" y="3875010"/>
            <a:ext cx="973375" cy="598379"/>
          </a:xfrm>
          <a:prstGeom prst="rect">
            <a:avLst/>
          </a:prstGeom>
          <a:noFill/>
        </p:spPr>
        <p:txBody>
          <a:bodyPr wrap="square" rtlCol="0">
            <a:spAutoFit/>
          </a:bodyPr>
          <a:lstStyle/>
          <a:p>
            <a:pPr algn="ctr"/>
            <a:r>
              <a:rPr lang="en-US" sz="1071">
                <a:solidFill>
                  <a:srgbClr val="00B0F0"/>
                </a:solidFill>
              </a:rPr>
              <a:t>Azure application</a:t>
            </a:r>
          </a:p>
          <a:p>
            <a:pPr algn="ctr"/>
            <a:r>
              <a:rPr lang="en-US" sz="1071">
                <a:solidFill>
                  <a:srgbClr val="00B0F0"/>
                </a:solidFill>
              </a:rPr>
              <a:t>gateway</a:t>
            </a:r>
          </a:p>
        </p:txBody>
      </p:sp>
      <p:sp>
        <p:nvSpPr>
          <p:cNvPr id="116" name="Rectangle 115">
            <a:extLst>
              <a:ext uri="{FF2B5EF4-FFF2-40B4-BE49-F238E27FC236}">
                <a16:creationId xmlns:a16="http://schemas.microsoft.com/office/drawing/2014/main" id="{8A1895D5-5992-4482-A6EB-419ADFE3BB58}"/>
              </a:ext>
            </a:extLst>
          </p:cNvPr>
          <p:cNvSpPr/>
          <p:nvPr/>
        </p:nvSpPr>
        <p:spPr>
          <a:xfrm>
            <a:off x="4800519" y="1916724"/>
            <a:ext cx="2039193" cy="2916889"/>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7" name="TextBox 116">
            <a:extLst>
              <a:ext uri="{FF2B5EF4-FFF2-40B4-BE49-F238E27FC236}">
                <a16:creationId xmlns:a16="http://schemas.microsoft.com/office/drawing/2014/main" id="{30D4EC63-53FB-4A75-971E-0C366C2D7066}"/>
              </a:ext>
            </a:extLst>
          </p:cNvPr>
          <p:cNvSpPr txBox="1"/>
          <p:nvPr/>
        </p:nvSpPr>
        <p:spPr>
          <a:xfrm>
            <a:off x="4807333" y="1894094"/>
            <a:ext cx="1139158" cy="446397"/>
          </a:xfrm>
          <a:prstGeom prst="rect">
            <a:avLst/>
          </a:prstGeom>
          <a:noFill/>
        </p:spPr>
        <p:txBody>
          <a:bodyPr wrap="square" rtlCol="0">
            <a:spAutoFit/>
          </a:bodyPr>
          <a:lstStyle/>
          <a:p>
            <a:r>
              <a:rPr lang="en-US" sz="1122">
                <a:solidFill>
                  <a:schemeClr val="tx1">
                    <a:lumMod val="50000"/>
                    <a:lumOff val="50000"/>
                  </a:schemeClr>
                </a:solidFill>
              </a:rPr>
              <a:t>Business tier subnet</a:t>
            </a:r>
          </a:p>
        </p:txBody>
      </p:sp>
      <p:sp>
        <p:nvSpPr>
          <p:cNvPr id="122" name="Rectangle 121">
            <a:extLst>
              <a:ext uri="{FF2B5EF4-FFF2-40B4-BE49-F238E27FC236}">
                <a16:creationId xmlns:a16="http://schemas.microsoft.com/office/drawing/2014/main" id="{63F32194-0E70-45CD-B4F2-FE295FFE72CF}"/>
              </a:ext>
            </a:extLst>
          </p:cNvPr>
          <p:cNvSpPr/>
          <p:nvPr/>
        </p:nvSpPr>
        <p:spPr>
          <a:xfrm>
            <a:off x="6983501" y="1916724"/>
            <a:ext cx="2717821" cy="2916889"/>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3" name="TextBox 122">
            <a:extLst>
              <a:ext uri="{FF2B5EF4-FFF2-40B4-BE49-F238E27FC236}">
                <a16:creationId xmlns:a16="http://schemas.microsoft.com/office/drawing/2014/main" id="{FEBAB668-9BC1-43F3-9F5B-755A729CAA69}"/>
              </a:ext>
            </a:extLst>
          </p:cNvPr>
          <p:cNvSpPr txBox="1"/>
          <p:nvPr/>
        </p:nvSpPr>
        <p:spPr>
          <a:xfrm>
            <a:off x="6990316" y="1894094"/>
            <a:ext cx="1744008" cy="446397"/>
          </a:xfrm>
          <a:prstGeom prst="rect">
            <a:avLst/>
          </a:prstGeom>
          <a:noFill/>
        </p:spPr>
        <p:txBody>
          <a:bodyPr wrap="square" rtlCol="0">
            <a:spAutoFit/>
          </a:bodyPr>
          <a:lstStyle/>
          <a:p>
            <a:r>
              <a:rPr lang="en-US" sz="1122">
                <a:solidFill>
                  <a:schemeClr val="tx1">
                    <a:lumMod val="50000"/>
                    <a:lumOff val="50000"/>
                  </a:schemeClr>
                </a:solidFill>
              </a:rPr>
              <a:t>Managed Instance subnet</a:t>
            </a:r>
          </a:p>
        </p:txBody>
      </p:sp>
      <p:sp>
        <p:nvSpPr>
          <p:cNvPr id="138" name="Rectangle 137">
            <a:extLst>
              <a:ext uri="{FF2B5EF4-FFF2-40B4-BE49-F238E27FC236}">
                <a16:creationId xmlns:a16="http://schemas.microsoft.com/office/drawing/2014/main" id="{32B99F4E-BA23-4966-81FC-E0B47B646658}"/>
              </a:ext>
            </a:extLst>
          </p:cNvPr>
          <p:cNvSpPr/>
          <p:nvPr/>
        </p:nvSpPr>
        <p:spPr>
          <a:xfrm>
            <a:off x="3219740" y="4945667"/>
            <a:ext cx="1444157" cy="1603101"/>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9" name="TextBox 138">
            <a:extLst>
              <a:ext uri="{FF2B5EF4-FFF2-40B4-BE49-F238E27FC236}">
                <a16:creationId xmlns:a16="http://schemas.microsoft.com/office/drawing/2014/main" id="{CAD3E133-5CAF-40F0-97F4-835E1202F149}"/>
              </a:ext>
            </a:extLst>
          </p:cNvPr>
          <p:cNvSpPr txBox="1"/>
          <p:nvPr/>
        </p:nvSpPr>
        <p:spPr>
          <a:xfrm>
            <a:off x="3226555" y="4923037"/>
            <a:ext cx="1838476" cy="270285"/>
          </a:xfrm>
          <a:prstGeom prst="rect">
            <a:avLst/>
          </a:prstGeom>
          <a:noFill/>
        </p:spPr>
        <p:txBody>
          <a:bodyPr wrap="square" rtlCol="0">
            <a:spAutoFit/>
          </a:bodyPr>
          <a:lstStyle/>
          <a:p>
            <a:r>
              <a:rPr lang="en-US" sz="1122">
                <a:solidFill>
                  <a:schemeClr val="tx1">
                    <a:lumMod val="50000"/>
                    <a:lumOff val="50000"/>
                  </a:schemeClr>
                </a:solidFill>
              </a:rPr>
              <a:t>Management subnet</a:t>
            </a:r>
          </a:p>
        </p:txBody>
      </p:sp>
      <p:sp>
        <p:nvSpPr>
          <p:cNvPr id="148" name="TextBox 147">
            <a:extLst>
              <a:ext uri="{FF2B5EF4-FFF2-40B4-BE49-F238E27FC236}">
                <a16:creationId xmlns:a16="http://schemas.microsoft.com/office/drawing/2014/main" id="{34E53052-A8B1-4C27-AA9F-730FA2FA0269}"/>
              </a:ext>
            </a:extLst>
          </p:cNvPr>
          <p:cNvSpPr txBox="1"/>
          <p:nvPr/>
        </p:nvSpPr>
        <p:spPr>
          <a:xfrm>
            <a:off x="3368179" y="6139135"/>
            <a:ext cx="973375" cy="262241"/>
          </a:xfrm>
          <a:prstGeom prst="rect">
            <a:avLst/>
          </a:prstGeom>
          <a:noFill/>
        </p:spPr>
        <p:txBody>
          <a:bodyPr wrap="square" rtlCol="0">
            <a:spAutoFit/>
          </a:bodyPr>
          <a:lstStyle/>
          <a:p>
            <a:pPr algn="ctr"/>
            <a:r>
              <a:rPr lang="en-US" sz="1071" err="1">
                <a:solidFill>
                  <a:srgbClr val="00B0F0"/>
                </a:solidFill>
              </a:rPr>
              <a:t>JumpBox</a:t>
            </a:r>
            <a:endParaRPr lang="en-US" sz="1071">
              <a:solidFill>
                <a:srgbClr val="00B0F0"/>
              </a:solidFill>
            </a:endParaRPr>
          </a:p>
        </p:txBody>
      </p:sp>
      <p:sp>
        <p:nvSpPr>
          <p:cNvPr id="172" name="TextBox 171">
            <a:extLst>
              <a:ext uri="{FF2B5EF4-FFF2-40B4-BE49-F238E27FC236}">
                <a16:creationId xmlns:a16="http://schemas.microsoft.com/office/drawing/2014/main" id="{D4414E09-64B0-4DD1-A3BE-634AFDFC8AD2}"/>
              </a:ext>
            </a:extLst>
          </p:cNvPr>
          <p:cNvSpPr txBox="1"/>
          <p:nvPr/>
        </p:nvSpPr>
        <p:spPr>
          <a:xfrm>
            <a:off x="4762283" y="3816722"/>
            <a:ext cx="973375" cy="430309"/>
          </a:xfrm>
          <a:prstGeom prst="rect">
            <a:avLst/>
          </a:prstGeom>
          <a:noFill/>
        </p:spPr>
        <p:txBody>
          <a:bodyPr wrap="square" rtlCol="0">
            <a:spAutoFit/>
          </a:bodyPr>
          <a:lstStyle/>
          <a:p>
            <a:pPr algn="ctr"/>
            <a:r>
              <a:rPr lang="en-US" sz="1071">
                <a:solidFill>
                  <a:srgbClr val="00B0F0"/>
                </a:solidFill>
              </a:rPr>
              <a:t>Load balancer</a:t>
            </a:r>
          </a:p>
        </p:txBody>
      </p:sp>
      <p:pic>
        <p:nvPicPr>
          <p:cNvPr id="178" name="Picture 177">
            <a:extLst>
              <a:ext uri="{FF2B5EF4-FFF2-40B4-BE49-F238E27FC236}">
                <a16:creationId xmlns:a16="http://schemas.microsoft.com/office/drawing/2014/main" id="{4A7E5D01-4A35-4D03-A3DF-6265163E18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0328" y="1471442"/>
            <a:ext cx="246658" cy="246658"/>
          </a:xfrm>
          <a:prstGeom prst="rect">
            <a:avLst/>
          </a:prstGeom>
        </p:spPr>
      </p:pic>
      <p:pic>
        <p:nvPicPr>
          <p:cNvPr id="179" name="Picture 178">
            <a:extLst>
              <a:ext uri="{FF2B5EF4-FFF2-40B4-BE49-F238E27FC236}">
                <a16:creationId xmlns:a16="http://schemas.microsoft.com/office/drawing/2014/main" id="{D0EAE641-8BBA-4471-9F9C-1CD089B7C4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317" y="4516332"/>
            <a:ext cx="397912" cy="397912"/>
          </a:xfrm>
          <a:prstGeom prst="rect">
            <a:avLst/>
          </a:prstGeom>
        </p:spPr>
      </p:pic>
      <p:pic>
        <p:nvPicPr>
          <p:cNvPr id="180" name="Picture 179">
            <a:extLst>
              <a:ext uri="{FF2B5EF4-FFF2-40B4-BE49-F238E27FC236}">
                <a16:creationId xmlns:a16="http://schemas.microsoft.com/office/drawing/2014/main" id="{F9C9770E-EFF4-4FCB-B8B1-5D7D746E3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317" y="6236315"/>
            <a:ext cx="397912" cy="397912"/>
          </a:xfrm>
          <a:prstGeom prst="rect">
            <a:avLst/>
          </a:prstGeom>
        </p:spPr>
      </p:pic>
      <p:pic>
        <p:nvPicPr>
          <p:cNvPr id="181" name="Picture 180">
            <a:extLst>
              <a:ext uri="{FF2B5EF4-FFF2-40B4-BE49-F238E27FC236}">
                <a16:creationId xmlns:a16="http://schemas.microsoft.com/office/drawing/2014/main" id="{6B1B55A4-B818-4CDA-8E9C-B165B96BFC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5658" y="4525125"/>
            <a:ext cx="397912" cy="397912"/>
          </a:xfrm>
          <a:prstGeom prst="rect">
            <a:avLst/>
          </a:prstGeom>
        </p:spPr>
      </p:pic>
      <p:pic>
        <p:nvPicPr>
          <p:cNvPr id="183" name="Picture 182">
            <a:extLst>
              <a:ext uri="{FF2B5EF4-FFF2-40B4-BE49-F238E27FC236}">
                <a16:creationId xmlns:a16="http://schemas.microsoft.com/office/drawing/2014/main" id="{73FD3D13-96F7-408C-9EB5-7F8FE240E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0772" y="4507440"/>
            <a:ext cx="397912" cy="397912"/>
          </a:xfrm>
          <a:prstGeom prst="rect">
            <a:avLst/>
          </a:prstGeom>
        </p:spPr>
      </p:pic>
      <p:pic>
        <p:nvPicPr>
          <p:cNvPr id="185" name="Picture 184">
            <a:extLst>
              <a:ext uri="{FF2B5EF4-FFF2-40B4-BE49-F238E27FC236}">
                <a16:creationId xmlns:a16="http://schemas.microsoft.com/office/drawing/2014/main" id="{9D30F1FE-270B-4701-B844-1D937F444A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8581" y="2447791"/>
            <a:ext cx="736559" cy="967015"/>
          </a:xfrm>
          <a:prstGeom prst="rect">
            <a:avLst/>
          </a:prstGeom>
        </p:spPr>
      </p:pic>
      <p:pic>
        <p:nvPicPr>
          <p:cNvPr id="187" name="Picture 186">
            <a:extLst>
              <a:ext uri="{FF2B5EF4-FFF2-40B4-BE49-F238E27FC236}">
                <a16:creationId xmlns:a16="http://schemas.microsoft.com/office/drawing/2014/main" id="{CEEF500F-6C4A-4188-90F7-C70748BC5A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57713" y="3186657"/>
            <a:ext cx="678914" cy="678914"/>
          </a:xfrm>
          <a:prstGeom prst="rect">
            <a:avLst/>
          </a:prstGeom>
        </p:spPr>
      </p:pic>
      <p:pic>
        <p:nvPicPr>
          <p:cNvPr id="189" name="Picture 188">
            <a:extLst>
              <a:ext uri="{FF2B5EF4-FFF2-40B4-BE49-F238E27FC236}">
                <a16:creationId xmlns:a16="http://schemas.microsoft.com/office/drawing/2014/main" id="{8A0CA2FD-22EA-4E0F-96F3-F7B20B6DEE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9263" y="3197566"/>
            <a:ext cx="644766" cy="644766"/>
          </a:xfrm>
          <a:prstGeom prst="rect">
            <a:avLst/>
          </a:prstGeom>
        </p:spPr>
      </p:pic>
      <p:pic>
        <p:nvPicPr>
          <p:cNvPr id="193" name="Picture 192">
            <a:extLst>
              <a:ext uri="{FF2B5EF4-FFF2-40B4-BE49-F238E27FC236}">
                <a16:creationId xmlns:a16="http://schemas.microsoft.com/office/drawing/2014/main" id="{26439CB8-F958-41BD-B174-55CC458CB98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38837" y="3002457"/>
            <a:ext cx="795824" cy="795824"/>
          </a:xfrm>
          <a:prstGeom prst="rect">
            <a:avLst/>
          </a:prstGeom>
        </p:spPr>
      </p:pic>
      <p:pic>
        <p:nvPicPr>
          <p:cNvPr id="191" name="Picture 190">
            <a:extLst>
              <a:ext uri="{FF2B5EF4-FFF2-40B4-BE49-F238E27FC236}">
                <a16:creationId xmlns:a16="http://schemas.microsoft.com/office/drawing/2014/main" id="{4127A1FC-DB39-401C-8842-B43894F9118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80182" y="3562986"/>
            <a:ext cx="355601" cy="355601"/>
          </a:xfrm>
          <a:prstGeom prst="rect">
            <a:avLst/>
          </a:prstGeom>
        </p:spPr>
      </p:pic>
      <p:pic>
        <p:nvPicPr>
          <p:cNvPr id="194" name="Picture 193">
            <a:extLst>
              <a:ext uri="{FF2B5EF4-FFF2-40B4-BE49-F238E27FC236}">
                <a16:creationId xmlns:a16="http://schemas.microsoft.com/office/drawing/2014/main" id="{38ED5B10-1296-4BD6-B026-2B809062C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4282" y="3670165"/>
            <a:ext cx="736559" cy="967015"/>
          </a:xfrm>
          <a:prstGeom prst="rect">
            <a:avLst/>
          </a:prstGeom>
        </p:spPr>
      </p:pic>
      <p:pic>
        <p:nvPicPr>
          <p:cNvPr id="195" name="Picture 194">
            <a:extLst>
              <a:ext uri="{FF2B5EF4-FFF2-40B4-BE49-F238E27FC236}">
                <a16:creationId xmlns:a16="http://schemas.microsoft.com/office/drawing/2014/main" id="{30EB8A60-2BBB-40DD-8371-9917D3B759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35314" y="2703150"/>
            <a:ext cx="736559" cy="967015"/>
          </a:xfrm>
          <a:prstGeom prst="rect">
            <a:avLst/>
          </a:prstGeom>
        </p:spPr>
      </p:pic>
      <p:pic>
        <p:nvPicPr>
          <p:cNvPr id="196" name="Picture 195">
            <a:extLst>
              <a:ext uri="{FF2B5EF4-FFF2-40B4-BE49-F238E27FC236}">
                <a16:creationId xmlns:a16="http://schemas.microsoft.com/office/drawing/2014/main" id="{DB8DF992-3B27-472F-A5AC-21C1246682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56955" y="5331997"/>
            <a:ext cx="795824" cy="795824"/>
          </a:xfrm>
          <a:prstGeom prst="rect">
            <a:avLst/>
          </a:prstGeom>
        </p:spPr>
      </p:pic>
      <p:pic>
        <p:nvPicPr>
          <p:cNvPr id="198" name="Picture 197">
            <a:extLst>
              <a:ext uri="{FF2B5EF4-FFF2-40B4-BE49-F238E27FC236}">
                <a16:creationId xmlns:a16="http://schemas.microsoft.com/office/drawing/2014/main" id="{52975A15-4BD7-4418-9EE9-B5D376042AA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35527" y="5846796"/>
            <a:ext cx="445943" cy="445943"/>
          </a:xfrm>
          <a:prstGeom prst="rect">
            <a:avLst/>
          </a:prstGeom>
        </p:spPr>
      </p:pic>
      <p:pic>
        <p:nvPicPr>
          <p:cNvPr id="199" name="Picture 198">
            <a:extLst>
              <a:ext uri="{FF2B5EF4-FFF2-40B4-BE49-F238E27FC236}">
                <a16:creationId xmlns:a16="http://schemas.microsoft.com/office/drawing/2014/main" id="{400429A8-F9E7-49A5-9556-FAF355E25B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34320" y="2221744"/>
            <a:ext cx="795824" cy="795824"/>
          </a:xfrm>
          <a:prstGeom prst="rect">
            <a:avLst/>
          </a:prstGeom>
        </p:spPr>
      </p:pic>
      <p:pic>
        <p:nvPicPr>
          <p:cNvPr id="200" name="Picture 199">
            <a:extLst>
              <a:ext uri="{FF2B5EF4-FFF2-40B4-BE49-F238E27FC236}">
                <a16:creationId xmlns:a16="http://schemas.microsoft.com/office/drawing/2014/main" id="{6B50C37D-7CFA-43F4-A1E2-CC5690992FA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53830" y="3133405"/>
            <a:ext cx="795824" cy="795824"/>
          </a:xfrm>
          <a:prstGeom prst="rect">
            <a:avLst/>
          </a:prstGeom>
        </p:spPr>
      </p:pic>
      <p:pic>
        <p:nvPicPr>
          <p:cNvPr id="201" name="Picture 200">
            <a:extLst>
              <a:ext uri="{FF2B5EF4-FFF2-40B4-BE49-F238E27FC236}">
                <a16:creationId xmlns:a16="http://schemas.microsoft.com/office/drawing/2014/main" id="{1DBD676E-51E8-4B9C-A180-FF4382C82E0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5409" y="4009859"/>
            <a:ext cx="795824" cy="795824"/>
          </a:xfrm>
          <a:prstGeom prst="rect">
            <a:avLst/>
          </a:prstGeom>
        </p:spPr>
      </p:pic>
      <p:pic>
        <p:nvPicPr>
          <p:cNvPr id="3" name="Picture 2">
            <a:extLst>
              <a:ext uri="{FF2B5EF4-FFF2-40B4-BE49-F238E27FC236}">
                <a16:creationId xmlns:a16="http://schemas.microsoft.com/office/drawing/2014/main" id="{20F682D5-18FA-46A0-8AB1-970B07860069}"/>
              </a:ext>
            </a:extLst>
          </p:cNvPr>
          <p:cNvPicPr>
            <a:picLocks noChangeAspect="1"/>
          </p:cNvPicPr>
          <p:nvPr/>
        </p:nvPicPr>
        <p:blipFill>
          <a:blip r:embed="rId10"/>
          <a:stretch>
            <a:fillRect/>
          </a:stretch>
        </p:blipFill>
        <p:spPr>
          <a:xfrm>
            <a:off x="1033864" y="5036235"/>
            <a:ext cx="1068212" cy="1068212"/>
          </a:xfrm>
          <a:prstGeom prst="rect">
            <a:avLst/>
          </a:prstGeom>
        </p:spPr>
      </p:pic>
      <p:sp>
        <p:nvSpPr>
          <p:cNvPr id="41" name="TextBox 40">
            <a:extLst>
              <a:ext uri="{FF2B5EF4-FFF2-40B4-BE49-F238E27FC236}">
                <a16:creationId xmlns:a16="http://schemas.microsoft.com/office/drawing/2014/main" id="{384117CF-BA3F-4446-A3AD-F0F09C96C1D5}"/>
              </a:ext>
            </a:extLst>
          </p:cNvPr>
          <p:cNvSpPr txBox="1"/>
          <p:nvPr/>
        </p:nvSpPr>
        <p:spPr>
          <a:xfrm>
            <a:off x="1081837" y="6191162"/>
            <a:ext cx="973375" cy="430309"/>
          </a:xfrm>
          <a:prstGeom prst="rect">
            <a:avLst/>
          </a:prstGeom>
          <a:noFill/>
        </p:spPr>
        <p:txBody>
          <a:bodyPr wrap="square" rtlCol="0">
            <a:spAutoFit/>
          </a:bodyPr>
          <a:lstStyle/>
          <a:p>
            <a:pPr algn="ctr"/>
            <a:r>
              <a:rPr lang="en-US" sz="1071">
                <a:solidFill>
                  <a:srgbClr val="00B0F0"/>
                </a:solidFill>
              </a:rPr>
              <a:t>Azure Active Directory</a:t>
            </a:r>
          </a:p>
        </p:txBody>
      </p:sp>
    </p:spTree>
    <p:extLst>
      <p:ext uri="{BB962C8B-B14F-4D97-AF65-F5344CB8AC3E}">
        <p14:creationId xmlns:p14="http://schemas.microsoft.com/office/powerpoint/2010/main" val="64719499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EE0-328B-48E5-92A6-9C2A786A38D3}"/>
              </a:ext>
            </a:extLst>
          </p:cNvPr>
          <p:cNvSpPr>
            <a:spLocks noGrp="1"/>
          </p:cNvSpPr>
          <p:nvPr>
            <p:ph type="title"/>
          </p:nvPr>
        </p:nvSpPr>
        <p:spPr/>
        <p:txBody>
          <a:bodyPr/>
          <a:lstStyle/>
          <a:p>
            <a:r>
              <a:rPr lang="en-US"/>
              <a:t>Securing the platform</a:t>
            </a:r>
          </a:p>
        </p:txBody>
      </p:sp>
      <p:sp>
        <p:nvSpPr>
          <p:cNvPr id="45" name="Oval 44">
            <a:extLst>
              <a:ext uri="{FF2B5EF4-FFF2-40B4-BE49-F238E27FC236}">
                <a16:creationId xmlns:a16="http://schemas.microsoft.com/office/drawing/2014/main" id="{5B7E5B42-7F42-4E1C-A732-8AE7D54658D7}"/>
              </a:ext>
            </a:extLst>
          </p:cNvPr>
          <p:cNvSpPr/>
          <p:nvPr/>
        </p:nvSpPr>
        <p:spPr bwMode="auto">
          <a:xfrm>
            <a:off x="50055" y="4348373"/>
            <a:ext cx="2493819" cy="2493819"/>
          </a:xfrm>
          <a:prstGeom prst="ellipse">
            <a:avLst/>
          </a:prstGeom>
          <a:noFill/>
          <a:ln w="152400" cap="flat" cmpd="sng" algn="ctr">
            <a:solidFill>
              <a:srgbClr val="E6E6E6">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BB84C1B2-976C-4EE1-8937-6E831EFF0600}"/>
              </a:ext>
            </a:extLst>
          </p:cNvPr>
          <p:cNvSpPr/>
          <p:nvPr/>
        </p:nvSpPr>
        <p:spPr bwMode="auto">
          <a:xfrm>
            <a:off x="-180855" y="4118952"/>
            <a:ext cx="2947997" cy="2947997"/>
          </a:xfrm>
          <a:prstGeom prst="ellipse">
            <a:avLst/>
          </a:prstGeom>
          <a:noFill/>
          <a:ln w="152400" cap="flat" cmpd="sng" algn="ctr">
            <a:solidFill>
              <a:srgbClr val="E6E6E6">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56590D4C-5243-4533-80F3-684AF507CEBE}"/>
              </a:ext>
            </a:extLst>
          </p:cNvPr>
          <p:cNvSpPr/>
          <p:nvPr/>
        </p:nvSpPr>
        <p:spPr bwMode="auto">
          <a:xfrm>
            <a:off x="-400964" y="3898843"/>
            <a:ext cx="3388213" cy="3388213"/>
          </a:xfrm>
          <a:prstGeom prst="ellipse">
            <a:avLst/>
          </a:prstGeom>
          <a:noFill/>
          <a:ln w="152400" cap="flat" cmpd="sng" algn="ctr">
            <a:solidFill>
              <a:srgbClr val="E6E6E6">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F9D52DD8-AF7A-4A46-844E-0DCA8441025C}"/>
              </a:ext>
            </a:extLst>
          </p:cNvPr>
          <p:cNvSpPr/>
          <p:nvPr/>
        </p:nvSpPr>
        <p:spPr bwMode="auto">
          <a:xfrm>
            <a:off x="-628918" y="3670889"/>
            <a:ext cx="3844119" cy="3844119"/>
          </a:xfrm>
          <a:prstGeom prst="ellipse">
            <a:avLst/>
          </a:prstGeom>
          <a:noFill/>
          <a:ln w="152400" cap="flat" cmpd="sng" algn="ctr">
            <a:solidFill>
              <a:srgbClr val="0070C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DB109F5F-B203-4865-B064-907F897D5F8D}"/>
              </a:ext>
            </a:extLst>
          </p:cNvPr>
          <p:cNvSpPr/>
          <p:nvPr/>
        </p:nvSpPr>
        <p:spPr bwMode="auto">
          <a:xfrm>
            <a:off x="-778321" y="3529990"/>
            <a:ext cx="4112584" cy="4112584"/>
          </a:xfrm>
          <a:prstGeom prst="ellipse">
            <a:avLst/>
          </a:prstGeom>
          <a:noFill/>
          <a:ln w="152400" cap="flat" cmpd="sng" algn="ctr">
            <a:solidFill>
              <a:srgbClr val="E6E6E6">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925FA1E9-1D6A-44E4-8CC9-78EE6D6EBEDB}"/>
              </a:ext>
            </a:extLst>
          </p:cNvPr>
          <p:cNvSpPr/>
          <p:nvPr/>
        </p:nvSpPr>
        <p:spPr bwMode="auto">
          <a:xfrm>
            <a:off x="-1239753" y="3061172"/>
            <a:ext cx="5035229" cy="5035229"/>
          </a:xfrm>
          <a:prstGeom prst="ellipse">
            <a:avLst/>
          </a:prstGeom>
          <a:noFill/>
          <a:ln w="152400" cap="flat" cmpd="sng" algn="ctr">
            <a:solidFill>
              <a:srgbClr val="E6E6E6">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CCA31B06-EFBE-4575-902A-2092A3F74C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636" y="4914441"/>
            <a:ext cx="977787" cy="1283720"/>
          </a:xfrm>
          <a:prstGeom prst="rect">
            <a:avLst/>
          </a:prstGeom>
        </p:spPr>
      </p:pic>
      <p:sp>
        <p:nvSpPr>
          <p:cNvPr id="52" name="Freeform 47">
            <a:extLst>
              <a:ext uri="{FF2B5EF4-FFF2-40B4-BE49-F238E27FC236}">
                <a16:creationId xmlns:a16="http://schemas.microsoft.com/office/drawing/2014/main" id="{F2800098-DF00-4C56-941F-B0C8523C55CF}"/>
              </a:ext>
            </a:extLst>
          </p:cNvPr>
          <p:cNvSpPr/>
          <p:nvPr/>
        </p:nvSpPr>
        <p:spPr>
          <a:xfrm>
            <a:off x="1306674" y="1959814"/>
            <a:ext cx="2714382" cy="110003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75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 name="TextBox 52">
            <a:extLst>
              <a:ext uri="{FF2B5EF4-FFF2-40B4-BE49-F238E27FC236}">
                <a16:creationId xmlns:a16="http://schemas.microsoft.com/office/drawing/2014/main" id="{229FA3EC-F6EA-4E8A-8E52-AC6C71BE45CD}"/>
              </a:ext>
            </a:extLst>
          </p:cNvPr>
          <p:cNvSpPr txBox="1"/>
          <p:nvPr/>
        </p:nvSpPr>
        <p:spPr>
          <a:xfrm>
            <a:off x="4243867" y="1748995"/>
            <a:ext cx="3437195" cy="492443"/>
          </a:xfrm>
          <a:prstGeom prst="rect">
            <a:avLst/>
          </a:prstGeom>
          <a:solidFill>
            <a:srgbClr val="E6E6E6">
              <a:lumMod val="90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a:ln>
                  <a:noFill/>
                </a:ln>
                <a:solidFill>
                  <a:srgbClr val="FFFFFF"/>
                </a:solidFill>
                <a:effectLst/>
                <a:uLnTx/>
                <a:uFillTx/>
              </a:rPr>
              <a:t>PHYSICAL SECURITY</a:t>
            </a:r>
          </a:p>
        </p:txBody>
      </p:sp>
      <p:sp>
        <p:nvSpPr>
          <p:cNvPr id="54" name="Freeform 48">
            <a:extLst>
              <a:ext uri="{FF2B5EF4-FFF2-40B4-BE49-F238E27FC236}">
                <a16:creationId xmlns:a16="http://schemas.microsoft.com/office/drawing/2014/main" id="{29BFA03E-FA70-40CE-9EB3-BEF60A413999}"/>
              </a:ext>
            </a:extLst>
          </p:cNvPr>
          <p:cNvSpPr/>
          <p:nvPr/>
        </p:nvSpPr>
        <p:spPr>
          <a:xfrm>
            <a:off x="1687423" y="3026857"/>
            <a:ext cx="2317139" cy="52252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75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 name="TextBox 54">
            <a:extLst>
              <a:ext uri="{FF2B5EF4-FFF2-40B4-BE49-F238E27FC236}">
                <a16:creationId xmlns:a16="http://schemas.microsoft.com/office/drawing/2014/main" id="{34EF8B43-4D8F-4D68-948B-A4BB1DEDB795}"/>
              </a:ext>
            </a:extLst>
          </p:cNvPr>
          <p:cNvSpPr txBox="1"/>
          <p:nvPr/>
        </p:nvSpPr>
        <p:spPr>
          <a:xfrm>
            <a:off x="4235576" y="2768618"/>
            <a:ext cx="3445487" cy="492443"/>
          </a:xfrm>
          <a:prstGeom prst="rect">
            <a:avLst/>
          </a:prstGeom>
          <a:solidFill>
            <a:srgbClr val="E6E6E6">
              <a:lumMod val="90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NETWORK SECURITY</a:t>
            </a:r>
          </a:p>
        </p:txBody>
      </p:sp>
      <p:sp>
        <p:nvSpPr>
          <p:cNvPr id="56" name="TextBox 55">
            <a:extLst>
              <a:ext uri="{FF2B5EF4-FFF2-40B4-BE49-F238E27FC236}">
                <a16:creationId xmlns:a16="http://schemas.microsoft.com/office/drawing/2014/main" id="{07D41BF2-23A4-4CB3-AFA9-280A5FF4D08F}"/>
              </a:ext>
            </a:extLst>
          </p:cNvPr>
          <p:cNvSpPr txBox="1"/>
          <p:nvPr/>
        </p:nvSpPr>
        <p:spPr>
          <a:xfrm>
            <a:off x="4235577" y="3263366"/>
            <a:ext cx="3445488" cy="492443"/>
          </a:xfrm>
          <a:prstGeom prst="rect">
            <a:avLst/>
          </a:prstGeom>
          <a:solidFill>
            <a:srgbClr val="0070C0"/>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PLATFORM SECURITY</a:t>
            </a:r>
          </a:p>
        </p:txBody>
      </p:sp>
      <p:sp>
        <p:nvSpPr>
          <p:cNvPr id="57" name="TextBox 56">
            <a:extLst>
              <a:ext uri="{FF2B5EF4-FFF2-40B4-BE49-F238E27FC236}">
                <a16:creationId xmlns:a16="http://schemas.microsoft.com/office/drawing/2014/main" id="{A2F6EC56-1790-4CBD-95B9-606DB1CB58A6}"/>
              </a:ext>
            </a:extLst>
          </p:cNvPr>
          <p:cNvSpPr txBox="1"/>
          <p:nvPr/>
        </p:nvSpPr>
        <p:spPr>
          <a:xfrm>
            <a:off x="4235576" y="3843160"/>
            <a:ext cx="3445489" cy="492443"/>
          </a:xfrm>
          <a:prstGeom prst="rect">
            <a:avLst/>
          </a:prstGeom>
          <a:solidFill>
            <a:srgbClr val="E6E6E6">
              <a:lumMod val="75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ACCESS MANAGEMENT</a:t>
            </a:r>
          </a:p>
        </p:txBody>
      </p:sp>
      <p:sp>
        <p:nvSpPr>
          <p:cNvPr id="58" name="TextBox 57">
            <a:extLst>
              <a:ext uri="{FF2B5EF4-FFF2-40B4-BE49-F238E27FC236}">
                <a16:creationId xmlns:a16="http://schemas.microsoft.com/office/drawing/2014/main" id="{271B74D4-078E-4CEF-A4CF-8E96DB5961F1}"/>
              </a:ext>
            </a:extLst>
          </p:cNvPr>
          <p:cNvSpPr txBox="1"/>
          <p:nvPr/>
        </p:nvSpPr>
        <p:spPr>
          <a:xfrm>
            <a:off x="4238081" y="4428039"/>
            <a:ext cx="3445490" cy="492443"/>
          </a:xfrm>
          <a:prstGeom prst="rect">
            <a:avLst/>
          </a:prstGeom>
          <a:solidFill>
            <a:srgbClr val="E6E6E6">
              <a:lumMod val="75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THREAT PROTECTION</a:t>
            </a:r>
          </a:p>
        </p:txBody>
      </p:sp>
      <p:sp>
        <p:nvSpPr>
          <p:cNvPr id="59" name="TextBox 58">
            <a:extLst>
              <a:ext uri="{FF2B5EF4-FFF2-40B4-BE49-F238E27FC236}">
                <a16:creationId xmlns:a16="http://schemas.microsoft.com/office/drawing/2014/main" id="{C8F55022-6B6C-4C33-8BA4-4A2C4A9EA19E}"/>
              </a:ext>
            </a:extLst>
          </p:cNvPr>
          <p:cNvSpPr txBox="1"/>
          <p:nvPr/>
        </p:nvSpPr>
        <p:spPr>
          <a:xfrm>
            <a:off x="4235576" y="5020825"/>
            <a:ext cx="3447995" cy="492443"/>
          </a:xfrm>
          <a:prstGeom prst="rect">
            <a:avLst/>
          </a:prstGeom>
          <a:solidFill>
            <a:srgbClr val="E6E6E6">
              <a:lumMod val="75000"/>
            </a:srgbClr>
          </a:solidFill>
        </p:spPr>
        <p:txBody>
          <a:bodyPr wrap="non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INFORMATION PROTECTION</a:t>
            </a:r>
          </a:p>
        </p:txBody>
      </p:sp>
      <p:sp>
        <p:nvSpPr>
          <p:cNvPr id="60" name="TextBox 59">
            <a:extLst>
              <a:ext uri="{FF2B5EF4-FFF2-40B4-BE49-F238E27FC236}">
                <a16:creationId xmlns:a16="http://schemas.microsoft.com/office/drawing/2014/main" id="{64980D4E-7CF5-49E1-9078-C7F386C55FA4}"/>
              </a:ext>
            </a:extLst>
          </p:cNvPr>
          <p:cNvSpPr txBox="1"/>
          <p:nvPr/>
        </p:nvSpPr>
        <p:spPr>
          <a:xfrm>
            <a:off x="4243868" y="6041286"/>
            <a:ext cx="2160720" cy="492443"/>
          </a:xfrm>
          <a:prstGeom prst="rect">
            <a:avLst/>
          </a:prstGeom>
          <a:solidFill>
            <a:srgbClr val="C00000"/>
          </a:solidFill>
        </p:spPr>
        <p:txBody>
          <a:bodyPr wrap="none" lIns="91440" tIns="91440" rIns="91440" bIns="9144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CUSTOMER DATA</a:t>
            </a:r>
          </a:p>
        </p:txBody>
      </p:sp>
      <p:sp>
        <p:nvSpPr>
          <p:cNvPr id="61" name="Freeform 55">
            <a:extLst>
              <a:ext uri="{FF2B5EF4-FFF2-40B4-BE49-F238E27FC236}">
                <a16:creationId xmlns:a16="http://schemas.microsoft.com/office/drawing/2014/main" id="{EB917580-423F-4DDF-9434-EE792B890397}"/>
              </a:ext>
            </a:extLst>
          </p:cNvPr>
          <p:cNvSpPr/>
          <p:nvPr/>
        </p:nvSpPr>
        <p:spPr>
          <a:xfrm>
            <a:off x="2122887" y="3522495"/>
            <a:ext cx="1898169" cy="33024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0078D4">
                <a:lumMod val="75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 name="Freeform 56">
            <a:extLst>
              <a:ext uri="{FF2B5EF4-FFF2-40B4-BE49-F238E27FC236}">
                <a16:creationId xmlns:a16="http://schemas.microsoft.com/office/drawing/2014/main" id="{CC2436A2-E1FC-4ADB-A4EC-ED03F41914BC}"/>
              </a:ext>
            </a:extLst>
          </p:cNvPr>
          <p:cNvSpPr/>
          <p:nvPr/>
        </p:nvSpPr>
        <p:spPr>
          <a:xfrm>
            <a:off x="2435203" y="4103797"/>
            <a:ext cx="1569359" cy="23585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 name="Freeform 57">
            <a:extLst>
              <a:ext uri="{FF2B5EF4-FFF2-40B4-BE49-F238E27FC236}">
                <a16:creationId xmlns:a16="http://schemas.microsoft.com/office/drawing/2014/main" id="{ECF767CF-693E-4B9E-8714-8ECCC524D90B}"/>
              </a:ext>
            </a:extLst>
          </p:cNvPr>
          <p:cNvSpPr/>
          <p:nvPr/>
        </p:nvSpPr>
        <p:spPr>
          <a:xfrm rot="10800000" flipH="1">
            <a:off x="1306674" y="5487325"/>
            <a:ext cx="2697888" cy="832342"/>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C00000"/>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 name="Freeform 58">
            <a:extLst>
              <a:ext uri="{FF2B5EF4-FFF2-40B4-BE49-F238E27FC236}">
                <a16:creationId xmlns:a16="http://schemas.microsoft.com/office/drawing/2014/main" id="{B0D778CA-5D75-4A1B-AA32-1DEE6BB046F6}"/>
              </a:ext>
            </a:extLst>
          </p:cNvPr>
          <p:cNvSpPr/>
          <p:nvPr/>
        </p:nvSpPr>
        <p:spPr>
          <a:xfrm>
            <a:off x="2758395" y="4658166"/>
            <a:ext cx="1262660" cy="746590"/>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5" name="Freeform 59">
            <a:extLst>
              <a:ext uri="{FF2B5EF4-FFF2-40B4-BE49-F238E27FC236}">
                <a16:creationId xmlns:a16="http://schemas.microsoft.com/office/drawing/2014/main" id="{D677C75D-07BA-484B-947B-C708092B52FF}"/>
              </a:ext>
            </a:extLst>
          </p:cNvPr>
          <p:cNvSpPr/>
          <p:nvPr/>
        </p:nvSpPr>
        <p:spPr>
          <a:xfrm>
            <a:off x="2543874" y="5267047"/>
            <a:ext cx="1461875" cy="25921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cxnSp>
        <p:nvCxnSpPr>
          <p:cNvPr id="69" name="Straight Connector 68">
            <a:extLst>
              <a:ext uri="{FF2B5EF4-FFF2-40B4-BE49-F238E27FC236}">
                <a16:creationId xmlns:a16="http://schemas.microsoft.com/office/drawing/2014/main" id="{13F1B806-7D18-4FFF-9239-C8DE750DDAB8}"/>
              </a:ext>
            </a:extLst>
          </p:cNvPr>
          <p:cNvCxnSpPr>
            <a:cxnSpLocks/>
          </p:cNvCxnSpPr>
          <p:nvPr/>
        </p:nvCxnSpPr>
        <p:spPr>
          <a:xfrm>
            <a:off x="7966134" y="1735811"/>
            <a:ext cx="0" cy="3952067"/>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F73D291-190D-43C1-AC11-AD5F368C99B3}"/>
              </a:ext>
            </a:extLst>
          </p:cNvPr>
          <p:cNvSpPr txBox="1"/>
          <p:nvPr/>
        </p:nvSpPr>
        <p:spPr>
          <a:xfrm>
            <a:off x="8214102" y="2185264"/>
            <a:ext cx="4222373" cy="3250121"/>
          </a:xfrm>
          <a:prstGeom prst="rect">
            <a:avLst/>
          </a:prstGeom>
          <a:noFill/>
        </p:spPr>
        <p:txBody>
          <a:bodyPr wrap="square" lIns="182880" tIns="146304" rIns="182880" bIns="146304" rtlCol="0">
            <a:spAutoFit/>
          </a:bodyPr>
          <a:lstStyle/>
          <a:p>
            <a:pPr lvl="0" defTabSz="914016">
              <a:defRPr/>
            </a:pPr>
            <a:r>
              <a:rPr lang="en-US" sz="2400">
                <a:latin typeface="+mj-lt"/>
              </a:rPr>
              <a:t>Enhanced monitoring</a:t>
            </a:r>
          </a:p>
          <a:p>
            <a:pPr lvl="0" defTabSz="914016">
              <a:defRPr/>
            </a:pPr>
            <a:endParaRPr lang="en-US" sz="2400">
              <a:latin typeface="+mj-lt"/>
            </a:endParaRPr>
          </a:p>
          <a:p>
            <a:pPr lvl="0" defTabSz="914016">
              <a:defRPr/>
            </a:pPr>
            <a:r>
              <a:rPr lang="en-US" sz="2400">
                <a:latin typeface="+mj-lt"/>
              </a:rPr>
              <a:t>Collecting of low-fidelity anomalous activity</a:t>
            </a:r>
          </a:p>
          <a:p>
            <a:pPr lvl="0" defTabSz="914016">
              <a:defRPr/>
            </a:pPr>
            <a:endParaRPr lang="en-US" sz="2400">
              <a:latin typeface="+mj-lt"/>
            </a:endParaRPr>
          </a:p>
          <a:p>
            <a:pPr lvl="0" defTabSz="914016">
              <a:defRPr/>
            </a:pPr>
            <a:r>
              <a:rPr lang="en-US" sz="2400">
                <a:latin typeface="+mj-lt"/>
              </a:rPr>
              <a:t>Monitoring PERF for traits</a:t>
            </a:r>
          </a:p>
          <a:p>
            <a:pPr lvl="0" defTabSz="914016">
              <a:defRPr/>
            </a:pPr>
            <a:endParaRPr lang="en-US" sz="2400">
              <a:latin typeface="+mj-lt"/>
            </a:endParaRPr>
          </a:p>
          <a:p>
            <a:pPr lvl="0" defTabSz="914016">
              <a:defRPr/>
            </a:pPr>
            <a:r>
              <a:rPr lang="en-US" sz="2400">
                <a:latin typeface="+mj-lt"/>
              </a:rPr>
              <a:t>Red Team / Blue Team</a:t>
            </a:r>
          </a:p>
        </p:txBody>
      </p:sp>
    </p:spTree>
    <p:extLst>
      <p:ext uri="{BB962C8B-B14F-4D97-AF65-F5344CB8AC3E}">
        <p14:creationId xmlns:p14="http://schemas.microsoft.com/office/powerpoint/2010/main" val="1598908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barn(outHorizontal)">
                                      <p:cBhvr>
                                        <p:cTn id="7" dur="500"/>
                                        <p:tgtEl>
                                          <p:spTgt spid="6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E30BFE-1145-4C36-986A-4C7444CB1220}"/>
              </a:ext>
            </a:extLst>
          </p:cNvPr>
          <p:cNvSpPr>
            <a:spLocks noGrp="1"/>
          </p:cNvSpPr>
          <p:nvPr>
            <p:ph type="title"/>
          </p:nvPr>
        </p:nvSpPr>
        <p:spPr/>
        <p:txBody>
          <a:bodyPr/>
          <a:lstStyle/>
          <a:p>
            <a:r>
              <a:rPr lang="en-US"/>
              <a:t>Virtual cluster</a:t>
            </a:r>
          </a:p>
        </p:txBody>
      </p:sp>
      <p:sp>
        <p:nvSpPr>
          <p:cNvPr id="131" name="Rectangle 130">
            <a:extLst>
              <a:ext uri="{FF2B5EF4-FFF2-40B4-BE49-F238E27FC236}">
                <a16:creationId xmlns:a16="http://schemas.microsoft.com/office/drawing/2014/main" id="{26030B14-C005-41A1-9945-C79524BD4257}"/>
              </a:ext>
            </a:extLst>
          </p:cNvPr>
          <p:cNvSpPr/>
          <p:nvPr/>
        </p:nvSpPr>
        <p:spPr>
          <a:xfrm>
            <a:off x="1899271" y="1171520"/>
            <a:ext cx="10065641" cy="5192396"/>
          </a:xfrm>
          <a:prstGeom prst="rect">
            <a:avLst/>
          </a:prstGeom>
          <a:solidFill>
            <a:srgbClr val="E7E6E6"/>
          </a:solidFill>
          <a:ln w="12700" cap="flat" cmpd="sng" algn="ctr">
            <a:solidFill>
              <a:srgbClr val="4472C4"/>
            </a:solidFill>
            <a:prstDash val="dash"/>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10825EB9-42DB-49F7-80BD-A60140A5D746}"/>
              </a:ext>
            </a:extLst>
          </p:cNvPr>
          <p:cNvSpPr/>
          <p:nvPr/>
        </p:nvSpPr>
        <p:spPr>
          <a:xfrm>
            <a:off x="2066239" y="1356186"/>
            <a:ext cx="7348015" cy="4779819"/>
          </a:xfrm>
          <a:prstGeom prst="rect">
            <a:avLst/>
          </a:prstGeom>
          <a:solidFill>
            <a:sysClr val="window" lastClr="FFFFFF"/>
          </a:solidFill>
          <a:ln w="28575" cap="flat" cmpd="sng" algn="ctr">
            <a:solidFill>
              <a:srgbClr val="4472C4"/>
            </a:solid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Virtual cluster</a:t>
            </a:r>
          </a:p>
        </p:txBody>
      </p:sp>
      <p:sp>
        <p:nvSpPr>
          <p:cNvPr id="133" name="TextBox 62">
            <a:extLst>
              <a:ext uri="{FF2B5EF4-FFF2-40B4-BE49-F238E27FC236}">
                <a16:creationId xmlns:a16="http://schemas.microsoft.com/office/drawing/2014/main" id="{30B85E7B-E85B-47B2-9805-62BC895A7985}"/>
              </a:ext>
            </a:extLst>
          </p:cNvPr>
          <p:cNvSpPr txBox="1"/>
          <p:nvPr/>
        </p:nvSpPr>
        <p:spPr>
          <a:xfrm>
            <a:off x="11197069" y="1171520"/>
            <a:ext cx="767844" cy="369332"/>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defRPr/>
            </a:pPr>
            <a:r>
              <a:rPr lang="en-US" sz="1800" err="1">
                <a:solidFill>
                  <a:srgbClr val="0070C0"/>
                </a:solidFill>
                <a:latin typeface="Segoe UI Semibold" panose="020B0702040204020203" pitchFamily="34" charset="0"/>
                <a:cs typeface="Segoe UI Semibold" panose="020B0702040204020203" pitchFamily="34" charset="0"/>
              </a:rPr>
              <a:t>VNet</a:t>
            </a:r>
            <a:endParaRPr lang="en-US" sz="1800">
              <a:solidFill>
                <a:srgbClr val="0070C0"/>
              </a:solidFill>
              <a:latin typeface="Segoe UI Semibold" panose="020B0702040204020203" pitchFamily="34" charset="0"/>
              <a:cs typeface="Segoe UI Semibold" panose="020B0702040204020203" pitchFamily="34" charset="0"/>
            </a:endParaRPr>
          </a:p>
        </p:txBody>
      </p:sp>
      <p:sp>
        <p:nvSpPr>
          <p:cNvPr id="134" name="Rectangle 133">
            <a:extLst>
              <a:ext uri="{FF2B5EF4-FFF2-40B4-BE49-F238E27FC236}">
                <a16:creationId xmlns:a16="http://schemas.microsoft.com/office/drawing/2014/main" id="{43CC18DC-AABA-47EC-96A1-900EF3F08F68}"/>
              </a:ext>
            </a:extLst>
          </p:cNvPr>
          <p:cNvSpPr/>
          <p:nvPr/>
        </p:nvSpPr>
        <p:spPr>
          <a:xfrm>
            <a:off x="4164954" y="3426834"/>
            <a:ext cx="2867891" cy="1808018"/>
          </a:xfrm>
          <a:prstGeom prst="rect">
            <a:avLst/>
          </a:prstGeom>
          <a:solidFill>
            <a:sysClr val="windowText" lastClr="000000">
              <a:lumMod val="50000"/>
              <a:lumOff val="50000"/>
              <a:alpha val="21961"/>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rPr>
              <a:t>Node</a:t>
            </a:r>
          </a:p>
        </p:txBody>
      </p:sp>
      <p:sp>
        <p:nvSpPr>
          <p:cNvPr id="135" name="Rectangle 134">
            <a:extLst>
              <a:ext uri="{FF2B5EF4-FFF2-40B4-BE49-F238E27FC236}">
                <a16:creationId xmlns:a16="http://schemas.microsoft.com/office/drawing/2014/main" id="{B81DD9B6-BAFA-4AF1-8239-BAD25D2BD450}"/>
              </a:ext>
            </a:extLst>
          </p:cNvPr>
          <p:cNvSpPr/>
          <p:nvPr/>
        </p:nvSpPr>
        <p:spPr>
          <a:xfrm>
            <a:off x="7242555" y="1657524"/>
            <a:ext cx="904009" cy="4208318"/>
          </a:xfrm>
          <a:prstGeom prst="rect">
            <a:avLst/>
          </a:prstGeom>
          <a:solidFill>
            <a:sysClr val="windowText" lastClr="000000">
              <a:lumMod val="50000"/>
              <a:lumOff val="50000"/>
              <a:alpha val="21961"/>
            </a:sysClr>
          </a:solidFill>
          <a:ln w="31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TextBox 9">
            <a:extLst>
              <a:ext uri="{FF2B5EF4-FFF2-40B4-BE49-F238E27FC236}">
                <a16:creationId xmlns:a16="http://schemas.microsoft.com/office/drawing/2014/main" id="{78BFB737-AEBD-4867-9191-11689EAF3589}"/>
              </a:ext>
            </a:extLst>
          </p:cNvPr>
          <p:cNvSpPr txBox="1"/>
          <p:nvPr/>
        </p:nvSpPr>
        <p:spPr>
          <a:xfrm>
            <a:off x="9502376" y="3057166"/>
            <a:ext cx="1294168" cy="523220"/>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defRPr/>
            </a:pPr>
            <a:r>
              <a:rPr lang="en-US" sz="1400" b="1">
                <a:solidFill>
                  <a:prstClr val="black">
                    <a:lumMod val="65000"/>
                    <a:lumOff val="35000"/>
                  </a:prstClr>
                </a:solidFill>
                <a:latin typeface="Calibri" panose="020F0502020204030204"/>
              </a:rPr>
              <a:t>TDS endpoint  </a:t>
            </a:r>
          </a:p>
          <a:p>
            <a:pPr defTabSz="914400">
              <a:defRPr/>
            </a:pPr>
            <a:r>
              <a:rPr lang="en-US" sz="1400" b="1">
                <a:solidFill>
                  <a:prstClr val="black">
                    <a:lumMod val="65000"/>
                    <a:lumOff val="35000"/>
                  </a:prstClr>
                </a:solidFill>
                <a:latin typeface="Calibri" panose="020F0502020204030204"/>
              </a:rPr>
              <a:t>(Private IP)</a:t>
            </a:r>
            <a:endParaRPr lang="en-US" sz="1400" b="1">
              <a:solidFill>
                <a:prstClr val="black">
                  <a:lumMod val="65000"/>
                  <a:lumOff val="35000"/>
                </a:prstClr>
              </a:solidFill>
              <a:latin typeface="Calibri" panose="020F0502020204030204"/>
              <a:cs typeface="Calibri"/>
            </a:endParaRPr>
          </a:p>
        </p:txBody>
      </p:sp>
      <p:grpSp>
        <p:nvGrpSpPr>
          <p:cNvPr id="137" name="Group 136">
            <a:extLst>
              <a:ext uri="{FF2B5EF4-FFF2-40B4-BE49-F238E27FC236}">
                <a16:creationId xmlns:a16="http://schemas.microsoft.com/office/drawing/2014/main" id="{D018DB98-D6D0-465C-B6B8-546D20E82DA3}"/>
              </a:ext>
            </a:extLst>
          </p:cNvPr>
          <p:cNvGrpSpPr/>
          <p:nvPr/>
        </p:nvGrpSpPr>
        <p:grpSpPr>
          <a:xfrm>
            <a:off x="1479482" y="5044382"/>
            <a:ext cx="1432116" cy="228600"/>
            <a:chOff x="1611776" y="2727285"/>
            <a:chExt cx="1432116" cy="228600"/>
          </a:xfrm>
          <a:solidFill>
            <a:srgbClr val="002060"/>
          </a:solidFill>
        </p:grpSpPr>
        <p:cxnSp>
          <p:nvCxnSpPr>
            <p:cNvPr id="138" name="Straight Connector 137">
              <a:extLst>
                <a:ext uri="{FF2B5EF4-FFF2-40B4-BE49-F238E27FC236}">
                  <a16:creationId xmlns:a16="http://schemas.microsoft.com/office/drawing/2014/main" id="{D3D44318-C368-4C6D-AC2A-7D332D5025D3}"/>
                </a:ext>
              </a:extLst>
            </p:cNvPr>
            <p:cNvCxnSpPr>
              <a:cxnSpLocks/>
            </p:cNvCxnSpPr>
            <p:nvPr/>
          </p:nvCxnSpPr>
          <p:spPr>
            <a:xfrm>
              <a:off x="1840376" y="2841585"/>
              <a:ext cx="1203516" cy="0"/>
            </a:xfrm>
            <a:prstGeom prst="line">
              <a:avLst/>
            </a:prstGeom>
            <a:grpFill/>
            <a:ln w="25400" cap="flat" cmpd="sng" algn="ctr">
              <a:solidFill>
                <a:schemeClr val="tx1"/>
              </a:solidFill>
              <a:prstDash val="solid"/>
              <a:miter lim="800000"/>
            </a:ln>
            <a:effectLst/>
          </p:spPr>
        </p:cxnSp>
        <p:sp>
          <p:nvSpPr>
            <p:cNvPr id="139" name="Oval 138">
              <a:extLst>
                <a:ext uri="{FF2B5EF4-FFF2-40B4-BE49-F238E27FC236}">
                  <a16:creationId xmlns:a16="http://schemas.microsoft.com/office/drawing/2014/main" id="{199F2FD2-CCC2-4AEB-8104-297DA418166C}"/>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0" name="Rectangle 139">
            <a:extLst>
              <a:ext uri="{FF2B5EF4-FFF2-40B4-BE49-F238E27FC236}">
                <a16:creationId xmlns:a16="http://schemas.microsoft.com/office/drawing/2014/main" id="{D264B91D-E6B1-4BB1-8F19-7A47E49864D7}"/>
              </a:ext>
            </a:extLst>
          </p:cNvPr>
          <p:cNvSpPr/>
          <p:nvPr/>
        </p:nvSpPr>
        <p:spPr>
          <a:xfrm>
            <a:off x="5615257" y="3589751"/>
            <a:ext cx="1161592" cy="1045086"/>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Engine</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141" name="Rectangle 140">
            <a:extLst>
              <a:ext uri="{FF2B5EF4-FFF2-40B4-BE49-F238E27FC236}">
                <a16:creationId xmlns:a16="http://schemas.microsoft.com/office/drawing/2014/main" id="{C5A898A6-D82C-4A4A-B465-FBAE7CC80A21}"/>
              </a:ext>
            </a:extLst>
          </p:cNvPr>
          <p:cNvSpPr/>
          <p:nvPr/>
        </p:nvSpPr>
        <p:spPr>
          <a:xfrm>
            <a:off x="4398711" y="4017022"/>
            <a:ext cx="1074782" cy="967922"/>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SQL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Node Agent</a:t>
            </a: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grpSp>
        <p:nvGrpSpPr>
          <p:cNvPr id="142" name="Group 141">
            <a:extLst>
              <a:ext uri="{FF2B5EF4-FFF2-40B4-BE49-F238E27FC236}">
                <a16:creationId xmlns:a16="http://schemas.microsoft.com/office/drawing/2014/main" id="{6B3AE85E-136E-46B7-B987-96CB194F5C2E}"/>
              </a:ext>
            </a:extLst>
          </p:cNvPr>
          <p:cNvGrpSpPr/>
          <p:nvPr/>
        </p:nvGrpSpPr>
        <p:grpSpPr>
          <a:xfrm flipH="1">
            <a:off x="8698196" y="2801399"/>
            <a:ext cx="1432116" cy="228600"/>
            <a:chOff x="1611776" y="2727285"/>
            <a:chExt cx="1432116" cy="228600"/>
          </a:xfrm>
        </p:grpSpPr>
        <p:cxnSp>
          <p:nvCxnSpPr>
            <p:cNvPr id="143" name="Straight Connector 142">
              <a:extLst>
                <a:ext uri="{FF2B5EF4-FFF2-40B4-BE49-F238E27FC236}">
                  <a16:creationId xmlns:a16="http://schemas.microsoft.com/office/drawing/2014/main" id="{85A826D2-A292-4533-B5E1-70FEDAA3F176}"/>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44" name="Oval 143">
              <a:extLst>
                <a:ext uri="{FF2B5EF4-FFF2-40B4-BE49-F238E27FC236}">
                  <a16:creationId xmlns:a16="http://schemas.microsoft.com/office/drawing/2014/main" id="{A4D645CD-976A-4056-AE4B-493A2BD1582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5" name="Rectangle 144">
            <a:extLst>
              <a:ext uri="{FF2B5EF4-FFF2-40B4-BE49-F238E27FC236}">
                <a16:creationId xmlns:a16="http://schemas.microsoft.com/office/drawing/2014/main" id="{0700828A-1584-45EA-A9B7-0701CD813916}"/>
              </a:ext>
            </a:extLst>
          </p:cNvPr>
          <p:cNvSpPr/>
          <p:nvPr/>
        </p:nvSpPr>
        <p:spPr>
          <a:xfrm>
            <a:off x="2421293" y="4837965"/>
            <a:ext cx="577971" cy="620652"/>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LB</a:t>
            </a:r>
          </a:p>
        </p:txBody>
      </p:sp>
      <p:sp>
        <p:nvSpPr>
          <p:cNvPr id="146" name="Rectangle 145">
            <a:extLst>
              <a:ext uri="{FF2B5EF4-FFF2-40B4-BE49-F238E27FC236}">
                <a16:creationId xmlns:a16="http://schemas.microsoft.com/office/drawing/2014/main" id="{A1F6213B-B49C-4A91-B452-A69B1425A6F5}"/>
              </a:ext>
            </a:extLst>
          </p:cNvPr>
          <p:cNvSpPr/>
          <p:nvPr/>
        </p:nvSpPr>
        <p:spPr>
          <a:xfrm>
            <a:off x="8556432" y="2594982"/>
            <a:ext cx="577971" cy="6206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ILB</a:t>
            </a:r>
          </a:p>
        </p:txBody>
      </p:sp>
      <p:sp>
        <p:nvSpPr>
          <p:cNvPr id="147" name="Rectangle 146">
            <a:extLst>
              <a:ext uri="{FF2B5EF4-FFF2-40B4-BE49-F238E27FC236}">
                <a16:creationId xmlns:a16="http://schemas.microsoft.com/office/drawing/2014/main" id="{BC08E1AE-5EB6-40AD-BDE6-49CBB335DC46}"/>
              </a:ext>
            </a:extLst>
          </p:cNvPr>
          <p:cNvSpPr/>
          <p:nvPr/>
        </p:nvSpPr>
        <p:spPr>
          <a:xfrm>
            <a:off x="7389187" y="1820441"/>
            <a:ext cx="577971" cy="6206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sp>
        <p:nvSpPr>
          <p:cNvPr id="148" name="Rectangle 147">
            <a:extLst>
              <a:ext uri="{FF2B5EF4-FFF2-40B4-BE49-F238E27FC236}">
                <a16:creationId xmlns:a16="http://schemas.microsoft.com/office/drawing/2014/main" id="{86D91ECA-D385-4EB9-9E9F-7D14F55AEA0F}"/>
              </a:ext>
            </a:extLst>
          </p:cNvPr>
          <p:cNvSpPr/>
          <p:nvPr/>
        </p:nvSpPr>
        <p:spPr>
          <a:xfrm>
            <a:off x="7386043" y="2709282"/>
            <a:ext cx="577971" cy="6206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sp>
        <p:nvSpPr>
          <p:cNvPr id="149" name="Rectangle 148">
            <a:extLst>
              <a:ext uri="{FF2B5EF4-FFF2-40B4-BE49-F238E27FC236}">
                <a16:creationId xmlns:a16="http://schemas.microsoft.com/office/drawing/2014/main" id="{107DF8E7-07E2-4F79-8506-A8A14C70D3B0}"/>
              </a:ext>
            </a:extLst>
          </p:cNvPr>
          <p:cNvSpPr/>
          <p:nvPr/>
        </p:nvSpPr>
        <p:spPr>
          <a:xfrm>
            <a:off x="7386043" y="5044382"/>
            <a:ext cx="577971" cy="6206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cxnSp>
        <p:nvCxnSpPr>
          <p:cNvPr id="150" name="Straight Connector 149">
            <a:extLst>
              <a:ext uri="{FF2B5EF4-FFF2-40B4-BE49-F238E27FC236}">
                <a16:creationId xmlns:a16="http://schemas.microsoft.com/office/drawing/2014/main" id="{F7D1A5B2-9246-44E7-A347-C940601DBE69}"/>
              </a:ext>
            </a:extLst>
          </p:cNvPr>
          <p:cNvCxnSpPr>
            <a:cxnSpLocks/>
            <a:stCxn id="146" idx="1"/>
          </p:cNvCxnSpPr>
          <p:nvPr/>
        </p:nvCxnSpPr>
        <p:spPr>
          <a:xfrm flipH="1">
            <a:off x="7964014" y="2905308"/>
            <a:ext cx="592418" cy="152400"/>
          </a:xfrm>
          <a:prstGeom prst="line">
            <a:avLst/>
          </a:prstGeom>
          <a:noFill/>
          <a:ln w="19050" cap="flat" cmpd="sng" algn="ctr">
            <a:solidFill>
              <a:srgbClr val="4472C4"/>
            </a:solidFill>
            <a:prstDash val="solid"/>
            <a:miter lim="800000"/>
          </a:ln>
          <a:effectLst/>
        </p:spPr>
      </p:cxnSp>
      <p:cxnSp>
        <p:nvCxnSpPr>
          <p:cNvPr id="151" name="Straight Connector 150">
            <a:extLst>
              <a:ext uri="{FF2B5EF4-FFF2-40B4-BE49-F238E27FC236}">
                <a16:creationId xmlns:a16="http://schemas.microsoft.com/office/drawing/2014/main" id="{3F1720EC-7E86-4FF9-9D76-A8E87B4220F9}"/>
              </a:ext>
            </a:extLst>
          </p:cNvPr>
          <p:cNvCxnSpPr>
            <a:cxnSpLocks/>
            <a:stCxn id="148" idx="1"/>
            <a:endCxn id="140" idx="3"/>
          </p:cNvCxnSpPr>
          <p:nvPr/>
        </p:nvCxnSpPr>
        <p:spPr>
          <a:xfrm flipH="1">
            <a:off x="6776849" y="3019608"/>
            <a:ext cx="609194" cy="1092686"/>
          </a:xfrm>
          <a:prstGeom prst="line">
            <a:avLst/>
          </a:prstGeom>
          <a:noFill/>
          <a:ln w="19050" cap="flat" cmpd="sng" algn="ctr">
            <a:solidFill>
              <a:srgbClr val="4472C4"/>
            </a:solidFill>
            <a:prstDash val="solid"/>
            <a:miter lim="800000"/>
          </a:ln>
          <a:effectLst/>
        </p:spPr>
      </p:cxnSp>
      <p:sp>
        <p:nvSpPr>
          <p:cNvPr id="152" name="TextBox 92">
            <a:extLst>
              <a:ext uri="{FF2B5EF4-FFF2-40B4-BE49-F238E27FC236}">
                <a16:creationId xmlns:a16="http://schemas.microsoft.com/office/drawing/2014/main" id="{D02C4139-7819-4C12-BDBB-EB7C045EAD8D}"/>
              </a:ext>
            </a:extLst>
          </p:cNvPr>
          <p:cNvSpPr txBox="1"/>
          <p:nvPr/>
        </p:nvSpPr>
        <p:spPr>
          <a:xfrm>
            <a:off x="8074185" y="2178767"/>
            <a:ext cx="3967266" cy="338554"/>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defRPr/>
            </a:pPr>
            <a:r>
              <a:rPr lang="en-US" sz="1600" err="1">
                <a:solidFill>
                  <a:prstClr val="black"/>
                </a:solidFill>
                <a:latin typeface="Segoe UI Semibold" panose="020B0702040204020203" pitchFamily="34" charset="0"/>
                <a:cs typeface="Segoe UI Semibold" panose="020B0702040204020203" pitchFamily="34" charset="0"/>
              </a:rPr>
              <a:t>mymi</a:t>
            </a:r>
            <a:r>
              <a:rPr lang="en-US" sz="1600">
                <a:solidFill>
                  <a:prstClr val="black"/>
                </a:solidFill>
                <a:latin typeface="Segoe UI Semibold" panose="020B0702040204020203" pitchFamily="34" charset="0"/>
                <a:cs typeface="Segoe UI Semibold" panose="020B0702040204020203" pitchFamily="34" charset="0"/>
              </a:rPr>
              <a:t>.&lt;</a:t>
            </a:r>
            <a:r>
              <a:rPr lang="en-US" sz="1600" err="1">
                <a:solidFill>
                  <a:prstClr val="black"/>
                </a:solidFill>
                <a:latin typeface="Segoe UI Semibold" panose="020B0702040204020203" pitchFamily="34" charset="0"/>
                <a:cs typeface="Segoe UI Semibold" panose="020B0702040204020203" pitchFamily="34" charset="0"/>
              </a:rPr>
              <a:t>clusterid</a:t>
            </a:r>
            <a:r>
              <a:rPr lang="en-US" sz="1600">
                <a:solidFill>
                  <a:prstClr val="black"/>
                </a:solidFill>
                <a:latin typeface="Segoe UI Semibold" panose="020B0702040204020203" pitchFamily="34" charset="0"/>
                <a:cs typeface="Segoe UI Semibold" panose="020B0702040204020203" pitchFamily="34" charset="0"/>
              </a:rPr>
              <a:t>&gt;.database.windows.net</a:t>
            </a:r>
          </a:p>
        </p:txBody>
      </p:sp>
      <p:sp>
        <p:nvSpPr>
          <p:cNvPr id="153" name="Scroll: Horizontal 152">
            <a:extLst>
              <a:ext uri="{FF2B5EF4-FFF2-40B4-BE49-F238E27FC236}">
                <a16:creationId xmlns:a16="http://schemas.microsoft.com/office/drawing/2014/main" id="{4A016077-A096-46C1-9D1C-110857B1B9DD}"/>
              </a:ext>
            </a:extLst>
          </p:cNvPr>
          <p:cNvSpPr/>
          <p:nvPr/>
        </p:nvSpPr>
        <p:spPr>
          <a:xfrm>
            <a:off x="7795077" y="2488907"/>
            <a:ext cx="656395" cy="426792"/>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154" name="Scroll: Horizontal 153">
            <a:extLst>
              <a:ext uri="{FF2B5EF4-FFF2-40B4-BE49-F238E27FC236}">
                <a16:creationId xmlns:a16="http://schemas.microsoft.com/office/drawing/2014/main" id="{C74A44E4-8219-41C0-B2F8-FE9DB40E52D0}"/>
              </a:ext>
            </a:extLst>
          </p:cNvPr>
          <p:cNvSpPr/>
          <p:nvPr/>
        </p:nvSpPr>
        <p:spPr>
          <a:xfrm>
            <a:off x="1499003" y="4571532"/>
            <a:ext cx="656395" cy="426792"/>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155" name="Rectangle 154">
            <a:extLst>
              <a:ext uri="{FF2B5EF4-FFF2-40B4-BE49-F238E27FC236}">
                <a16:creationId xmlns:a16="http://schemas.microsoft.com/office/drawing/2014/main" id="{8E087EDB-4709-41A5-8053-B6857B37705B}"/>
              </a:ext>
            </a:extLst>
          </p:cNvPr>
          <p:cNvSpPr/>
          <p:nvPr/>
        </p:nvSpPr>
        <p:spPr>
          <a:xfrm>
            <a:off x="4173938" y="3440675"/>
            <a:ext cx="112664" cy="1794177"/>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C9311F0B-1C55-4C0E-BA66-B965D7B36318}"/>
              </a:ext>
            </a:extLst>
          </p:cNvPr>
          <p:cNvSpPr/>
          <p:nvPr/>
        </p:nvSpPr>
        <p:spPr>
          <a:xfrm>
            <a:off x="4181138" y="3432287"/>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2DDE741-B768-40C0-B2F0-1225F122BF4C}"/>
              </a:ext>
            </a:extLst>
          </p:cNvPr>
          <p:cNvSpPr/>
          <p:nvPr/>
        </p:nvSpPr>
        <p:spPr>
          <a:xfrm>
            <a:off x="4181015" y="3586938"/>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02A221B-B891-4804-A24F-BC794D60C2B3}"/>
              </a:ext>
            </a:extLst>
          </p:cNvPr>
          <p:cNvSpPr/>
          <p:nvPr/>
        </p:nvSpPr>
        <p:spPr>
          <a:xfrm>
            <a:off x="4180180" y="3745232"/>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D5551434-27A3-4323-A4F8-ADEBC5E187A2}"/>
              </a:ext>
            </a:extLst>
          </p:cNvPr>
          <p:cNvSpPr/>
          <p:nvPr/>
        </p:nvSpPr>
        <p:spPr>
          <a:xfrm>
            <a:off x="4180923" y="3908797"/>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03B9D8AA-0788-48D6-8302-9A40B46E715E}"/>
              </a:ext>
            </a:extLst>
          </p:cNvPr>
          <p:cNvSpPr/>
          <p:nvPr/>
        </p:nvSpPr>
        <p:spPr>
          <a:xfrm>
            <a:off x="4180800" y="4063448"/>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B26323E6-A241-45D2-A656-E0319901CB14}"/>
              </a:ext>
            </a:extLst>
          </p:cNvPr>
          <p:cNvSpPr/>
          <p:nvPr/>
        </p:nvSpPr>
        <p:spPr>
          <a:xfrm>
            <a:off x="4179965" y="4221742"/>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Scroll: Horizontal 161">
            <a:extLst>
              <a:ext uri="{FF2B5EF4-FFF2-40B4-BE49-F238E27FC236}">
                <a16:creationId xmlns:a16="http://schemas.microsoft.com/office/drawing/2014/main" id="{817B59CF-EE72-4A2C-B9DD-165FD81516A7}"/>
              </a:ext>
            </a:extLst>
          </p:cNvPr>
          <p:cNvSpPr/>
          <p:nvPr/>
        </p:nvSpPr>
        <p:spPr>
          <a:xfrm>
            <a:off x="4089626" y="3919161"/>
            <a:ext cx="656395" cy="426792"/>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163" name="Rectangle 162">
            <a:extLst>
              <a:ext uri="{FF2B5EF4-FFF2-40B4-BE49-F238E27FC236}">
                <a16:creationId xmlns:a16="http://schemas.microsoft.com/office/drawing/2014/main" id="{29004365-0CC4-43A2-A419-A8DE22E3125F}"/>
              </a:ext>
            </a:extLst>
          </p:cNvPr>
          <p:cNvSpPr/>
          <p:nvPr/>
        </p:nvSpPr>
        <p:spPr>
          <a:xfrm>
            <a:off x="4181964" y="4371609"/>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7983B875-15F9-4C1A-862C-98D05236BE36}"/>
              </a:ext>
            </a:extLst>
          </p:cNvPr>
          <p:cNvSpPr/>
          <p:nvPr/>
        </p:nvSpPr>
        <p:spPr>
          <a:xfrm>
            <a:off x="4181841" y="4526260"/>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552B91E-73DC-45FD-BEDD-D86070F4C207}"/>
              </a:ext>
            </a:extLst>
          </p:cNvPr>
          <p:cNvSpPr/>
          <p:nvPr/>
        </p:nvSpPr>
        <p:spPr>
          <a:xfrm>
            <a:off x="4181006" y="4684554"/>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0A775EB6-07FF-4A00-AD75-635C79EE1BB4}"/>
              </a:ext>
            </a:extLst>
          </p:cNvPr>
          <p:cNvSpPr/>
          <p:nvPr/>
        </p:nvSpPr>
        <p:spPr>
          <a:xfrm>
            <a:off x="4175976" y="4845742"/>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1E4C4530-678F-44B5-AB44-61D161C4CC38}"/>
              </a:ext>
            </a:extLst>
          </p:cNvPr>
          <p:cNvSpPr/>
          <p:nvPr/>
        </p:nvSpPr>
        <p:spPr>
          <a:xfrm>
            <a:off x="4175853" y="5000393"/>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8" name="Straight Connector 167">
            <a:extLst>
              <a:ext uri="{FF2B5EF4-FFF2-40B4-BE49-F238E27FC236}">
                <a16:creationId xmlns:a16="http://schemas.microsoft.com/office/drawing/2014/main" id="{31614048-D203-4F98-B578-17891F592822}"/>
              </a:ext>
            </a:extLst>
          </p:cNvPr>
          <p:cNvCxnSpPr>
            <a:cxnSpLocks/>
            <a:stCxn id="141" idx="1"/>
            <a:endCxn id="145" idx="3"/>
          </p:cNvCxnSpPr>
          <p:nvPr/>
        </p:nvCxnSpPr>
        <p:spPr>
          <a:xfrm flipH="1">
            <a:off x="2999264" y="4500983"/>
            <a:ext cx="1399447" cy="647308"/>
          </a:xfrm>
          <a:prstGeom prst="line">
            <a:avLst/>
          </a:prstGeom>
          <a:noFill/>
          <a:ln w="19050" cap="flat" cmpd="sng" algn="ctr">
            <a:solidFill>
              <a:srgbClr val="44546A"/>
            </a:solidFill>
            <a:prstDash val="solid"/>
            <a:miter lim="800000"/>
          </a:ln>
          <a:effectLst/>
        </p:spPr>
      </p:cxnSp>
      <p:sp>
        <p:nvSpPr>
          <p:cNvPr id="169" name="TextBox 23">
            <a:extLst>
              <a:ext uri="{FF2B5EF4-FFF2-40B4-BE49-F238E27FC236}">
                <a16:creationId xmlns:a16="http://schemas.microsoft.com/office/drawing/2014/main" id="{9B583C50-A51F-4C2B-B436-AFAED7D73456}"/>
              </a:ext>
            </a:extLst>
          </p:cNvPr>
          <p:cNvSpPr txBox="1"/>
          <p:nvPr/>
        </p:nvSpPr>
        <p:spPr>
          <a:xfrm>
            <a:off x="4142600" y="3075242"/>
            <a:ext cx="1475532" cy="307777"/>
          </a:xfrm>
          <a:prstGeom prst="rect">
            <a:avLst/>
          </a:prstGeom>
          <a:noFill/>
        </p:spPr>
        <p:txBody>
          <a:bodyPr wrap="non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defRPr/>
            </a:pPr>
            <a:r>
              <a:rPr lang="en-US" sz="1400">
                <a:solidFill>
                  <a:prstClr val="black"/>
                </a:solidFill>
                <a:latin typeface="Calibri" panose="020F0502020204030204"/>
              </a:rPr>
              <a:t>Windows Firewall</a:t>
            </a:r>
          </a:p>
        </p:txBody>
      </p:sp>
      <p:sp>
        <p:nvSpPr>
          <p:cNvPr id="170" name="TextBox 60">
            <a:extLst>
              <a:ext uri="{FF2B5EF4-FFF2-40B4-BE49-F238E27FC236}">
                <a16:creationId xmlns:a16="http://schemas.microsoft.com/office/drawing/2014/main" id="{0F174F28-8A48-4B13-878C-F2C0B9874327}"/>
              </a:ext>
            </a:extLst>
          </p:cNvPr>
          <p:cNvSpPr txBox="1"/>
          <p:nvPr/>
        </p:nvSpPr>
        <p:spPr>
          <a:xfrm>
            <a:off x="402955" y="5299462"/>
            <a:ext cx="1591113" cy="523220"/>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defRPr/>
            </a:pPr>
            <a:r>
              <a:rPr lang="en-US" sz="1400" b="1">
                <a:solidFill>
                  <a:prstClr val="black">
                    <a:lumMod val="65000"/>
                    <a:lumOff val="35000"/>
                  </a:prstClr>
                </a:solidFill>
                <a:latin typeface="Calibri" panose="020F0502020204030204"/>
              </a:rPr>
              <a:t>SQL Management (Public IP)</a:t>
            </a:r>
            <a:endParaRPr lang="en-US" sz="1400" b="1">
              <a:solidFill>
                <a:prstClr val="black">
                  <a:lumMod val="65000"/>
                  <a:lumOff val="35000"/>
                </a:prstClr>
              </a:solidFill>
              <a:latin typeface="Calibri" panose="020F0502020204030204"/>
              <a:cs typeface="Calibri"/>
            </a:endParaRPr>
          </a:p>
        </p:txBody>
      </p:sp>
      <p:cxnSp>
        <p:nvCxnSpPr>
          <p:cNvPr id="171" name="Straight Connector 170">
            <a:extLst>
              <a:ext uri="{FF2B5EF4-FFF2-40B4-BE49-F238E27FC236}">
                <a16:creationId xmlns:a16="http://schemas.microsoft.com/office/drawing/2014/main" id="{FA42CF99-7D3B-40F1-820D-D72198693801}"/>
              </a:ext>
            </a:extLst>
          </p:cNvPr>
          <p:cNvCxnSpPr/>
          <p:nvPr/>
        </p:nvCxnSpPr>
        <p:spPr>
          <a:xfrm>
            <a:off x="2360032" y="3640599"/>
            <a:ext cx="1804922" cy="1594253"/>
          </a:xfrm>
          <a:prstGeom prst="line">
            <a:avLst/>
          </a:prstGeom>
          <a:noFill/>
          <a:ln w="12700" cap="flat" cmpd="sng" algn="ctr">
            <a:solidFill>
              <a:srgbClr val="4472C4"/>
            </a:solidFill>
            <a:prstDash val="dash"/>
            <a:miter lim="800000"/>
          </a:ln>
          <a:effectLst/>
        </p:spPr>
      </p:cxnSp>
      <p:cxnSp>
        <p:nvCxnSpPr>
          <p:cNvPr id="172" name="Straight Connector 171">
            <a:extLst>
              <a:ext uri="{FF2B5EF4-FFF2-40B4-BE49-F238E27FC236}">
                <a16:creationId xmlns:a16="http://schemas.microsoft.com/office/drawing/2014/main" id="{79703E1C-E35F-4F68-87CD-B65717C5F5B8}"/>
              </a:ext>
            </a:extLst>
          </p:cNvPr>
          <p:cNvCxnSpPr/>
          <p:nvPr/>
        </p:nvCxnSpPr>
        <p:spPr>
          <a:xfrm>
            <a:off x="3815798" y="2705141"/>
            <a:ext cx="3217047" cy="720502"/>
          </a:xfrm>
          <a:prstGeom prst="line">
            <a:avLst/>
          </a:prstGeom>
          <a:noFill/>
          <a:ln w="12700" cap="flat" cmpd="sng" algn="ctr">
            <a:solidFill>
              <a:srgbClr val="4472C4"/>
            </a:solidFill>
            <a:prstDash val="dash"/>
            <a:miter lim="800000"/>
          </a:ln>
          <a:effectLst/>
        </p:spPr>
      </p:cxnSp>
      <p:grpSp>
        <p:nvGrpSpPr>
          <p:cNvPr id="173" name="Group 172">
            <a:extLst>
              <a:ext uri="{FF2B5EF4-FFF2-40B4-BE49-F238E27FC236}">
                <a16:creationId xmlns:a16="http://schemas.microsoft.com/office/drawing/2014/main" id="{C4CC2F8C-FAFB-4504-B750-1B0F24E481BA}"/>
              </a:ext>
            </a:extLst>
          </p:cNvPr>
          <p:cNvGrpSpPr/>
          <p:nvPr/>
        </p:nvGrpSpPr>
        <p:grpSpPr>
          <a:xfrm>
            <a:off x="4616249" y="1662259"/>
            <a:ext cx="1477261" cy="931317"/>
            <a:chOff x="2382485" y="586142"/>
            <a:chExt cx="2867891" cy="1808018"/>
          </a:xfrm>
        </p:grpSpPr>
        <p:sp>
          <p:nvSpPr>
            <p:cNvPr id="174" name="Rectangle 173">
              <a:extLst>
                <a:ext uri="{FF2B5EF4-FFF2-40B4-BE49-F238E27FC236}">
                  <a16:creationId xmlns:a16="http://schemas.microsoft.com/office/drawing/2014/main" id="{8533890B-71E0-4D12-A141-8AD315356EEF}"/>
                </a:ext>
              </a:extLst>
            </p:cNvPr>
            <p:cNvSpPr/>
            <p:nvPr/>
          </p:nvSpPr>
          <p:spPr>
            <a:xfrm>
              <a:off x="2382485" y="586142"/>
              <a:ext cx="2867891" cy="1808018"/>
            </a:xfrm>
            <a:prstGeom prst="rect">
              <a:avLst/>
            </a:prstGeom>
            <a:solidFill>
              <a:sysClr val="windowText" lastClr="000000">
                <a:lumMod val="50000"/>
                <a:lumOff val="50000"/>
                <a:alpha val="25000"/>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0C0"/>
                  </a:solidFill>
                  <a:effectLst/>
                  <a:uLnTx/>
                  <a:uFillTx/>
                  <a:latin typeface="Calibri" panose="020F0502020204030204"/>
                  <a:ea typeface="+mn-ea"/>
                  <a:cs typeface="+mn-cs"/>
                </a:rPr>
                <a:t>Node</a:t>
              </a:r>
            </a:p>
          </p:txBody>
        </p:sp>
        <p:sp>
          <p:nvSpPr>
            <p:cNvPr id="175" name="Rectangle 174">
              <a:extLst>
                <a:ext uri="{FF2B5EF4-FFF2-40B4-BE49-F238E27FC236}">
                  <a16:creationId xmlns:a16="http://schemas.microsoft.com/office/drawing/2014/main" id="{0D72DEF2-5E3C-4DDC-884B-06354CFD1B98}"/>
                </a:ext>
              </a:extLst>
            </p:cNvPr>
            <p:cNvSpPr/>
            <p:nvPr/>
          </p:nvSpPr>
          <p:spPr>
            <a:xfrm>
              <a:off x="3832788" y="749059"/>
              <a:ext cx="1161592" cy="1045086"/>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176" name="Rectangle 175">
              <a:extLst>
                <a:ext uri="{FF2B5EF4-FFF2-40B4-BE49-F238E27FC236}">
                  <a16:creationId xmlns:a16="http://schemas.microsoft.com/office/drawing/2014/main" id="{2FED9976-0D32-4B7E-8417-DE75C1BC14D4}"/>
                </a:ext>
              </a:extLst>
            </p:cNvPr>
            <p:cNvSpPr/>
            <p:nvPr/>
          </p:nvSpPr>
          <p:spPr>
            <a:xfrm>
              <a:off x="2616242" y="1176330"/>
              <a:ext cx="1074782" cy="967922"/>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grpSp>
      <p:sp>
        <p:nvSpPr>
          <p:cNvPr id="177" name="TextBox 75">
            <a:extLst>
              <a:ext uri="{FF2B5EF4-FFF2-40B4-BE49-F238E27FC236}">
                <a16:creationId xmlns:a16="http://schemas.microsoft.com/office/drawing/2014/main" id="{0762687E-056D-4DAE-8B27-4D0C480B613E}"/>
              </a:ext>
            </a:extLst>
          </p:cNvPr>
          <p:cNvSpPr txBox="1"/>
          <p:nvPr/>
        </p:nvSpPr>
        <p:spPr>
          <a:xfrm>
            <a:off x="2285713" y="2284506"/>
            <a:ext cx="1551580" cy="369332"/>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defRPr/>
            </a:pPr>
            <a:r>
              <a:rPr lang="en-US" sz="1800">
                <a:solidFill>
                  <a:srgbClr val="0070C0"/>
                </a:solidFill>
                <a:latin typeface="Calibri" panose="020F0502020204030204"/>
              </a:rPr>
              <a:t>primary node</a:t>
            </a:r>
          </a:p>
        </p:txBody>
      </p:sp>
      <p:grpSp>
        <p:nvGrpSpPr>
          <p:cNvPr id="178" name="Group 177">
            <a:extLst>
              <a:ext uri="{FF2B5EF4-FFF2-40B4-BE49-F238E27FC236}">
                <a16:creationId xmlns:a16="http://schemas.microsoft.com/office/drawing/2014/main" id="{078A4CB9-F20F-4650-A86C-E8444740B398}"/>
              </a:ext>
            </a:extLst>
          </p:cNvPr>
          <p:cNvGrpSpPr/>
          <p:nvPr/>
        </p:nvGrpSpPr>
        <p:grpSpPr>
          <a:xfrm>
            <a:off x="2360032" y="2709282"/>
            <a:ext cx="1477261" cy="931317"/>
            <a:chOff x="2382485" y="586142"/>
            <a:chExt cx="2867891" cy="1808018"/>
          </a:xfrm>
        </p:grpSpPr>
        <p:sp>
          <p:nvSpPr>
            <p:cNvPr id="179" name="Rectangle 178">
              <a:extLst>
                <a:ext uri="{FF2B5EF4-FFF2-40B4-BE49-F238E27FC236}">
                  <a16:creationId xmlns:a16="http://schemas.microsoft.com/office/drawing/2014/main" id="{1106D1C0-A024-4DB4-A3AF-72A0DC79C010}"/>
                </a:ext>
              </a:extLst>
            </p:cNvPr>
            <p:cNvSpPr/>
            <p:nvPr/>
          </p:nvSpPr>
          <p:spPr>
            <a:xfrm>
              <a:off x="2382485" y="586142"/>
              <a:ext cx="2867891" cy="1808018"/>
            </a:xfrm>
            <a:prstGeom prst="rect">
              <a:avLst/>
            </a:prstGeom>
            <a:solidFill>
              <a:sysClr val="windowText" lastClr="000000">
                <a:lumMod val="50000"/>
                <a:lumOff val="50000"/>
                <a:alpha val="25000"/>
              </a:sysClr>
            </a:solidFill>
            <a:ln w="28575"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0C0"/>
                  </a:solidFill>
                  <a:effectLst/>
                  <a:uLnTx/>
                  <a:uFillTx/>
                  <a:latin typeface="Calibri" panose="020F0502020204030204"/>
                  <a:ea typeface="+mn-ea"/>
                  <a:cs typeface="+mn-cs"/>
                </a:rPr>
                <a:t>Node</a:t>
              </a:r>
            </a:p>
          </p:txBody>
        </p:sp>
        <p:sp>
          <p:nvSpPr>
            <p:cNvPr id="180" name="Rectangle 179">
              <a:extLst>
                <a:ext uri="{FF2B5EF4-FFF2-40B4-BE49-F238E27FC236}">
                  <a16:creationId xmlns:a16="http://schemas.microsoft.com/office/drawing/2014/main" id="{3DBF7735-1C97-4DF8-80E6-B9ACFC78041A}"/>
                </a:ext>
              </a:extLst>
            </p:cNvPr>
            <p:cNvSpPr/>
            <p:nvPr/>
          </p:nvSpPr>
          <p:spPr>
            <a:xfrm>
              <a:off x="3832788" y="749059"/>
              <a:ext cx="1161592" cy="1045086"/>
            </a:xfrm>
            <a:prstGeom prst="rect">
              <a:avLst/>
            </a:prstGeom>
            <a:solidFill>
              <a:srgbClr val="0070C0"/>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181" name="Rectangle 180">
              <a:extLst>
                <a:ext uri="{FF2B5EF4-FFF2-40B4-BE49-F238E27FC236}">
                  <a16:creationId xmlns:a16="http://schemas.microsoft.com/office/drawing/2014/main" id="{D18E3892-92AB-49B5-8FF8-C010A1F7ED95}"/>
                </a:ext>
              </a:extLst>
            </p:cNvPr>
            <p:cNvSpPr/>
            <p:nvPr/>
          </p:nvSpPr>
          <p:spPr>
            <a:xfrm>
              <a:off x="2616242" y="1176330"/>
              <a:ext cx="1074782" cy="967922"/>
            </a:xfrm>
            <a:prstGeom prst="rect">
              <a:avLst/>
            </a:prstGeom>
            <a:solidFill>
              <a:schemeClr val="tx1"/>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prstClr val="white"/>
                </a:solidFill>
                <a:effectLst/>
                <a:uLnTx/>
                <a:uFillTx/>
                <a:latin typeface="Calibri" panose="020F0502020204030204"/>
                <a:ea typeface="+mn-ea"/>
                <a:cs typeface="Calibri"/>
              </a:endParaRPr>
            </a:p>
          </p:txBody>
        </p:sp>
      </p:grpSp>
      <p:grpSp>
        <p:nvGrpSpPr>
          <p:cNvPr id="182" name="Group 181">
            <a:extLst>
              <a:ext uri="{FF2B5EF4-FFF2-40B4-BE49-F238E27FC236}">
                <a16:creationId xmlns:a16="http://schemas.microsoft.com/office/drawing/2014/main" id="{2E5B5DC3-C8A6-4A08-9552-B754B6AD236D}"/>
              </a:ext>
            </a:extLst>
          </p:cNvPr>
          <p:cNvGrpSpPr/>
          <p:nvPr/>
        </p:nvGrpSpPr>
        <p:grpSpPr>
          <a:xfrm>
            <a:off x="1950480" y="6663713"/>
            <a:ext cx="1432116" cy="228600"/>
            <a:chOff x="1611776" y="2727285"/>
            <a:chExt cx="1432116" cy="228600"/>
          </a:xfrm>
          <a:solidFill>
            <a:srgbClr val="002060"/>
          </a:solidFill>
        </p:grpSpPr>
        <p:cxnSp>
          <p:nvCxnSpPr>
            <p:cNvPr id="183" name="Straight Connector 182">
              <a:extLst>
                <a:ext uri="{FF2B5EF4-FFF2-40B4-BE49-F238E27FC236}">
                  <a16:creationId xmlns:a16="http://schemas.microsoft.com/office/drawing/2014/main" id="{9ABF27BB-B906-4827-B223-F475CBBFBFE3}"/>
                </a:ext>
              </a:extLst>
            </p:cNvPr>
            <p:cNvCxnSpPr>
              <a:cxnSpLocks/>
            </p:cNvCxnSpPr>
            <p:nvPr/>
          </p:nvCxnSpPr>
          <p:spPr>
            <a:xfrm>
              <a:off x="1840376" y="2841585"/>
              <a:ext cx="1203516" cy="0"/>
            </a:xfrm>
            <a:prstGeom prst="line">
              <a:avLst/>
            </a:prstGeom>
            <a:grpFill/>
            <a:ln w="25400" cap="flat" cmpd="sng" algn="ctr">
              <a:solidFill>
                <a:srgbClr val="44546A"/>
              </a:solidFill>
              <a:prstDash val="solid"/>
              <a:miter lim="800000"/>
            </a:ln>
            <a:effectLst/>
          </p:spPr>
        </p:cxnSp>
        <p:sp>
          <p:nvSpPr>
            <p:cNvPr id="184" name="Oval 183">
              <a:extLst>
                <a:ext uri="{FF2B5EF4-FFF2-40B4-BE49-F238E27FC236}">
                  <a16:creationId xmlns:a16="http://schemas.microsoft.com/office/drawing/2014/main" id="{8B81F032-FD64-4EDB-ACF9-7A69CCDE5261}"/>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85" name="Group 184">
            <a:extLst>
              <a:ext uri="{FF2B5EF4-FFF2-40B4-BE49-F238E27FC236}">
                <a16:creationId xmlns:a16="http://schemas.microsoft.com/office/drawing/2014/main" id="{2D25481A-BAC9-4F91-8527-2B2C3F10458B}"/>
              </a:ext>
            </a:extLst>
          </p:cNvPr>
          <p:cNvGrpSpPr/>
          <p:nvPr/>
        </p:nvGrpSpPr>
        <p:grpSpPr>
          <a:xfrm>
            <a:off x="4677743" y="6663648"/>
            <a:ext cx="1432116" cy="228600"/>
            <a:chOff x="1611776" y="2727285"/>
            <a:chExt cx="1432116" cy="228600"/>
          </a:xfrm>
        </p:grpSpPr>
        <p:cxnSp>
          <p:nvCxnSpPr>
            <p:cNvPr id="186" name="Straight Connector 185">
              <a:extLst>
                <a:ext uri="{FF2B5EF4-FFF2-40B4-BE49-F238E27FC236}">
                  <a16:creationId xmlns:a16="http://schemas.microsoft.com/office/drawing/2014/main" id="{260296F7-92C2-4D60-93F7-EF14A842C5B4}"/>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87" name="Oval 186">
              <a:extLst>
                <a:ext uri="{FF2B5EF4-FFF2-40B4-BE49-F238E27FC236}">
                  <a16:creationId xmlns:a16="http://schemas.microsoft.com/office/drawing/2014/main" id="{3B31C1DE-B9D0-4C1B-A15B-66F04F995DE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8" name="TextBox 187">
            <a:extLst>
              <a:ext uri="{FF2B5EF4-FFF2-40B4-BE49-F238E27FC236}">
                <a16:creationId xmlns:a16="http://schemas.microsoft.com/office/drawing/2014/main" id="{336341A2-30C5-4127-892E-6CCE48D3F77E}"/>
              </a:ext>
            </a:extLst>
          </p:cNvPr>
          <p:cNvSpPr txBox="1"/>
          <p:nvPr/>
        </p:nvSpPr>
        <p:spPr>
          <a:xfrm>
            <a:off x="2147387" y="6484632"/>
            <a:ext cx="2182008" cy="276999"/>
          </a:xfrm>
          <a:prstGeom prst="rect">
            <a:avLst/>
          </a:prstGeom>
          <a:noFill/>
        </p:spPr>
        <p:txBody>
          <a:bodyPr wrap="none" rtlCol="0" anchor="t">
            <a:spAutoFit/>
          </a:bodyPr>
          <a:lstStyle/>
          <a:p>
            <a:pPr defTabSz="914400">
              <a:defRPr/>
            </a:pPr>
            <a:r>
              <a:rPr lang="en-US" sz="1200" b="1">
                <a:solidFill>
                  <a:prstClr val="black"/>
                </a:solidFill>
                <a:latin typeface="Segoe UI Semibold" panose="020B0702040204020203" pitchFamily="34" charset="0"/>
                <a:ea typeface="MS PGothic" charset="0"/>
                <a:cs typeface="Segoe UI Semibold" panose="020B0702040204020203" pitchFamily="34" charset="0"/>
              </a:rPr>
              <a:t>SQL Management (public IP)</a:t>
            </a:r>
          </a:p>
        </p:txBody>
      </p:sp>
      <p:sp>
        <p:nvSpPr>
          <p:cNvPr id="189" name="TextBox 188">
            <a:extLst>
              <a:ext uri="{FF2B5EF4-FFF2-40B4-BE49-F238E27FC236}">
                <a16:creationId xmlns:a16="http://schemas.microsoft.com/office/drawing/2014/main" id="{CA2CD12B-3317-4D6E-833C-5C6BBE28CB54}"/>
              </a:ext>
            </a:extLst>
          </p:cNvPr>
          <p:cNvSpPr txBox="1"/>
          <p:nvPr/>
        </p:nvSpPr>
        <p:spPr>
          <a:xfrm>
            <a:off x="4861602" y="6479838"/>
            <a:ext cx="1944507" cy="276999"/>
          </a:xfrm>
          <a:prstGeom prst="rect">
            <a:avLst/>
          </a:prstGeom>
          <a:noFill/>
        </p:spPr>
        <p:txBody>
          <a:bodyPr wrap="none" rtlCol="0" anchor="t">
            <a:spAutoFit/>
          </a:bodyPr>
          <a:lstStyle/>
          <a:p>
            <a:pPr defTabSz="914400">
              <a:defRPr/>
            </a:pPr>
            <a:r>
              <a:rPr lang="en-US" sz="1200" b="1">
                <a:solidFill>
                  <a:prstClr val="black"/>
                </a:solidFill>
                <a:latin typeface="Segoe UI Semibold" panose="020B0702040204020203" pitchFamily="34" charset="0"/>
                <a:ea typeface="MS PGothic" charset="0"/>
                <a:cs typeface="Segoe UI Semibold" panose="020B0702040204020203" pitchFamily="34" charset="0"/>
              </a:rPr>
              <a:t>TDS endpoint (private IP)</a:t>
            </a:r>
          </a:p>
        </p:txBody>
      </p:sp>
      <p:grpSp>
        <p:nvGrpSpPr>
          <p:cNvPr id="190" name="Group 189">
            <a:extLst>
              <a:ext uri="{FF2B5EF4-FFF2-40B4-BE49-F238E27FC236}">
                <a16:creationId xmlns:a16="http://schemas.microsoft.com/office/drawing/2014/main" id="{15E95BFA-B6A0-4583-9149-0B3A306E7B42}"/>
              </a:ext>
            </a:extLst>
          </p:cNvPr>
          <p:cNvGrpSpPr/>
          <p:nvPr/>
        </p:nvGrpSpPr>
        <p:grpSpPr>
          <a:xfrm>
            <a:off x="9293650" y="1262549"/>
            <a:ext cx="652299" cy="653012"/>
            <a:chOff x="4064268" y="5053939"/>
            <a:chExt cx="1637756" cy="1502877"/>
          </a:xfrm>
          <a:solidFill>
            <a:sysClr val="window" lastClr="FFFFFF"/>
          </a:solidFill>
        </p:grpSpPr>
        <p:sp>
          <p:nvSpPr>
            <p:cNvPr id="191" name="Cylinder 190">
              <a:extLst>
                <a:ext uri="{FF2B5EF4-FFF2-40B4-BE49-F238E27FC236}">
                  <a16:creationId xmlns:a16="http://schemas.microsoft.com/office/drawing/2014/main" id="{8F527E17-75F7-4D6B-A5E9-1B2BACE5DAC2}"/>
                </a:ext>
              </a:extLst>
            </p:cNvPr>
            <p:cNvSpPr/>
            <p:nvPr/>
          </p:nvSpPr>
          <p:spPr bwMode="auto">
            <a:xfrm>
              <a:off x="4064268" y="5053939"/>
              <a:ext cx="1043831" cy="1371349"/>
            </a:xfrm>
            <a:prstGeom prst="can">
              <a:avLst>
                <a:gd name="adj" fmla="val 39530"/>
              </a:avLst>
            </a:prstGeom>
            <a:grp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2" name="Freeform 146">
              <a:extLst>
                <a:ext uri="{FF2B5EF4-FFF2-40B4-BE49-F238E27FC236}">
                  <a16:creationId xmlns:a16="http://schemas.microsoft.com/office/drawing/2014/main" id="{A74C8D90-675C-44B8-BF86-A5CF5A9ABA5C}"/>
                </a:ext>
              </a:extLst>
            </p:cNvPr>
            <p:cNvSpPr>
              <a:spLocks noChangeAspect="1"/>
            </p:cNvSpPr>
            <p:nvPr/>
          </p:nvSpPr>
          <p:spPr bwMode="auto">
            <a:xfrm>
              <a:off x="4596330" y="5913854"/>
              <a:ext cx="1105694" cy="6429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193" name="TextBox 192">
            <a:extLst>
              <a:ext uri="{FF2B5EF4-FFF2-40B4-BE49-F238E27FC236}">
                <a16:creationId xmlns:a16="http://schemas.microsoft.com/office/drawing/2014/main" id="{73F40918-FD7E-43D2-99F3-9A9649506D6C}"/>
              </a:ext>
            </a:extLst>
          </p:cNvPr>
          <p:cNvSpPr txBox="1"/>
          <p:nvPr/>
        </p:nvSpPr>
        <p:spPr>
          <a:xfrm>
            <a:off x="9271787" y="1415318"/>
            <a:ext cx="453970" cy="276999"/>
          </a:xfrm>
          <a:prstGeom prst="rect">
            <a:avLst/>
          </a:prstGeom>
          <a:noFill/>
        </p:spPr>
        <p:txBody>
          <a:bodyPr wrap="none" rtlCol="0">
            <a:spAutoFit/>
          </a:bodyPr>
          <a:lstStyle/>
          <a:p>
            <a:pPr defTabSz="931863" fontAlgn="base">
              <a:spcBef>
                <a:spcPct val="0"/>
              </a:spcBef>
              <a:spcAft>
                <a:spcPct val="0"/>
              </a:spcAft>
            </a:pPr>
            <a:r>
              <a:rPr lang="en-US" sz="1200">
                <a:ea typeface="MS PGothic" charset="0"/>
              </a:rPr>
              <a:t>SQL</a:t>
            </a:r>
          </a:p>
        </p:txBody>
      </p:sp>
    </p:spTree>
    <p:extLst>
      <p:ext uri="{BB962C8B-B14F-4D97-AF65-F5344CB8AC3E}">
        <p14:creationId xmlns:p14="http://schemas.microsoft.com/office/powerpoint/2010/main" val="395007213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2C775-A5EE-4A58-83CF-DCE89373CAB2}"/>
              </a:ext>
            </a:extLst>
          </p:cNvPr>
          <p:cNvSpPr>
            <a:spLocks noGrp="1"/>
          </p:cNvSpPr>
          <p:nvPr>
            <p:ph type="title"/>
          </p:nvPr>
        </p:nvSpPr>
        <p:spPr/>
        <p:txBody>
          <a:bodyPr/>
          <a:lstStyle/>
          <a:p>
            <a:r>
              <a:rPr lang="en-US"/>
              <a:t>Platform/Service Security</a:t>
            </a:r>
          </a:p>
        </p:txBody>
      </p:sp>
      <p:sp>
        <p:nvSpPr>
          <p:cNvPr id="5" name="Content Placeholder 4">
            <a:extLst>
              <a:ext uri="{FF2B5EF4-FFF2-40B4-BE49-F238E27FC236}">
                <a16:creationId xmlns:a16="http://schemas.microsoft.com/office/drawing/2014/main" id="{8A2646AF-4076-4D9F-8E74-64E9D0819F63}"/>
              </a:ext>
            </a:extLst>
          </p:cNvPr>
          <p:cNvSpPr txBox="1">
            <a:spLocks/>
          </p:cNvSpPr>
          <p:nvPr/>
        </p:nvSpPr>
        <p:spPr>
          <a:xfrm>
            <a:off x="590940" y="1227449"/>
            <a:ext cx="8245187" cy="5136986"/>
          </a:xfrm>
          <a:prstGeom prst="rect">
            <a:avLst/>
          </a:prstGeom>
        </p:spPr>
        <p:txBody>
          <a:bodyPr>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solidFill>
                  <a:srgbClr val="0070C0"/>
                </a:solidFill>
                <a:latin typeface="Segoe UI Semibold" panose="020B0702040204020203" pitchFamily="34" charset="0"/>
                <a:cs typeface="Segoe UI Semibold" panose="020B0702040204020203" pitchFamily="34" charset="0"/>
              </a:rPr>
              <a:t>We assume breach…</a:t>
            </a:r>
          </a:p>
          <a:p>
            <a:pPr>
              <a:spcBef>
                <a:spcPts val="600"/>
              </a:spcBef>
            </a:pPr>
            <a:r>
              <a:rPr lang="en-US" sz="1800" dirty="0"/>
              <a:t>Enhanced monitoring of our Azure Assets</a:t>
            </a:r>
          </a:p>
          <a:p>
            <a:pPr>
              <a:spcBef>
                <a:spcPts val="600"/>
              </a:spcBef>
            </a:pPr>
            <a:r>
              <a:rPr lang="en-US" sz="1800" dirty="0"/>
              <a:t>Collection of low-fidelity anomalous activity (automated hunting)</a:t>
            </a:r>
          </a:p>
          <a:p>
            <a:pPr>
              <a:spcBef>
                <a:spcPts val="600"/>
              </a:spcBef>
            </a:pPr>
            <a:r>
              <a:rPr lang="en-US" sz="1800" dirty="0"/>
              <a:t>Monitoring PERF for traits of crypto currency mining</a:t>
            </a:r>
          </a:p>
          <a:p>
            <a:pPr>
              <a:spcBef>
                <a:spcPts val="600"/>
              </a:spcBef>
            </a:pPr>
            <a:r>
              <a:rPr lang="en-US" sz="1800" dirty="0"/>
              <a:t>… and large set of other detections that we don’t talk about publicly</a:t>
            </a:r>
          </a:p>
          <a:p>
            <a:pPr>
              <a:spcBef>
                <a:spcPts val="1200"/>
              </a:spcBef>
            </a:pPr>
            <a:endParaRPr lang="en-US" sz="1800" dirty="0"/>
          </a:p>
          <a:p>
            <a:pPr>
              <a:spcBef>
                <a:spcPts val="600"/>
              </a:spcBef>
            </a:pPr>
            <a:r>
              <a:rPr lang="en-US" sz="1800" dirty="0"/>
              <a:t>Attack team, </a:t>
            </a:r>
            <a:r>
              <a:rPr lang="en-US" sz="1800" dirty="0">
                <a:solidFill>
                  <a:srgbClr val="C00000"/>
                </a:solidFill>
              </a:rPr>
              <a:t>SQL Red Team</a:t>
            </a:r>
            <a:r>
              <a:rPr lang="en-US" sz="1800" dirty="0"/>
              <a:t>, tries to get in, gain a foothold, escalate privileges, and maintain persistence</a:t>
            </a:r>
          </a:p>
          <a:p>
            <a:pPr>
              <a:spcBef>
                <a:spcPts val="600"/>
              </a:spcBef>
            </a:pPr>
            <a:r>
              <a:rPr lang="en-US" sz="1800" dirty="0">
                <a:solidFill>
                  <a:schemeClr val="tx2"/>
                </a:solidFill>
              </a:rPr>
              <a:t>SQL Blue Team</a:t>
            </a:r>
            <a:r>
              <a:rPr lang="en-US" sz="1800" dirty="0"/>
              <a:t> practices defense-in-depth</a:t>
            </a:r>
          </a:p>
          <a:p>
            <a:pPr>
              <a:spcBef>
                <a:spcPts val="1200"/>
              </a:spcBef>
            </a:pPr>
            <a:endParaRPr lang="en-US" sz="1800" dirty="0"/>
          </a:p>
          <a:p>
            <a:pPr>
              <a:spcBef>
                <a:spcPts val="600"/>
              </a:spcBef>
            </a:pPr>
            <a:r>
              <a:rPr lang="en-US" sz="1800" dirty="0"/>
              <a:t>When we detect something, e.g., failed login attempts, we defend…</a:t>
            </a:r>
          </a:p>
          <a:p>
            <a:pPr>
              <a:spcBef>
                <a:spcPts val="600"/>
              </a:spcBef>
            </a:pPr>
            <a:r>
              <a:rPr lang="en-US" sz="1800" dirty="0"/>
              <a:t>If it involves customer, we will notify</a:t>
            </a:r>
          </a:p>
          <a:p>
            <a:pPr>
              <a:spcBef>
                <a:spcPts val="600"/>
              </a:spcBef>
            </a:pPr>
            <a:r>
              <a:rPr lang="en-US" sz="1800" dirty="0"/>
              <a:t>Many times this is the customer’s own security and compliance scanners! </a:t>
            </a:r>
          </a:p>
          <a:p>
            <a:pPr>
              <a:spcBef>
                <a:spcPts val="1200"/>
              </a:spcBef>
            </a:pPr>
            <a:endParaRPr lang="en-US" sz="1800" dirty="0"/>
          </a:p>
          <a:p>
            <a:endParaRPr lang="en-US" sz="3200" dirty="0"/>
          </a:p>
        </p:txBody>
      </p:sp>
    </p:spTree>
    <p:extLst>
      <p:ext uri="{BB962C8B-B14F-4D97-AF65-F5344CB8AC3E}">
        <p14:creationId xmlns:p14="http://schemas.microsoft.com/office/powerpoint/2010/main" val="544627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EE0-328B-48E5-92A6-9C2A786A38D3}"/>
              </a:ext>
            </a:extLst>
          </p:cNvPr>
          <p:cNvSpPr>
            <a:spLocks noGrp="1"/>
          </p:cNvSpPr>
          <p:nvPr>
            <p:ph type="title"/>
          </p:nvPr>
        </p:nvSpPr>
        <p:spPr/>
        <p:txBody>
          <a:bodyPr/>
          <a:lstStyle/>
          <a:p>
            <a:r>
              <a:rPr lang="en-US"/>
              <a:t>Configuring authentication</a:t>
            </a:r>
          </a:p>
        </p:txBody>
      </p:sp>
      <p:sp>
        <p:nvSpPr>
          <p:cNvPr id="25" name="Oval 24">
            <a:extLst>
              <a:ext uri="{FF2B5EF4-FFF2-40B4-BE49-F238E27FC236}">
                <a16:creationId xmlns:a16="http://schemas.microsoft.com/office/drawing/2014/main" id="{8E07BA32-CE64-462F-BA1F-E493DBC2D6ED}"/>
              </a:ext>
            </a:extLst>
          </p:cNvPr>
          <p:cNvSpPr/>
          <p:nvPr/>
        </p:nvSpPr>
        <p:spPr bwMode="auto">
          <a:xfrm>
            <a:off x="40498" y="4348373"/>
            <a:ext cx="2493819" cy="2493819"/>
          </a:xfrm>
          <a:prstGeom prst="ellipse">
            <a:avLst/>
          </a:prstGeom>
          <a:noFill/>
          <a:ln w="1524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6C3C5042-C3F4-4663-82D4-AAC25A1CBEBE}"/>
              </a:ext>
            </a:extLst>
          </p:cNvPr>
          <p:cNvSpPr/>
          <p:nvPr/>
        </p:nvSpPr>
        <p:spPr bwMode="auto">
          <a:xfrm>
            <a:off x="-190412" y="4118952"/>
            <a:ext cx="2947997" cy="2947997"/>
          </a:xfrm>
          <a:prstGeom prst="ellipse">
            <a:avLst/>
          </a:prstGeom>
          <a:noFill/>
          <a:ln w="1524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F75EFC6F-0E1E-4210-916D-86904B44EFBE}"/>
              </a:ext>
            </a:extLst>
          </p:cNvPr>
          <p:cNvSpPr/>
          <p:nvPr/>
        </p:nvSpPr>
        <p:spPr bwMode="auto">
          <a:xfrm>
            <a:off x="-410521" y="3898843"/>
            <a:ext cx="3388213" cy="3388213"/>
          </a:xfrm>
          <a:prstGeom prst="ellipse">
            <a:avLst/>
          </a:prstGeom>
          <a:noFill/>
          <a:ln w="152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1EBE1E90-CF19-4556-B66C-9CBCA312D8D2}"/>
              </a:ext>
            </a:extLst>
          </p:cNvPr>
          <p:cNvSpPr/>
          <p:nvPr/>
        </p:nvSpPr>
        <p:spPr bwMode="auto">
          <a:xfrm>
            <a:off x="-638475" y="3670889"/>
            <a:ext cx="3844119" cy="3844119"/>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25D5DFCB-78D2-4980-A7DF-664DFCBC5263}"/>
              </a:ext>
            </a:extLst>
          </p:cNvPr>
          <p:cNvSpPr/>
          <p:nvPr/>
        </p:nvSpPr>
        <p:spPr bwMode="auto">
          <a:xfrm>
            <a:off x="-787878" y="3529990"/>
            <a:ext cx="4112584" cy="4112584"/>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167CAA47-DC27-4FB3-885A-048F3DB366C1}"/>
              </a:ext>
            </a:extLst>
          </p:cNvPr>
          <p:cNvSpPr/>
          <p:nvPr/>
        </p:nvSpPr>
        <p:spPr bwMode="auto">
          <a:xfrm>
            <a:off x="-1249310" y="3061172"/>
            <a:ext cx="5035229" cy="5035229"/>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AAE87A45-B0BE-4DB0-A097-4EA61C8E5A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079" y="4914441"/>
            <a:ext cx="977787" cy="1283720"/>
          </a:xfrm>
          <a:prstGeom prst="rect">
            <a:avLst/>
          </a:prstGeom>
        </p:spPr>
      </p:pic>
      <p:sp>
        <p:nvSpPr>
          <p:cNvPr id="32" name="Freeform 47">
            <a:extLst>
              <a:ext uri="{FF2B5EF4-FFF2-40B4-BE49-F238E27FC236}">
                <a16:creationId xmlns:a16="http://schemas.microsoft.com/office/drawing/2014/main" id="{112E50D9-3D75-4F01-A3DB-ADA2119132F1}"/>
              </a:ext>
            </a:extLst>
          </p:cNvPr>
          <p:cNvSpPr/>
          <p:nvPr/>
        </p:nvSpPr>
        <p:spPr>
          <a:xfrm>
            <a:off x="1297117" y="1959814"/>
            <a:ext cx="2714382" cy="110003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33" name="TextBox 32">
            <a:extLst>
              <a:ext uri="{FF2B5EF4-FFF2-40B4-BE49-F238E27FC236}">
                <a16:creationId xmlns:a16="http://schemas.microsoft.com/office/drawing/2014/main" id="{0C7C1BF7-7A93-4BA5-B133-FC6B7D67B74E}"/>
              </a:ext>
            </a:extLst>
          </p:cNvPr>
          <p:cNvSpPr txBox="1"/>
          <p:nvPr/>
        </p:nvSpPr>
        <p:spPr>
          <a:xfrm>
            <a:off x="4234310" y="1748995"/>
            <a:ext cx="3439704" cy="492443"/>
          </a:xfrm>
          <a:prstGeom prst="rect">
            <a:avLst/>
          </a:prstGeom>
          <a:solidFill>
            <a:schemeClr val="bg2">
              <a:lumMod val="90000"/>
            </a:schemeClr>
          </a:solidFill>
        </p:spPr>
        <p:txBody>
          <a:bodyPr wrap="square" lIns="91440" tIns="91440" rIns="91440" bIns="91440" rtlCol="0">
            <a:spAutoFit/>
          </a:bodyPr>
          <a:lstStyle/>
          <a:p>
            <a:pPr algn="ctr"/>
            <a:r>
              <a:rPr lang="en-US" sz="2000" i="1">
                <a:solidFill>
                  <a:schemeClr val="bg1"/>
                </a:solidFill>
              </a:rPr>
              <a:t>PHYSICAL SECURITY</a:t>
            </a:r>
          </a:p>
        </p:txBody>
      </p:sp>
      <p:sp>
        <p:nvSpPr>
          <p:cNvPr id="34" name="Freeform 48">
            <a:extLst>
              <a:ext uri="{FF2B5EF4-FFF2-40B4-BE49-F238E27FC236}">
                <a16:creationId xmlns:a16="http://schemas.microsoft.com/office/drawing/2014/main" id="{8E5BF44A-6E02-43F0-9C79-99312EFBF3EE}"/>
              </a:ext>
            </a:extLst>
          </p:cNvPr>
          <p:cNvSpPr/>
          <p:nvPr/>
        </p:nvSpPr>
        <p:spPr>
          <a:xfrm>
            <a:off x="1677866" y="3026857"/>
            <a:ext cx="2317139" cy="52252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35" name="TextBox 34">
            <a:extLst>
              <a:ext uri="{FF2B5EF4-FFF2-40B4-BE49-F238E27FC236}">
                <a16:creationId xmlns:a16="http://schemas.microsoft.com/office/drawing/2014/main" id="{059B8325-F386-4EB1-8F48-52CF926574F0}"/>
              </a:ext>
            </a:extLst>
          </p:cNvPr>
          <p:cNvSpPr txBox="1"/>
          <p:nvPr/>
        </p:nvSpPr>
        <p:spPr>
          <a:xfrm>
            <a:off x="4226019" y="2768618"/>
            <a:ext cx="3447995" cy="492443"/>
          </a:xfrm>
          <a:prstGeom prst="rect">
            <a:avLst/>
          </a:prstGeom>
          <a:solidFill>
            <a:schemeClr val="bg2">
              <a:lumMod val="90000"/>
            </a:schemeClr>
          </a:solidFill>
        </p:spPr>
        <p:txBody>
          <a:bodyPr wrap="square" lIns="91440" tIns="91440" rIns="91440" bIns="91440" rtlCol="0">
            <a:spAutoFit/>
          </a:bodyPr>
          <a:lstStyle/>
          <a:p>
            <a:pPr algn="ctr"/>
            <a:r>
              <a:rPr lang="en-US" sz="2000">
                <a:solidFill>
                  <a:schemeClr val="bg1"/>
                </a:solidFill>
              </a:rPr>
              <a:t>NETWORK SECURITY</a:t>
            </a:r>
          </a:p>
        </p:txBody>
      </p:sp>
      <p:sp>
        <p:nvSpPr>
          <p:cNvPr id="36" name="TextBox 35">
            <a:extLst>
              <a:ext uri="{FF2B5EF4-FFF2-40B4-BE49-F238E27FC236}">
                <a16:creationId xmlns:a16="http://schemas.microsoft.com/office/drawing/2014/main" id="{B3BC0091-B8F9-4380-BE28-37FF7EFB263D}"/>
              </a:ext>
            </a:extLst>
          </p:cNvPr>
          <p:cNvSpPr txBox="1"/>
          <p:nvPr/>
        </p:nvSpPr>
        <p:spPr>
          <a:xfrm>
            <a:off x="4226019" y="3263366"/>
            <a:ext cx="3447995" cy="492443"/>
          </a:xfrm>
          <a:prstGeom prst="rect">
            <a:avLst/>
          </a:prstGeom>
          <a:solidFill>
            <a:schemeClr val="bg2">
              <a:lumMod val="90000"/>
            </a:schemeClr>
          </a:solidFill>
        </p:spPr>
        <p:txBody>
          <a:bodyPr wrap="square" lIns="91440" tIns="91440" rIns="91440" bIns="91440" rtlCol="0">
            <a:spAutoFit/>
          </a:bodyPr>
          <a:lstStyle/>
          <a:p>
            <a:pPr algn="ctr"/>
            <a:r>
              <a:rPr lang="en-US" sz="2000">
                <a:solidFill>
                  <a:schemeClr val="bg1"/>
                </a:solidFill>
              </a:rPr>
              <a:t>PLATFORM SECURITY</a:t>
            </a:r>
          </a:p>
        </p:txBody>
      </p:sp>
      <p:sp>
        <p:nvSpPr>
          <p:cNvPr id="37" name="TextBox 36">
            <a:extLst>
              <a:ext uri="{FF2B5EF4-FFF2-40B4-BE49-F238E27FC236}">
                <a16:creationId xmlns:a16="http://schemas.microsoft.com/office/drawing/2014/main" id="{C38A5FB0-79E0-4FD8-9D94-884FADFC673B}"/>
              </a:ext>
            </a:extLst>
          </p:cNvPr>
          <p:cNvSpPr txBox="1"/>
          <p:nvPr/>
        </p:nvSpPr>
        <p:spPr>
          <a:xfrm>
            <a:off x="4226019" y="3843160"/>
            <a:ext cx="3459013" cy="492443"/>
          </a:xfrm>
          <a:prstGeom prst="rect">
            <a:avLst/>
          </a:prstGeom>
          <a:solidFill>
            <a:srgbClr val="00B0F0"/>
          </a:solidFill>
        </p:spPr>
        <p:txBody>
          <a:bodyPr wrap="square" lIns="91440" tIns="91440" rIns="91440" bIns="91440" rtlCol="0">
            <a:spAutoFit/>
          </a:bodyPr>
          <a:lstStyle/>
          <a:p>
            <a:pPr algn="ctr"/>
            <a:r>
              <a:rPr lang="en-US" sz="2000">
                <a:solidFill>
                  <a:schemeClr val="bg1"/>
                </a:solidFill>
              </a:rPr>
              <a:t>ACCESS MANAGEMENT</a:t>
            </a:r>
          </a:p>
        </p:txBody>
      </p:sp>
      <p:sp>
        <p:nvSpPr>
          <p:cNvPr id="38" name="TextBox 37">
            <a:extLst>
              <a:ext uri="{FF2B5EF4-FFF2-40B4-BE49-F238E27FC236}">
                <a16:creationId xmlns:a16="http://schemas.microsoft.com/office/drawing/2014/main" id="{2692AA22-CE14-40E0-8355-200C4DDE04C4}"/>
              </a:ext>
            </a:extLst>
          </p:cNvPr>
          <p:cNvSpPr txBox="1"/>
          <p:nvPr/>
        </p:nvSpPr>
        <p:spPr>
          <a:xfrm>
            <a:off x="4228524" y="4428039"/>
            <a:ext cx="3445490" cy="492443"/>
          </a:xfrm>
          <a:prstGeom prst="rect">
            <a:avLst/>
          </a:prstGeom>
          <a:solidFill>
            <a:schemeClr val="bg2">
              <a:lumMod val="75000"/>
            </a:schemeClr>
          </a:solidFill>
        </p:spPr>
        <p:txBody>
          <a:bodyPr wrap="square" lIns="91440" tIns="91440" rIns="91440" bIns="91440" rtlCol="0">
            <a:spAutoFit/>
          </a:bodyPr>
          <a:lstStyle/>
          <a:p>
            <a:pPr algn="ctr"/>
            <a:r>
              <a:rPr lang="en-US" sz="2000">
                <a:solidFill>
                  <a:schemeClr val="bg1"/>
                </a:solidFill>
              </a:rPr>
              <a:t>THREAT PROTECTION</a:t>
            </a:r>
          </a:p>
        </p:txBody>
      </p:sp>
      <p:sp>
        <p:nvSpPr>
          <p:cNvPr id="39" name="TextBox 38">
            <a:extLst>
              <a:ext uri="{FF2B5EF4-FFF2-40B4-BE49-F238E27FC236}">
                <a16:creationId xmlns:a16="http://schemas.microsoft.com/office/drawing/2014/main" id="{8A022D39-C361-4651-A621-39ACF7303333}"/>
              </a:ext>
            </a:extLst>
          </p:cNvPr>
          <p:cNvSpPr txBox="1"/>
          <p:nvPr/>
        </p:nvSpPr>
        <p:spPr>
          <a:xfrm>
            <a:off x="4226019" y="5014521"/>
            <a:ext cx="3447995" cy="492443"/>
          </a:xfrm>
          <a:prstGeom prst="rect">
            <a:avLst/>
          </a:prstGeom>
          <a:solidFill>
            <a:schemeClr val="bg2">
              <a:lumMod val="75000"/>
            </a:schemeClr>
          </a:solidFill>
        </p:spPr>
        <p:txBody>
          <a:bodyPr wrap="none" lIns="91440" tIns="91440" rIns="91440" bIns="91440" rtlCol="0">
            <a:spAutoFit/>
          </a:bodyPr>
          <a:lstStyle/>
          <a:p>
            <a:pPr algn="ctr"/>
            <a:r>
              <a:rPr lang="en-US" sz="2000">
                <a:solidFill>
                  <a:schemeClr val="bg1"/>
                </a:solidFill>
              </a:rPr>
              <a:t>INFORMATION PROTECTION</a:t>
            </a:r>
          </a:p>
        </p:txBody>
      </p:sp>
      <p:sp>
        <p:nvSpPr>
          <p:cNvPr id="40" name="TextBox 39">
            <a:extLst>
              <a:ext uri="{FF2B5EF4-FFF2-40B4-BE49-F238E27FC236}">
                <a16:creationId xmlns:a16="http://schemas.microsoft.com/office/drawing/2014/main" id="{7F8F4BE2-9134-4A07-89EE-BA6E3EC4A17B}"/>
              </a:ext>
            </a:extLst>
          </p:cNvPr>
          <p:cNvSpPr txBox="1"/>
          <p:nvPr/>
        </p:nvSpPr>
        <p:spPr>
          <a:xfrm>
            <a:off x="4234311" y="6041286"/>
            <a:ext cx="2160720" cy="492443"/>
          </a:xfrm>
          <a:prstGeom prst="rect">
            <a:avLst/>
          </a:prstGeom>
          <a:solidFill>
            <a:srgbClr val="C00000"/>
          </a:solidFill>
        </p:spPr>
        <p:txBody>
          <a:bodyPr wrap="none" lIns="91440" tIns="91440" rIns="91440" bIns="91440" rtlCol="0">
            <a:spAutoFit/>
          </a:bodyPr>
          <a:lstStyle/>
          <a:p>
            <a:pPr algn="l"/>
            <a:r>
              <a:rPr lang="en-US" sz="2000">
                <a:solidFill>
                  <a:schemeClr val="bg1"/>
                </a:solidFill>
              </a:rPr>
              <a:t>CUSTOMER DATA</a:t>
            </a:r>
          </a:p>
        </p:txBody>
      </p:sp>
      <p:sp>
        <p:nvSpPr>
          <p:cNvPr id="41" name="Freeform 55">
            <a:extLst>
              <a:ext uri="{FF2B5EF4-FFF2-40B4-BE49-F238E27FC236}">
                <a16:creationId xmlns:a16="http://schemas.microsoft.com/office/drawing/2014/main" id="{F6CBB395-665B-4D78-B871-E81C209BFDA9}"/>
              </a:ext>
            </a:extLst>
          </p:cNvPr>
          <p:cNvSpPr/>
          <p:nvPr/>
        </p:nvSpPr>
        <p:spPr>
          <a:xfrm>
            <a:off x="2113330" y="3522495"/>
            <a:ext cx="1898169" cy="33024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42" name="Freeform 56">
            <a:extLst>
              <a:ext uri="{FF2B5EF4-FFF2-40B4-BE49-F238E27FC236}">
                <a16:creationId xmlns:a16="http://schemas.microsoft.com/office/drawing/2014/main" id="{38686DDB-6DA7-4227-8FDB-086385B3973E}"/>
              </a:ext>
            </a:extLst>
          </p:cNvPr>
          <p:cNvSpPr/>
          <p:nvPr/>
        </p:nvSpPr>
        <p:spPr>
          <a:xfrm>
            <a:off x="2425646" y="4103797"/>
            <a:ext cx="1569359" cy="23585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43" name="Freeform 57">
            <a:extLst>
              <a:ext uri="{FF2B5EF4-FFF2-40B4-BE49-F238E27FC236}">
                <a16:creationId xmlns:a16="http://schemas.microsoft.com/office/drawing/2014/main" id="{5B89948A-950B-478C-BA12-29B6B0E95228}"/>
              </a:ext>
            </a:extLst>
          </p:cNvPr>
          <p:cNvSpPr/>
          <p:nvPr/>
        </p:nvSpPr>
        <p:spPr>
          <a:xfrm rot="10800000" flipH="1">
            <a:off x="1297117" y="5487325"/>
            <a:ext cx="2697888" cy="832342"/>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C00000"/>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44" name="Freeform 58">
            <a:extLst>
              <a:ext uri="{FF2B5EF4-FFF2-40B4-BE49-F238E27FC236}">
                <a16:creationId xmlns:a16="http://schemas.microsoft.com/office/drawing/2014/main" id="{8FCF1A0F-30AB-49E6-AA58-E1E41D64E485}"/>
              </a:ext>
            </a:extLst>
          </p:cNvPr>
          <p:cNvSpPr/>
          <p:nvPr/>
        </p:nvSpPr>
        <p:spPr>
          <a:xfrm>
            <a:off x="2748838" y="4658166"/>
            <a:ext cx="1262660" cy="746590"/>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50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66" name="Freeform 59">
            <a:extLst>
              <a:ext uri="{FF2B5EF4-FFF2-40B4-BE49-F238E27FC236}">
                <a16:creationId xmlns:a16="http://schemas.microsoft.com/office/drawing/2014/main" id="{DEE2A60C-A512-4E76-8A54-4002CF868082}"/>
              </a:ext>
            </a:extLst>
          </p:cNvPr>
          <p:cNvSpPr/>
          <p:nvPr/>
        </p:nvSpPr>
        <p:spPr>
          <a:xfrm>
            <a:off x="2534317" y="5267047"/>
            <a:ext cx="1461875" cy="25921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50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cxnSp>
        <p:nvCxnSpPr>
          <p:cNvPr id="5" name="Straight Connector 4">
            <a:extLst>
              <a:ext uri="{FF2B5EF4-FFF2-40B4-BE49-F238E27FC236}">
                <a16:creationId xmlns:a16="http://schemas.microsoft.com/office/drawing/2014/main" id="{4096EB1D-B3A6-4A93-946D-20620621BEEF}"/>
              </a:ext>
            </a:extLst>
          </p:cNvPr>
          <p:cNvCxnSpPr>
            <a:cxnSpLocks/>
          </p:cNvCxnSpPr>
          <p:nvPr/>
        </p:nvCxnSpPr>
        <p:spPr>
          <a:xfrm>
            <a:off x="7966134" y="1735811"/>
            <a:ext cx="0" cy="3952067"/>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8C91D17-2098-4F46-95D5-D852F651EEE5}"/>
              </a:ext>
            </a:extLst>
          </p:cNvPr>
          <p:cNvSpPr txBox="1"/>
          <p:nvPr/>
        </p:nvSpPr>
        <p:spPr>
          <a:xfrm>
            <a:off x="8260600" y="1689316"/>
            <a:ext cx="2974917" cy="572464"/>
          </a:xfrm>
          <a:prstGeom prst="rect">
            <a:avLst/>
          </a:prstGeom>
          <a:noFill/>
        </p:spPr>
        <p:txBody>
          <a:bodyPr wrap="none" lIns="182880" tIns="146304" rIns="182880" bIns="146304" rtlCol="0">
            <a:spAutoFit/>
          </a:bodyPr>
          <a:lstStyle/>
          <a:p>
            <a:pPr>
              <a:lnSpc>
                <a:spcPct val="90000"/>
              </a:lnSpc>
              <a:spcAft>
                <a:spcPts val="600"/>
              </a:spcAft>
            </a:pPr>
            <a:r>
              <a:rPr lang="en-US" sz="2000">
                <a:latin typeface="+mj-lt"/>
              </a:rPr>
              <a:t>Azure Active Directory</a:t>
            </a:r>
          </a:p>
        </p:txBody>
      </p:sp>
      <p:sp>
        <p:nvSpPr>
          <p:cNvPr id="9" name="TextBox 8">
            <a:extLst>
              <a:ext uri="{FF2B5EF4-FFF2-40B4-BE49-F238E27FC236}">
                <a16:creationId xmlns:a16="http://schemas.microsoft.com/office/drawing/2014/main" id="{52DC0649-75A9-40E6-B476-756DF8888A02}"/>
              </a:ext>
            </a:extLst>
          </p:cNvPr>
          <p:cNvSpPr txBox="1"/>
          <p:nvPr/>
        </p:nvSpPr>
        <p:spPr>
          <a:xfrm>
            <a:off x="8214102" y="2464232"/>
            <a:ext cx="4222373" cy="2542234"/>
          </a:xfrm>
          <a:prstGeom prst="rect">
            <a:avLst/>
          </a:prstGeom>
          <a:noFill/>
        </p:spPr>
        <p:txBody>
          <a:bodyPr wrap="square" lIns="182880" tIns="146304" rIns="182880" bIns="146304" rtlCol="0">
            <a:spAutoFit/>
          </a:bodyPr>
          <a:lstStyle/>
          <a:p>
            <a:pPr lvl="0" defTabSz="914016">
              <a:defRPr/>
            </a:pPr>
            <a:r>
              <a:rPr lang="en-US"/>
              <a:t>Provides an alternative to SQL authentication.</a:t>
            </a:r>
          </a:p>
          <a:p>
            <a:pPr lvl="0" defTabSz="914016">
              <a:defRPr/>
            </a:pPr>
            <a:endParaRPr lang="en-US"/>
          </a:p>
          <a:p>
            <a:pPr lvl="0" defTabSz="914016">
              <a:defRPr/>
            </a:pPr>
            <a:r>
              <a:rPr lang="en-US"/>
              <a:t>Helps to stop the proliferation of user identities across Azure SQL logical servers and SQL DBs</a:t>
            </a:r>
          </a:p>
          <a:p>
            <a:pPr lvl="0" defTabSz="914016">
              <a:defRPr/>
            </a:pPr>
            <a:endParaRPr lang="en-US"/>
          </a:p>
          <a:p>
            <a:pPr lvl="0" defTabSz="914016">
              <a:defRPr/>
            </a:pPr>
            <a:r>
              <a:rPr lang="en-US"/>
              <a:t>Use benefits provided by Azure AD</a:t>
            </a:r>
          </a:p>
        </p:txBody>
      </p:sp>
    </p:spTree>
    <p:extLst>
      <p:ext uri="{BB962C8B-B14F-4D97-AF65-F5344CB8AC3E}">
        <p14:creationId xmlns:p14="http://schemas.microsoft.com/office/powerpoint/2010/main" val="15140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F9F5F-3A95-4FC3-830B-98D0E3AB8FC2}"/>
              </a:ext>
            </a:extLst>
          </p:cNvPr>
          <p:cNvSpPr>
            <a:spLocks noGrp="1"/>
          </p:cNvSpPr>
          <p:nvPr>
            <p:ph type="title"/>
          </p:nvPr>
        </p:nvSpPr>
        <p:spPr/>
        <p:txBody>
          <a:bodyPr/>
          <a:lstStyle/>
          <a:p>
            <a:r>
              <a:rPr lang="en-US"/>
              <a:t>Azure Active Directory Authentication</a:t>
            </a:r>
          </a:p>
        </p:txBody>
      </p:sp>
      <p:sp>
        <p:nvSpPr>
          <p:cNvPr id="18" name="Rectangle 17">
            <a:extLst>
              <a:ext uri="{FF2B5EF4-FFF2-40B4-BE49-F238E27FC236}">
                <a16:creationId xmlns:a16="http://schemas.microsoft.com/office/drawing/2014/main" id="{530ECC6B-2AED-43E4-9BC9-6559F34F4552}"/>
              </a:ext>
            </a:extLst>
          </p:cNvPr>
          <p:cNvSpPr/>
          <p:nvPr/>
        </p:nvSpPr>
        <p:spPr bwMode="auto">
          <a:xfrm>
            <a:off x="4445820" y="1526589"/>
            <a:ext cx="3600885" cy="1918204"/>
          </a:xfrm>
          <a:prstGeom prst="rect">
            <a:avLst/>
          </a:prstGeom>
          <a:solidFill>
            <a:srgbClr val="75757A"/>
          </a:solidFill>
          <a:ln w="10795" cap="flat" cmpd="sng" algn="ctr">
            <a:noFill/>
            <a:prstDash val="solid"/>
          </a:ln>
          <a:effectLst/>
        </p:spPr>
        <p:txBody>
          <a:bodyPr rot="0" spcFirstLastPara="0" vertOverflow="overflow" horzOverflow="overflow" vert="horz" wrap="square" lIns="182776" tIns="146220" rIns="274203" bIns="146220" numCol="1" spcCol="0" rtlCol="0" fromWordArt="0" anchor="ctr" anchorCtr="0" forceAA="0" compatLnSpc="1">
            <a:prstTxWarp prst="textNoShape">
              <a:avLst/>
            </a:prstTxWarp>
            <a:noAutofit/>
          </a:bodyPr>
          <a:lstStyle/>
          <a:p>
            <a:pPr marL="0" marR="0" lvl="1" indent="0" algn="ctr" defTabSz="932205"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a:ea typeface="+mn-ea"/>
                <a:cs typeface="+mn-cs"/>
              </a:rPr>
              <a:t>Simplified Permission Management</a:t>
            </a:r>
          </a:p>
          <a:p>
            <a:pPr marL="0" marR="0" lvl="1" indent="0" algn="ctr" defTabSz="93220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2525A95B-2076-41CA-8D3F-14D2592296C2}"/>
              </a:ext>
            </a:extLst>
          </p:cNvPr>
          <p:cNvSpPr/>
          <p:nvPr/>
        </p:nvSpPr>
        <p:spPr bwMode="auto">
          <a:xfrm>
            <a:off x="596711" y="1526590"/>
            <a:ext cx="3600885" cy="1918203"/>
          </a:xfrm>
          <a:prstGeom prst="rect">
            <a:avLst/>
          </a:prstGeom>
          <a:solidFill>
            <a:srgbClr val="FFFFFF">
              <a:lumMod val="75000"/>
            </a:srgbClr>
          </a:solidFill>
          <a:ln w="10795" cap="flat" cmpd="sng" algn="ctr">
            <a:noFill/>
            <a:prstDash val="solid"/>
            <a:headEnd type="none" w="med" len="med"/>
            <a:tailEnd type="none" w="med" len="med"/>
          </a:ln>
          <a:effectLst/>
        </p:spPr>
        <p:txBody>
          <a:bodyPr rot="0" spcFirstLastPara="0" vertOverflow="overflow" horzOverflow="overflow" vert="horz" wrap="square" lIns="182776" tIns="146220" rIns="274203" bIns="146220" numCol="1" spcCol="0" rtlCol="0" fromWordArt="0" anchor="ctr" anchorCtr="0" forceAA="0" compatLnSpc="1">
            <a:prstTxWarp prst="textNoShape">
              <a:avLst/>
            </a:prstTxWarp>
            <a:noAutofit/>
          </a:bodyPr>
          <a:lstStyle/>
          <a:p>
            <a:pPr marL="0" marR="0" lvl="0" indent="0" algn="ctr" defTabSz="932205"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a:ea typeface="+mn-ea"/>
                <a:cs typeface="+mn-cs"/>
              </a:rPr>
              <a:t>Central ID Management  </a:t>
            </a:r>
          </a:p>
        </p:txBody>
      </p:sp>
      <p:sp>
        <p:nvSpPr>
          <p:cNvPr id="20" name="Rectangle 19">
            <a:extLst>
              <a:ext uri="{FF2B5EF4-FFF2-40B4-BE49-F238E27FC236}">
                <a16:creationId xmlns:a16="http://schemas.microsoft.com/office/drawing/2014/main" id="{E2D7F655-ED7C-4F60-8817-D6AECA31D522}"/>
              </a:ext>
            </a:extLst>
          </p:cNvPr>
          <p:cNvSpPr/>
          <p:nvPr/>
        </p:nvSpPr>
        <p:spPr bwMode="auto">
          <a:xfrm>
            <a:off x="8341356" y="1534992"/>
            <a:ext cx="3500027" cy="1915048"/>
          </a:xfrm>
          <a:prstGeom prst="rect">
            <a:avLst/>
          </a:prstGeom>
          <a:solidFill>
            <a:srgbClr val="000041"/>
          </a:solidFill>
          <a:ln w="10795" cap="flat" cmpd="sng" algn="ctr">
            <a:noFill/>
            <a:prstDash val="solid"/>
            <a:headEnd type="none" w="med" len="med"/>
            <a:tailEnd type="none" w="med" len="med"/>
          </a:ln>
          <a:effectLst/>
        </p:spPr>
        <p:txBody>
          <a:bodyPr rot="0" spcFirstLastPara="0" vertOverflow="overflow" horzOverflow="overflow" vert="horz" wrap="square" lIns="182776" tIns="146220" rIns="274203" bIns="146220" numCol="1" spcCol="0" rtlCol="0" fromWordArt="0" anchor="ctr" anchorCtr="0" forceAA="0" compatLnSpc="1">
            <a:prstTxWarp prst="textNoShape">
              <a:avLst/>
            </a:prstTxWarp>
            <a:noAutofit/>
          </a:bodyPr>
          <a:lstStyle/>
          <a:p>
            <a:pPr marL="0" marR="0" lvl="1" indent="0" algn="ctr" defTabSz="932205"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a:ea typeface="+mn-ea"/>
                <a:cs typeface="+mn-cs"/>
              </a:rPr>
              <a:t>Can help you Eliminate Storing Passwords</a:t>
            </a:r>
          </a:p>
        </p:txBody>
      </p:sp>
      <p:sp>
        <p:nvSpPr>
          <p:cNvPr id="21" name="Rectangle 20">
            <a:extLst>
              <a:ext uri="{FF2B5EF4-FFF2-40B4-BE49-F238E27FC236}">
                <a16:creationId xmlns:a16="http://schemas.microsoft.com/office/drawing/2014/main" id="{47D43640-3AD8-4745-BF7F-A2F34839B23C}"/>
              </a:ext>
            </a:extLst>
          </p:cNvPr>
          <p:cNvSpPr/>
          <p:nvPr/>
        </p:nvSpPr>
        <p:spPr bwMode="auto">
          <a:xfrm>
            <a:off x="4358891" y="4337885"/>
            <a:ext cx="3640977" cy="1771196"/>
          </a:xfrm>
          <a:prstGeom prst="rect">
            <a:avLst/>
          </a:prstGeom>
          <a:solidFill>
            <a:srgbClr val="50E6FF"/>
          </a:solidFill>
          <a:ln w="10795" cap="flat" cmpd="sng" algn="ctr">
            <a:noFill/>
            <a:prstDash val="solid"/>
            <a:headEnd type="none" w="med" len="med"/>
            <a:tailEnd type="none" w="med" len="med"/>
          </a:ln>
          <a:effectLst/>
        </p:spPr>
        <p:txBody>
          <a:bodyPr rot="0" spcFirstLastPara="0" vertOverflow="overflow" horzOverflow="overflow" vert="horz" wrap="square" lIns="182776" tIns="146221" rIns="274203" bIns="146221" numCol="1" spcCol="0" rtlCol="0" fromWordArt="0" anchor="ctr" anchorCtr="0" forceAA="0" compatLnSpc="1">
            <a:prstTxWarp prst="textNoShape">
              <a:avLst/>
            </a:prstTxWarp>
            <a:noAutofit/>
          </a:bodyPr>
          <a:lstStyle/>
          <a:p>
            <a:pPr marL="0" marR="0" lvl="0" indent="0" algn="ctr" defTabSz="932181"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Semilight"/>
                <a:ea typeface="+mn-ea"/>
                <a:cs typeface="+mn-cs"/>
              </a:rPr>
              <a:t>Flexible Configuration </a:t>
            </a:r>
          </a:p>
        </p:txBody>
      </p:sp>
      <p:sp>
        <p:nvSpPr>
          <p:cNvPr id="22" name="Rectangle 21">
            <a:extLst>
              <a:ext uri="{FF2B5EF4-FFF2-40B4-BE49-F238E27FC236}">
                <a16:creationId xmlns:a16="http://schemas.microsoft.com/office/drawing/2014/main" id="{6FB4CB16-238C-449D-8208-6742DC1A036C}"/>
              </a:ext>
            </a:extLst>
          </p:cNvPr>
          <p:cNvSpPr/>
          <p:nvPr/>
        </p:nvSpPr>
        <p:spPr bwMode="auto">
          <a:xfrm>
            <a:off x="8303078" y="4337884"/>
            <a:ext cx="3538304" cy="1771195"/>
          </a:xfrm>
          <a:prstGeom prst="rect">
            <a:avLst/>
          </a:prstGeom>
          <a:solidFill>
            <a:srgbClr val="EBEBEB"/>
          </a:solidFill>
          <a:ln w="10795" cap="flat" cmpd="sng" algn="ctr">
            <a:noFill/>
            <a:prstDash val="solid"/>
          </a:ln>
          <a:effectLst/>
        </p:spPr>
        <p:txBody>
          <a:bodyPr rot="0" spcFirstLastPara="0" vertOverflow="overflow" horzOverflow="overflow" vert="horz" wrap="square" lIns="182776" tIns="146221" rIns="274203" bIns="146221" numCol="1" spcCol="0" rtlCol="0" fromWordArt="0" anchor="ctr" anchorCtr="0" forceAA="0" compatLnSpc="1">
            <a:prstTxWarp prst="textNoShape">
              <a:avLst/>
            </a:prstTxWarp>
            <a:noAutofit/>
          </a:bodyPr>
          <a:lstStyle/>
          <a:p>
            <a:pPr marL="0" marR="0" lvl="1" indent="0" algn="ctr" defTabSz="932181"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3C3C41"/>
                </a:solidFill>
                <a:effectLst/>
                <a:uLnTx/>
                <a:uFillTx/>
                <a:latin typeface="Segoe UI Semilight"/>
                <a:ea typeface="+mn-ea"/>
                <a:cs typeface="+mn-cs"/>
              </a:rPr>
              <a:t>Supported in many Tools and Drivers</a:t>
            </a:r>
          </a:p>
        </p:txBody>
      </p:sp>
      <p:sp>
        <p:nvSpPr>
          <p:cNvPr id="23" name="Rectangle 22">
            <a:extLst>
              <a:ext uri="{FF2B5EF4-FFF2-40B4-BE49-F238E27FC236}">
                <a16:creationId xmlns:a16="http://schemas.microsoft.com/office/drawing/2014/main" id="{25611A28-4381-4C47-B6C5-4C7C7C84DBBC}"/>
              </a:ext>
            </a:extLst>
          </p:cNvPr>
          <p:cNvSpPr/>
          <p:nvPr/>
        </p:nvSpPr>
        <p:spPr bwMode="auto">
          <a:xfrm>
            <a:off x="596711" y="4337885"/>
            <a:ext cx="3458967" cy="1771196"/>
          </a:xfrm>
          <a:prstGeom prst="rect">
            <a:avLst/>
          </a:prstGeom>
          <a:solidFill>
            <a:srgbClr val="0078D3"/>
          </a:solidFill>
          <a:ln w="10795" cap="flat" cmpd="sng" algn="ctr">
            <a:noFill/>
            <a:prstDash val="solid"/>
            <a:headEnd type="none" w="med" len="med"/>
            <a:tailEnd type="none" w="med" len="med"/>
          </a:ln>
          <a:effectLst/>
        </p:spPr>
        <p:txBody>
          <a:bodyPr rot="0" spcFirstLastPara="0" vertOverflow="overflow" horzOverflow="overflow" vert="horz" wrap="square" lIns="182776" tIns="146221" rIns="274203" bIns="146221" numCol="1" spcCol="0" rtlCol="0" fromWordArt="0" anchor="ctr" anchorCtr="0" forceAA="0" compatLnSpc="1">
            <a:prstTxWarp prst="textNoShape">
              <a:avLst/>
            </a:prstTxWarp>
            <a:noAutofit/>
          </a:bodyPr>
          <a:lstStyle/>
          <a:p>
            <a:pPr marL="0" marR="0" lvl="1" indent="0" algn="ctr" defTabSz="932181"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UI Semilight"/>
                <a:ea typeface="+mn-ea"/>
                <a:cs typeface="+mn-cs"/>
              </a:rPr>
              <a:t>Universal / Interactive Authentication</a:t>
            </a:r>
          </a:p>
        </p:txBody>
      </p:sp>
      <p:sp>
        <p:nvSpPr>
          <p:cNvPr id="24" name="TextBox 23">
            <a:extLst>
              <a:ext uri="{FF2B5EF4-FFF2-40B4-BE49-F238E27FC236}">
                <a16:creationId xmlns:a16="http://schemas.microsoft.com/office/drawing/2014/main" id="{B07172AF-B5F7-43AF-ADD5-F0E0E2F27917}"/>
              </a:ext>
            </a:extLst>
          </p:cNvPr>
          <p:cNvSpPr txBox="1"/>
          <p:nvPr/>
        </p:nvSpPr>
        <p:spPr>
          <a:xfrm>
            <a:off x="300416" y="3653574"/>
            <a:ext cx="5887262" cy="689934"/>
          </a:xfrm>
          <a:prstGeom prst="rect">
            <a:avLst/>
          </a:prstGeom>
          <a:noFill/>
        </p:spPr>
        <p:txBody>
          <a:bodyPr wrap="none" lIns="248694" tIns="198955" rIns="248694" bIns="198955" rtlCol="0">
            <a:spAutoFit/>
          </a:bodyPr>
          <a:lstStyle/>
          <a:p>
            <a:pPr defTabSz="932573">
              <a:lnSpc>
                <a:spcPct val="90000"/>
              </a:lnSpc>
              <a:spcAft>
                <a:spcPts val="816"/>
              </a:spcAft>
              <a:defRPr/>
            </a:pPr>
            <a:r>
              <a:rPr lang="en-US" sz="2040">
                <a:ln w="3175">
                  <a:noFill/>
                </a:ln>
                <a:gradFill>
                  <a:gsLst>
                    <a:gs pos="1250">
                      <a:srgbClr val="3C3C41"/>
                    </a:gs>
                    <a:gs pos="100000">
                      <a:srgbClr val="3C3C41"/>
                    </a:gs>
                  </a:gsLst>
                  <a:lin ang="5400000" scaled="0"/>
                </a:gradFill>
                <a:latin typeface="Segoe UI Semibold"/>
                <a:cs typeface="Segoe UI" pitchFamily="34" charset="0"/>
              </a:rPr>
              <a:t>With support for Multi-factor authentication</a:t>
            </a:r>
          </a:p>
        </p:txBody>
      </p:sp>
    </p:spTree>
    <p:extLst>
      <p:ext uri="{BB962C8B-B14F-4D97-AF65-F5344CB8AC3E}">
        <p14:creationId xmlns:p14="http://schemas.microsoft.com/office/powerpoint/2010/main" val="325111050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EBCF-7393-4E71-8FF1-F9481EDA8C5D}"/>
              </a:ext>
            </a:extLst>
          </p:cNvPr>
          <p:cNvSpPr>
            <a:spLocks noGrp="1"/>
          </p:cNvSpPr>
          <p:nvPr>
            <p:ph type="title"/>
          </p:nvPr>
        </p:nvSpPr>
        <p:spPr/>
        <p:txBody>
          <a:bodyPr/>
          <a:lstStyle/>
          <a:p>
            <a:r>
              <a:rPr lang="en-US"/>
              <a:t>Other Capabilities</a:t>
            </a:r>
          </a:p>
        </p:txBody>
      </p:sp>
      <p:sp>
        <p:nvSpPr>
          <p:cNvPr id="3" name="Text Placeholder 2">
            <a:extLst>
              <a:ext uri="{FF2B5EF4-FFF2-40B4-BE49-F238E27FC236}">
                <a16:creationId xmlns:a16="http://schemas.microsoft.com/office/drawing/2014/main" id="{B8D311F2-CCD6-4369-8498-66B06573FD8F}"/>
              </a:ext>
            </a:extLst>
          </p:cNvPr>
          <p:cNvSpPr>
            <a:spLocks noGrp="1"/>
          </p:cNvSpPr>
          <p:nvPr>
            <p:ph type="body" sz="quarter" idx="4294967295"/>
          </p:nvPr>
        </p:nvSpPr>
        <p:spPr>
          <a:xfrm>
            <a:off x="530937" y="1708150"/>
            <a:ext cx="9424988" cy="3339376"/>
          </a:xfrm>
        </p:spPr>
        <p:txBody>
          <a:bodyPr/>
          <a:lstStyle/>
          <a:p>
            <a:pPr marL="0" indent="0">
              <a:lnSpc>
                <a:spcPct val="150000"/>
              </a:lnSpc>
              <a:buNone/>
            </a:pPr>
            <a:r>
              <a:rPr lang="en-US" spc="0" dirty="0">
                <a:solidFill>
                  <a:srgbClr val="0070C0"/>
                </a:solidFill>
                <a:latin typeface="Segoe UI Semibold" panose="020B0702040204020203" pitchFamily="34" charset="0"/>
                <a:cs typeface="Segoe UI Semibold" panose="020B0702040204020203" pitchFamily="34" charset="0"/>
              </a:rPr>
              <a:t>Row-level security</a:t>
            </a:r>
          </a:p>
          <a:p>
            <a:pPr marL="0" indent="0">
              <a:lnSpc>
                <a:spcPct val="150000"/>
              </a:lnSpc>
              <a:buNone/>
            </a:pPr>
            <a:r>
              <a:rPr lang="en-US" spc="0" dirty="0">
                <a:solidFill>
                  <a:srgbClr val="0070C0"/>
                </a:solidFill>
                <a:latin typeface="Segoe UI Semibold" panose="020B0702040204020203" pitchFamily="34" charset="0"/>
                <a:cs typeface="Segoe UI Semibold" panose="020B0702040204020203" pitchFamily="34" charset="0"/>
              </a:rPr>
              <a:t>Data Discovery &amp; Classification </a:t>
            </a:r>
          </a:p>
          <a:p>
            <a:pPr marL="0" lvl="1" indent="0">
              <a:lnSpc>
                <a:spcPct val="150000"/>
              </a:lnSpc>
              <a:buNone/>
            </a:pPr>
            <a:r>
              <a:rPr lang="en-US" spc="-50" dirty="0">
                <a:latin typeface="+mj-lt"/>
              </a:rPr>
              <a:t>(very early prototype in preview for Azure SQL Database Singletons/Pools)</a:t>
            </a:r>
          </a:p>
          <a:p>
            <a:pPr marL="0" indent="0">
              <a:lnSpc>
                <a:spcPct val="150000"/>
              </a:lnSpc>
              <a:buNone/>
            </a:pPr>
            <a:r>
              <a:rPr lang="en-US" spc="0" dirty="0">
                <a:solidFill>
                  <a:srgbClr val="0070C0"/>
                </a:solidFill>
                <a:latin typeface="Segoe UI Semibold" panose="020B0702040204020203" pitchFamily="34" charset="0"/>
                <a:cs typeface="Segoe UI Semibold" panose="020B0702040204020203" pitchFamily="34" charset="0"/>
              </a:rPr>
              <a:t>Data Masking (dynamic, static in private preview)</a:t>
            </a:r>
          </a:p>
          <a:p>
            <a:pPr marL="0" indent="0">
              <a:lnSpc>
                <a:spcPct val="150000"/>
              </a:lnSpc>
              <a:buNone/>
            </a:pPr>
            <a:endParaRPr lang="en-US" sz="2800" dirty="0">
              <a:solidFill>
                <a:srgbClr val="002060"/>
              </a:solidFill>
              <a:latin typeface="+mn-lt"/>
            </a:endParaRPr>
          </a:p>
        </p:txBody>
      </p:sp>
    </p:spTree>
    <p:extLst>
      <p:ext uri="{BB962C8B-B14F-4D97-AF65-F5344CB8AC3E}">
        <p14:creationId xmlns:p14="http://schemas.microsoft.com/office/powerpoint/2010/main" val="296559297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6951" y="950396"/>
            <a:ext cx="9327356" cy="553998"/>
          </a:xfrm>
        </p:spPr>
        <p:txBody>
          <a:bodyPr/>
          <a:lstStyle/>
          <a:p>
            <a:r>
              <a:rPr lang="en-US" sz="4000" dirty="0"/>
              <a:t>Demo</a:t>
            </a:r>
          </a:p>
        </p:txBody>
      </p:sp>
      <p:sp>
        <p:nvSpPr>
          <p:cNvPr id="4" name="Text Placeholder 3"/>
          <p:cNvSpPr>
            <a:spLocks noGrp="1"/>
          </p:cNvSpPr>
          <p:nvPr>
            <p:ph type="body" sz="quarter" idx="12"/>
          </p:nvPr>
        </p:nvSpPr>
        <p:spPr>
          <a:xfrm>
            <a:off x="596951" y="2698351"/>
            <a:ext cx="9327356" cy="369332"/>
          </a:xfrm>
        </p:spPr>
        <p:txBody>
          <a:bodyPr/>
          <a:lstStyle/>
          <a:p>
            <a:r>
              <a:rPr lang="en-US" sz="2400" dirty="0"/>
              <a:t>Azure Active Directory Integrated Authentication</a:t>
            </a:r>
          </a:p>
        </p:txBody>
      </p:sp>
    </p:spTree>
    <p:extLst>
      <p:ext uri="{BB962C8B-B14F-4D97-AF65-F5344CB8AC3E}">
        <p14:creationId xmlns:p14="http://schemas.microsoft.com/office/powerpoint/2010/main" val="159803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EE0-328B-48E5-92A6-9C2A786A38D3}"/>
              </a:ext>
            </a:extLst>
          </p:cNvPr>
          <p:cNvSpPr>
            <a:spLocks noGrp="1"/>
          </p:cNvSpPr>
          <p:nvPr>
            <p:ph type="title"/>
          </p:nvPr>
        </p:nvSpPr>
        <p:spPr/>
        <p:txBody>
          <a:bodyPr/>
          <a:lstStyle/>
          <a:p>
            <a:r>
              <a:rPr lang="en-US"/>
              <a:t>Monitoring and auditing</a:t>
            </a:r>
          </a:p>
        </p:txBody>
      </p:sp>
      <p:sp>
        <p:nvSpPr>
          <p:cNvPr id="45" name="Oval 44">
            <a:extLst>
              <a:ext uri="{FF2B5EF4-FFF2-40B4-BE49-F238E27FC236}">
                <a16:creationId xmlns:a16="http://schemas.microsoft.com/office/drawing/2014/main" id="{680DE8F1-8A3A-45F2-85C1-51A9F9B3BDD7}"/>
              </a:ext>
            </a:extLst>
          </p:cNvPr>
          <p:cNvSpPr/>
          <p:nvPr/>
        </p:nvSpPr>
        <p:spPr bwMode="auto">
          <a:xfrm>
            <a:off x="52122" y="4348373"/>
            <a:ext cx="2493819" cy="2493819"/>
          </a:xfrm>
          <a:prstGeom prst="ellipse">
            <a:avLst/>
          </a:prstGeom>
          <a:noFill/>
          <a:ln w="1524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F0028267-E85B-4900-808A-D78D8176F8C7}"/>
              </a:ext>
            </a:extLst>
          </p:cNvPr>
          <p:cNvSpPr/>
          <p:nvPr/>
        </p:nvSpPr>
        <p:spPr bwMode="auto">
          <a:xfrm>
            <a:off x="-178788" y="4118952"/>
            <a:ext cx="2947997" cy="2947997"/>
          </a:xfrm>
          <a:prstGeom prst="ellipse">
            <a:avLst/>
          </a:prstGeom>
          <a:noFill/>
          <a:ln w="1524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5BF23C8-D72A-488A-AB53-BF4E77BFD749}"/>
              </a:ext>
            </a:extLst>
          </p:cNvPr>
          <p:cNvSpPr/>
          <p:nvPr/>
        </p:nvSpPr>
        <p:spPr bwMode="auto">
          <a:xfrm>
            <a:off x="-398897" y="3898843"/>
            <a:ext cx="3388213" cy="3388213"/>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9EB1D56E-92DE-4532-B3D8-23D338001416}"/>
              </a:ext>
            </a:extLst>
          </p:cNvPr>
          <p:cNvSpPr/>
          <p:nvPr/>
        </p:nvSpPr>
        <p:spPr bwMode="auto">
          <a:xfrm>
            <a:off x="-626851" y="3670889"/>
            <a:ext cx="3844119" cy="3844119"/>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37764E34-3E93-440C-83CE-BFBD34A39379}"/>
              </a:ext>
            </a:extLst>
          </p:cNvPr>
          <p:cNvSpPr/>
          <p:nvPr/>
        </p:nvSpPr>
        <p:spPr bwMode="auto">
          <a:xfrm>
            <a:off x="-776254" y="3529990"/>
            <a:ext cx="4112584" cy="4112584"/>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B00E1A77-03A0-4B80-BD50-4D141B4110D1}"/>
              </a:ext>
            </a:extLst>
          </p:cNvPr>
          <p:cNvSpPr/>
          <p:nvPr/>
        </p:nvSpPr>
        <p:spPr bwMode="auto">
          <a:xfrm>
            <a:off x="-1237686" y="3061172"/>
            <a:ext cx="5035229" cy="5035229"/>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B7E0C8FA-9DAC-4F7B-9A81-A8C0C290CB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703" y="4914441"/>
            <a:ext cx="977787" cy="1283720"/>
          </a:xfrm>
          <a:prstGeom prst="rect">
            <a:avLst/>
          </a:prstGeom>
        </p:spPr>
      </p:pic>
      <p:sp>
        <p:nvSpPr>
          <p:cNvPr id="52" name="Freeform 47">
            <a:extLst>
              <a:ext uri="{FF2B5EF4-FFF2-40B4-BE49-F238E27FC236}">
                <a16:creationId xmlns:a16="http://schemas.microsoft.com/office/drawing/2014/main" id="{2ACAF5A9-44DC-4A28-8CFC-102A492ED92B}"/>
              </a:ext>
            </a:extLst>
          </p:cNvPr>
          <p:cNvSpPr/>
          <p:nvPr/>
        </p:nvSpPr>
        <p:spPr>
          <a:xfrm>
            <a:off x="1308741" y="1959814"/>
            <a:ext cx="2714382" cy="110003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53" name="TextBox 52">
            <a:extLst>
              <a:ext uri="{FF2B5EF4-FFF2-40B4-BE49-F238E27FC236}">
                <a16:creationId xmlns:a16="http://schemas.microsoft.com/office/drawing/2014/main" id="{5646C8C8-4FB0-4FED-814E-3C08A8B8CCCC}"/>
              </a:ext>
            </a:extLst>
          </p:cNvPr>
          <p:cNvSpPr txBox="1"/>
          <p:nvPr/>
        </p:nvSpPr>
        <p:spPr>
          <a:xfrm>
            <a:off x="4245934" y="1748995"/>
            <a:ext cx="3439703" cy="492443"/>
          </a:xfrm>
          <a:prstGeom prst="rect">
            <a:avLst/>
          </a:prstGeom>
          <a:solidFill>
            <a:schemeClr val="bg2">
              <a:lumMod val="90000"/>
            </a:schemeClr>
          </a:solidFill>
        </p:spPr>
        <p:txBody>
          <a:bodyPr wrap="square" lIns="91440" tIns="91440" rIns="91440" bIns="91440" rtlCol="0">
            <a:spAutoFit/>
          </a:bodyPr>
          <a:lstStyle/>
          <a:p>
            <a:pPr algn="ctr"/>
            <a:r>
              <a:rPr lang="en-US" sz="2000" i="1">
                <a:solidFill>
                  <a:schemeClr val="bg1"/>
                </a:solidFill>
              </a:rPr>
              <a:t>PHYSICAL SECURITY</a:t>
            </a:r>
          </a:p>
        </p:txBody>
      </p:sp>
      <p:sp>
        <p:nvSpPr>
          <p:cNvPr id="54" name="Freeform 48">
            <a:extLst>
              <a:ext uri="{FF2B5EF4-FFF2-40B4-BE49-F238E27FC236}">
                <a16:creationId xmlns:a16="http://schemas.microsoft.com/office/drawing/2014/main" id="{B357FB6C-B240-4F2B-B12A-69F1BC5D7EA7}"/>
              </a:ext>
            </a:extLst>
          </p:cNvPr>
          <p:cNvSpPr/>
          <p:nvPr/>
        </p:nvSpPr>
        <p:spPr>
          <a:xfrm>
            <a:off x="1689490" y="3026857"/>
            <a:ext cx="2317139" cy="52252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55" name="TextBox 54">
            <a:extLst>
              <a:ext uri="{FF2B5EF4-FFF2-40B4-BE49-F238E27FC236}">
                <a16:creationId xmlns:a16="http://schemas.microsoft.com/office/drawing/2014/main" id="{876F6E53-E27F-44BA-A50D-4CC33F1F104E}"/>
              </a:ext>
            </a:extLst>
          </p:cNvPr>
          <p:cNvSpPr txBox="1"/>
          <p:nvPr/>
        </p:nvSpPr>
        <p:spPr>
          <a:xfrm>
            <a:off x="4237644" y="2768618"/>
            <a:ext cx="3439702" cy="492443"/>
          </a:xfrm>
          <a:prstGeom prst="rect">
            <a:avLst/>
          </a:prstGeom>
          <a:solidFill>
            <a:schemeClr val="bg2">
              <a:lumMod val="90000"/>
            </a:schemeClr>
          </a:solidFill>
        </p:spPr>
        <p:txBody>
          <a:bodyPr wrap="square" lIns="91440" tIns="91440" rIns="91440" bIns="91440" rtlCol="0">
            <a:spAutoFit/>
          </a:bodyPr>
          <a:lstStyle/>
          <a:p>
            <a:pPr algn="ctr"/>
            <a:r>
              <a:rPr lang="en-US" sz="2000">
                <a:solidFill>
                  <a:schemeClr val="bg1"/>
                </a:solidFill>
              </a:rPr>
              <a:t>NETWORK SECURITY</a:t>
            </a:r>
          </a:p>
        </p:txBody>
      </p:sp>
      <p:sp>
        <p:nvSpPr>
          <p:cNvPr id="56" name="TextBox 55">
            <a:extLst>
              <a:ext uri="{FF2B5EF4-FFF2-40B4-BE49-F238E27FC236}">
                <a16:creationId xmlns:a16="http://schemas.microsoft.com/office/drawing/2014/main" id="{15D8FA2D-8E49-43E4-978C-91D589AD6401}"/>
              </a:ext>
            </a:extLst>
          </p:cNvPr>
          <p:cNvSpPr txBox="1"/>
          <p:nvPr/>
        </p:nvSpPr>
        <p:spPr>
          <a:xfrm>
            <a:off x="4237644" y="3263366"/>
            <a:ext cx="3439702" cy="492443"/>
          </a:xfrm>
          <a:prstGeom prst="rect">
            <a:avLst/>
          </a:prstGeom>
          <a:solidFill>
            <a:schemeClr val="bg2">
              <a:lumMod val="90000"/>
            </a:schemeClr>
          </a:solidFill>
        </p:spPr>
        <p:txBody>
          <a:bodyPr wrap="square" lIns="91440" tIns="91440" rIns="91440" bIns="91440" rtlCol="0">
            <a:spAutoFit/>
          </a:bodyPr>
          <a:lstStyle/>
          <a:p>
            <a:pPr algn="ctr"/>
            <a:r>
              <a:rPr lang="en-US" sz="2000">
                <a:solidFill>
                  <a:schemeClr val="bg1"/>
                </a:solidFill>
              </a:rPr>
              <a:t>PLATFORM SECURITY</a:t>
            </a:r>
          </a:p>
        </p:txBody>
      </p:sp>
      <p:sp>
        <p:nvSpPr>
          <p:cNvPr id="57" name="TextBox 56">
            <a:extLst>
              <a:ext uri="{FF2B5EF4-FFF2-40B4-BE49-F238E27FC236}">
                <a16:creationId xmlns:a16="http://schemas.microsoft.com/office/drawing/2014/main" id="{563A98B9-05CC-44CA-927B-488C2F72417E}"/>
              </a:ext>
            </a:extLst>
          </p:cNvPr>
          <p:cNvSpPr txBox="1"/>
          <p:nvPr/>
        </p:nvSpPr>
        <p:spPr>
          <a:xfrm>
            <a:off x="4237643" y="3843160"/>
            <a:ext cx="3439701" cy="492443"/>
          </a:xfrm>
          <a:prstGeom prst="rect">
            <a:avLst/>
          </a:prstGeom>
          <a:solidFill>
            <a:schemeClr val="bg2">
              <a:lumMod val="90000"/>
            </a:schemeClr>
          </a:solidFill>
        </p:spPr>
        <p:txBody>
          <a:bodyPr wrap="square" lIns="91440" tIns="91440" rIns="91440" bIns="91440" rtlCol="0">
            <a:spAutoFit/>
          </a:bodyPr>
          <a:lstStyle/>
          <a:p>
            <a:pPr algn="ctr"/>
            <a:r>
              <a:rPr lang="en-US" sz="2000">
                <a:solidFill>
                  <a:schemeClr val="bg1"/>
                </a:solidFill>
              </a:rPr>
              <a:t>ACCESS MANAGEMENT</a:t>
            </a:r>
          </a:p>
        </p:txBody>
      </p:sp>
      <p:sp>
        <p:nvSpPr>
          <p:cNvPr id="58" name="TextBox 57">
            <a:extLst>
              <a:ext uri="{FF2B5EF4-FFF2-40B4-BE49-F238E27FC236}">
                <a16:creationId xmlns:a16="http://schemas.microsoft.com/office/drawing/2014/main" id="{C4601901-7FED-4028-9E9A-A56CCC60837D}"/>
              </a:ext>
            </a:extLst>
          </p:cNvPr>
          <p:cNvSpPr txBox="1"/>
          <p:nvPr/>
        </p:nvSpPr>
        <p:spPr>
          <a:xfrm>
            <a:off x="4240148" y="4428039"/>
            <a:ext cx="3437196" cy="492443"/>
          </a:xfrm>
          <a:prstGeom prst="rect">
            <a:avLst/>
          </a:prstGeom>
          <a:solidFill>
            <a:srgbClr val="00B050"/>
          </a:solidFill>
        </p:spPr>
        <p:txBody>
          <a:bodyPr wrap="square" lIns="91440" tIns="91440" rIns="91440" bIns="91440" rtlCol="0">
            <a:spAutoFit/>
          </a:bodyPr>
          <a:lstStyle/>
          <a:p>
            <a:pPr algn="ctr"/>
            <a:r>
              <a:rPr lang="en-US" sz="2000">
                <a:solidFill>
                  <a:schemeClr val="bg1"/>
                </a:solidFill>
              </a:rPr>
              <a:t>THREAT PROTECTION</a:t>
            </a:r>
          </a:p>
        </p:txBody>
      </p:sp>
      <p:sp>
        <p:nvSpPr>
          <p:cNvPr id="59" name="TextBox 58">
            <a:extLst>
              <a:ext uri="{FF2B5EF4-FFF2-40B4-BE49-F238E27FC236}">
                <a16:creationId xmlns:a16="http://schemas.microsoft.com/office/drawing/2014/main" id="{AC1D1BDA-87F7-438F-B326-91C5510F1E11}"/>
              </a:ext>
            </a:extLst>
          </p:cNvPr>
          <p:cNvSpPr txBox="1"/>
          <p:nvPr/>
        </p:nvSpPr>
        <p:spPr>
          <a:xfrm>
            <a:off x="4237643" y="5012918"/>
            <a:ext cx="3447995" cy="492443"/>
          </a:xfrm>
          <a:prstGeom prst="rect">
            <a:avLst/>
          </a:prstGeom>
          <a:solidFill>
            <a:schemeClr val="bg2">
              <a:lumMod val="75000"/>
            </a:schemeClr>
          </a:solidFill>
        </p:spPr>
        <p:txBody>
          <a:bodyPr wrap="none" lIns="91440" tIns="91440" rIns="91440" bIns="91440" rtlCol="0">
            <a:spAutoFit/>
          </a:bodyPr>
          <a:lstStyle/>
          <a:p>
            <a:pPr algn="ctr"/>
            <a:r>
              <a:rPr lang="en-US" sz="2000">
                <a:solidFill>
                  <a:schemeClr val="bg1"/>
                </a:solidFill>
              </a:rPr>
              <a:t>INFORMATION PROTECTION</a:t>
            </a:r>
          </a:p>
        </p:txBody>
      </p:sp>
      <p:sp>
        <p:nvSpPr>
          <p:cNvPr id="60" name="TextBox 59">
            <a:extLst>
              <a:ext uri="{FF2B5EF4-FFF2-40B4-BE49-F238E27FC236}">
                <a16:creationId xmlns:a16="http://schemas.microsoft.com/office/drawing/2014/main" id="{6A93C671-178E-43CD-9E75-F0C10337FAD7}"/>
              </a:ext>
            </a:extLst>
          </p:cNvPr>
          <p:cNvSpPr txBox="1"/>
          <p:nvPr/>
        </p:nvSpPr>
        <p:spPr>
          <a:xfrm>
            <a:off x="4245935" y="6041286"/>
            <a:ext cx="2160720" cy="492443"/>
          </a:xfrm>
          <a:prstGeom prst="rect">
            <a:avLst/>
          </a:prstGeom>
          <a:solidFill>
            <a:srgbClr val="C00000"/>
          </a:solidFill>
        </p:spPr>
        <p:txBody>
          <a:bodyPr wrap="none" lIns="91440" tIns="91440" rIns="91440" bIns="91440" rtlCol="0">
            <a:spAutoFit/>
          </a:bodyPr>
          <a:lstStyle/>
          <a:p>
            <a:pPr algn="l"/>
            <a:r>
              <a:rPr lang="en-US" sz="2000">
                <a:solidFill>
                  <a:schemeClr val="bg1"/>
                </a:solidFill>
              </a:rPr>
              <a:t>CUSTOMER DATA</a:t>
            </a:r>
          </a:p>
        </p:txBody>
      </p:sp>
      <p:sp>
        <p:nvSpPr>
          <p:cNvPr id="61" name="Freeform 55">
            <a:extLst>
              <a:ext uri="{FF2B5EF4-FFF2-40B4-BE49-F238E27FC236}">
                <a16:creationId xmlns:a16="http://schemas.microsoft.com/office/drawing/2014/main" id="{271D1255-2E41-4719-BA01-22F4A2927D1D}"/>
              </a:ext>
            </a:extLst>
          </p:cNvPr>
          <p:cNvSpPr/>
          <p:nvPr/>
        </p:nvSpPr>
        <p:spPr>
          <a:xfrm>
            <a:off x="2124954" y="3522495"/>
            <a:ext cx="1898169" cy="33024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62" name="Freeform 56">
            <a:extLst>
              <a:ext uri="{FF2B5EF4-FFF2-40B4-BE49-F238E27FC236}">
                <a16:creationId xmlns:a16="http://schemas.microsoft.com/office/drawing/2014/main" id="{630D055C-E605-474C-8275-CEEFA38C5A56}"/>
              </a:ext>
            </a:extLst>
          </p:cNvPr>
          <p:cNvSpPr/>
          <p:nvPr/>
        </p:nvSpPr>
        <p:spPr>
          <a:xfrm>
            <a:off x="2437270" y="4103797"/>
            <a:ext cx="1569359" cy="23585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63" name="Freeform 57">
            <a:extLst>
              <a:ext uri="{FF2B5EF4-FFF2-40B4-BE49-F238E27FC236}">
                <a16:creationId xmlns:a16="http://schemas.microsoft.com/office/drawing/2014/main" id="{6B2B2620-2C76-4FAA-A9F7-116F3935B4D1}"/>
              </a:ext>
            </a:extLst>
          </p:cNvPr>
          <p:cNvSpPr/>
          <p:nvPr/>
        </p:nvSpPr>
        <p:spPr>
          <a:xfrm rot="10800000" flipH="1">
            <a:off x="1308741" y="5487325"/>
            <a:ext cx="2697888" cy="832342"/>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C00000"/>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64" name="Freeform 59">
            <a:extLst>
              <a:ext uri="{FF2B5EF4-FFF2-40B4-BE49-F238E27FC236}">
                <a16:creationId xmlns:a16="http://schemas.microsoft.com/office/drawing/2014/main" id="{46C5346B-8506-4275-BEC0-CE782C10CF36}"/>
              </a:ext>
            </a:extLst>
          </p:cNvPr>
          <p:cNvSpPr/>
          <p:nvPr/>
        </p:nvSpPr>
        <p:spPr>
          <a:xfrm>
            <a:off x="2545941" y="5267047"/>
            <a:ext cx="1461875" cy="25921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50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65" name="Freeform 58">
            <a:extLst>
              <a:ext uri="{FF2B5EF4-FFF2-40B4-BE49-F238E27FC236}">
                <a16:creationId xmlns:a16="http://schemas.microsoft.com/office/drawing/2014/main" id="{1D50A375-41C7-404E-B145-7FF62D42A494}"/>
              </a:ext>
            </a:extLst>
          </p:cNvPr>
          <p:cNvSpPr/>
          <p:nvPr/>
        </p:nvSpPr>
        <p:spPr>
          <a:xfrm>
            <a:off x="2760462" y="4658166"/>
            <a:ext cx="1262660" cy="746590"/>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67" name="Text Placeholder 2">
            <a:extLst>
              <a:ext uri="{FF2B5EF4-FFF2-40B4-BE49-F238E27FC236}">
                <a16:creationId xmlns:a16="http://schemas.microsoft.com/office/drawing/2014/main" id="{9F03470B-A8CF-4500-9C8F-93446413C66E}"/>
              </a:ext>
            </a:extLst>
          </p:cNvPr>
          <p:cNvSpPr txBox="1">
            <a:spLocks/>
          </p:cNvSpPr>
          <p:nvPr/>
        </p:nvSpPr>
        <p:spPr>
          <a:xfrm>
            <a:off x="8216033" y="1605451"/>
            <a:ext cx="3693112" cy="464036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SQL Auditing</a:t>
            </a:r>
          </a:p>
          <a:p>
            <a:pPr lvl="1">
              <a:spcBef>
                <a:spcPts val="1200"/>
              </a:spcBef>
            </a:pPr>
            <a:r>
              <a:rPr lang="en-US" sz="1800"/>
              <a:t>Integration with Log Analytics </a:t>
            </a:r>
            <a:br>
              <a:rPr lang="en-US" sz="1800"/>
            </a:br>
            <a:r>
              <a:rPr lang="en-US" sz="1800"/>
              <a:t>and Event Hubs for SQL DB</a:t>
            </a:r>
          </a:p>
          <a:p>
            <a:pPr lvl="1">
              <a:spcBef>
                <a:spcPts val="1200"/>
              </a:spcBef>
            </a:pPr>
            <a:r>
              <a:rPr lang="en-US" sz="1800"/>
              <a:t>Singletons/pools (coming to </a:t>
            </a:r>
            <a:br>
              <a:rPr lang="en-US" sz="1800"/>
            </a:br>
            <a:r>
              <a:rPr lang="en-US" sz="1800"/>
              <a:t>M.I. soon)</a:t>
            </a:r>
          </a:p>
          <a:p>
            <a:endParaRPr lang="en-US">
              <a:solidFill>
                <a:srgbClr val="008272"/>
              </a:solidFill>
            </a:endParaRPr>
          </a:p>
          <a:p>
            <a:r>
              <a:rPr lang="en-US"/>
              <a:t>Advanced Threat Protection</a:t>
            </a:r>
          </a:p>
          <a:p>
            <a:pPr lvl="1">
              <a:spcBef>
                <a:spcPts val="1200"/>
              </a:spcBef>
            </a:pPr>
            <a:r>
              <a:rPr lang="en-US" sz="1800"/>
              <a:t>Vulnerability Assessment</a:t>
            </a:r>
          </a:p>
          <a:p>
            <a:pPr lvl="1">
              <a:spcBef>
                <a:spcPts val="1200"/>
              </a:spcBef>
            </a:pPr>
            <a:r>
              <a:rPr lang="en-US" sz="1800"/>
              <a:t>Threat Monitoring (3 classes </a:t>
            </a:r>
            <a:br>
              <a:rPr lang="en-US" sz="1800"/>
            </a:br>
            <a:r>
              <a:rPr lang="en-US" sz="1800"/>
              <a:t>of threats)</a:t>
            </a:r>
          </a:p>
        </p:txBody>
      </p:sp>
      <p:cxnSp>
        <p:nvCxnSpPr>
          <p:cNvPr id="68" name="Straight Connector 67">
            <a:extLst>
              <a:ext uri="{FF2B5EF4-FFF2-40B4-BE49-F238E27FC236}">
                <a16:creationId xmlns:a16="http://schemas.microsoft.com/office/drawing/2014/main" id="{14377BE9-CA9C-445C-9526-FED0704AE0D9}"/>
              </a:ext>
            </a:extLst>
          </p:cNvPr>
          <p:cNvCxnSpPr>
            <a:cxnSpLocks/>
          </p:cNvCxnSpPr>
          <p:nvPr/>
        </p:nvCxnSpPr>
        <p:spPr>
          <a:xfrm>
            <a:off x="7966134" y="1735811"/>
            <a:ext cx="0" cy="3952067"/>
          </a:xfrm>
          <a:prstGeom prst="line">
            <a:avLst/>
          </a:prstGeom>
          <a:ln>
            <a:solidFill>
              <a:srgbClr val="008C7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416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barn(outHorizontal)">
                                      <p:cBhvr>
                                        <p:cTn id="7" dur="500"/>
                                        <p:tgtEl>
                                          <p:spTgt spid="6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p:cNvSpPr txBox="1"/>
          <p:nvPr/>
        </p:nvSpPr>
        <p:spPr>
          <a:xfrm>
            <a:off x="9395863" y="6587978"/>
            <a:ext cx="2442863" cy="209385"/>
          </a:xfrm>
          <a:prstGeom prst="rect">
            <a:avLst/>
          </a:prstGeom>
          <a:noFill/>
        </p:spPr>
        <p:txBody>
          <a:bodyPr wrap="none" lIns="93247" tIns="46623" rIns="93247" bIns="46623" rtlCol="0">
            <a:spAutoFit/>
          </a:bodyPr>
          <a:lstStyle/>
          <a:p>
            <a:pPr algn="r" defTabSz="932418">
              <a:lnSpc>
                <a:spcPct val="90000"/>
              </a:lnSpc>
              <a:defRPr/>
            </a:pPr>
            <a:r>
              <a:rPr lang="en-US" sz="816" baseline="30000">
                <a:solidFill>
                  <a:srgbClr val="353535"/>
                </a:solidFill>
                <a:latin typeface="Segoe UI Semilight"/>
              </a:rPr>
              <a:t>1</a:t>
            </a:r>
            <a:r>
              <a:rPr lang="en-US" sz="816">
                <a:solidFill>
                  <a:srgbClr val="353535"/>
                </a:solidFill>
                <a:latin typeface="Segoe UI Semilight"/>
              </a:rPr>
              <a:t>Pie Chart *IDC Worldwide DB Forecast Dec 2016 </a:t>
            </a:r>
          </a:p>
        </p:txBody>
      </p:sp>
      <p:graphicFrame>
        <p:nvGraphicFramePr>
          <p:cNvPr id="21" name="Chart 20">
            <a:extLst>
              <a:ext uri="{FF2B5EF4-FFF2-40B4-BE49-F238E27FC236}">
                <a16:creationId xmlns:a16="http://schemas.microsoft.com/office/drawing/2014/main" id="{07B45752-1B17-4711-A109-F61E3E487CC5}"/>
              </a:ext>
            </a:extLst>
          </p:cNvPr>
          <p:cNvGraphicFramePr>
            <a:graphicFrameLocks/>
          </p:cNvGraphicFramePr>
          <p:nvPr>
            <p:extLst/>
          </p:nvPr>
        </p:nvGraphicFramePr>
        <p:xfrm>
          <a:off x="5658200" y="1501028"/>
          <a:ext cx="5875209" cy="4956133"/>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Group 8">
            <a:extLst>
              <a:ext uri="{FF2B5EF4-FFF2-40B4-BE49-F238E27FC236}">
                <a16:creationId xmlns:a16="http://schemas.microsoft.com/office/drawing/2014/main" id="{6FAE76BC-2FC3-4564-ACDD-B860121351C6}"/>
              </a:ext>
            </a:extLst>
          </p:cNvPr>
          <p:cNvGrpSpPr/>
          <p:nvPr/>
        </p:nvGrpSpPr>
        <p:grpSpPr>
          <a:xfrm>
            <a:off x="5009414" y="1986445"/>
            <a:ext cx="7042298" cy="4577584"/>
            <a:chOff x="2597556" y="1965090"/>
            <a:chExt cx="6904841" cy="4488235"/>
          </a:xfrm>
        </p:grpSpPr>
        <p:sp>
          <p:nvSpPr>
            <p:cNvPr id="23" name="Rectangle 22">
              <a:extLst>
                <a:ext uri="{FF2B5EF4-FFF2-40B4-BE49-F238E27FC236}">
                  <a16:creationId xmlns:a16="http://schemas.microsoft.com/office/drawing/2014/main" id="{8A74C114-C952-4675-ABD5-A2BD3099F6CC}"/>
                </a:ext>
              </a:extLst>
            </p:cNvPr>
            <p:cNvSpPr/>
            <p:nvPr/>
          </p:nvSpPr>
          <p:spPr>
            <a:xfrm>
              <a:off x="2597556" y="2161172"/>
              <a:ext cx="1477786" cy="1602352"/>
            </a:xfrm>
            <a:prstGeom prst="rect">
              <a:avLst/>
            </a:prstGeom>
            <a:ln w="19050">
              <a:noFill/>
              <a:miter lim="800000"/>
            </a:ln>
          </p:spPr>
          <p:txBody>
            <a:bodyPr wrap="square" tIns="46630" anchor="t" anchorCtr="0">
              <a:spAutoFit/>
            </a:bodyPr>
            <a:lstStyle/>
            <a:p>
              <a:pPr algn="r" defTabSz="932597">
                <a:spcAft>
                  <a:spcPts val="1020"/>
                </a:spcAft>
                <a:defRPr/>
              </a:pPr>
              <a:r>
                <a:rPr lang="en-US" sz="1428" b="1">
                  <a:solidFill>
                    <a:srgbClr val="0078D7"/>
                  </a:solidFill>
                  <a:latin typeface="Segoe UI Semibold"/>
                  <a:ea typeface="Segoe UI Semibold" charset="0"/>
                  <a:cs typeface="Segoe UI Semibold" charset="0"/>
                </a:rPr>
                <a:t>Modernizing </a:t>
              </a:r>
              <a:br>
                <a:rPr lang="en-US" sz="1428" b="1">
                  <a:solidFill>
                    <a:srgbClr val="0078D7"/>
                  </a:solidFill>
                  <a:latin typeface="Segoe UI Semibold"/>
                  <a:ea typeface="Segoe UI Semibold" charset="0"/>
                  <a:cs typeface="Segoe UI Semibold" charset="0"/>
                </a:rPr>
              </a:br>
              <a:r>
                <a:rPr lang="en-US" sz="1428" b="1">
                  <a:solidFill>
                    <a:srgbClr val="0078D7"/>
                  </a:solidFill>
                  <a:latin typeface="Segoe UI Semibold"/>
                  <a:ea typeface="Segoe UI Semibold" charset="0"/>
                  <a:cs typeface="Segoe UI Semibold" charset="0"/>
                </a:rPr>
                <a:t>opportunity with SQL Server</a:t>
              </a:r>
            </a:p>
            <a:p>
              <a:pPr algn="r" defTabSz="932597">
                <a:spcAft>
                  <a:spcPts val="1224"/>
                </a:spcAft>
                <a:defRPr/>
              </a:pPr>
              <a:r>
                <a:rPr lang="en-US" sz="1224">
                  <a:solidFill>
                    <a:prstClr val="black"/>
                  </a:solidFill>
                  <a:latin typeface="Segoe UI"/>
                  <a:cs typeface="Segoe UI Semilight" panose="020B0402040204020203" pitchFamily="34" charset="0"/>
                </a:rPr>
                <a:t>37% of all units run Microsoft, &gt;50% of units run 2008/R2 </a:t>
              </a:r>
              <a:br>
                <a:rPr lang="en-US" sz="1224">
                  <a:solidFill>
                    <a:prstClr val="black"/>
                  </a:solidFill>
                  <a:latin typeface="Segoe UI"/>
                  <a:cs typeface="Segoe UI Semilight" panose="020B0402040204020203" pitchFamily="34" charset="0"/>
                </a:rPr>
              </a:br>
              <a:r>
                <a:rPr lang="en-US" sz="1224">
                  <a:solidFill>
                    <a:prstClr val="black"/>
                  </a:solidFill>
                  <a:latin typeface="Segoe UI"/>
                  <a:cs typeface="Segoe UI Semilight" panose="020B0402040204020203" pitchFamily="34" charset="0"/>
                </a:rPr>
                <a:t>or older</a:t>
              </a:r>
              <a:r>
                <a:rPr lang="en-US" sz="1224" baseline="30000">
                  <a:solidFill>
                    <a:prstClr val="black"/>
                  </a:solidFill>
                  <a:latin typeface="Segoe UI"/>
                  <a:cs typeface="Segoe UI Semilight" panose="020B0402040204020203" pitchFamily="34" charset="0"/>
                </a:rPr>
                <a:t>2</a:t>
              </a:r>
            </a:p>
          </p:txBody>
        </p:sp>
        <p:sp>
          <p:nvSpPr>
            <p:cNvPr id="25" name="Rectangle 24">
              <a:extLst>
                <a:ext uri="{FF2B5EF4-FFF2-40B4-BE49-F238E27FC236}">
                  <a16:creationId xmlns:a16="http://schemas.microsoft.com/office/drawing/2014/main" id="{2080531F-1E9B-434F-ACEB-7CA704345485}"/>
                </a:ext>
              </a:extLst>
            </p:cNvPr>
            <p:cNvSpPr/>
            <p:nvPr/>
          </p:nvSpPr>
          <p:spPr>
            <a:xfrm flipH="1">
              <a:off x="8024612" y="1965090"/>
              <a:ext cx="1477785" cy="312073"/>
            </a:xfrm>
            <a:prstGeom prst="rect">
              <a:avLst/>
            </a:prstGeom>
            <a:ln w="19050">
              <a:noFill/>
              <a:miter lim="800000"/>
            </a:ln>
          </p:spPr>
          <p:txBody>
            <a:bodyPr wrap="square" tIns="46630" anchor="t" anchorCtr="0">
              <a:spAutoFit/>
            </a:bodyPr>
            <a:lstStyle/>
            <a:p>
              <a:pPr defTabSz="932597">
                <a:defRPr/>
              </a:pPr>
              <a:r>
                <a:rPr lang="en-US" sz="1428" b="1" kern="0">
                  <a:solidFill>
                    <a:srgbClr val="0078D7">
                      <a:lumMod val="60000"/>
                      <a:lumOff val="40000"/>
                    </a:srgbClr>
                  </a:solidFill>
                  <a:latin typeface="Segoe UI Semibold"/>
                  <a:ea typeface="Segoe UI Semibold" charset="0"/>
                  <a:cs typeface="Segoe UI Semibold" charset="0"/>
                </a:rPr>
                <a:t>Non Relational</a:t>
              </a:r>
            </a:p>
          </p:txBody>
        </p:sp>
        <p:sp>
          <p:nvSpPr>
            <p:cNvPr id="29" name="Rectangle 28">
              <a:extLst>
                <a:ext uri="{FF2B5EF4-FFF2-40B4-BE49-F238E27FC236}">
                  <a16:creationId xmlns:a16="http://schemas.microsoft.com/office/drawing/2014/main" id="{2E4F07B0-8495-4ADC-9389-ADEC35CB34E9}"/>
                </a:ext>
              </a:extLst>
            </p:cNvPr>
            <p:cNvSpPr/>
            <p:nvPr/>
          </p:nvSpPr>
          <p:spPr>
            <a:xfrm flipH="1">
              <a:off x="8024611" y="3227281"/>
              <a:ext cx="1477785" cy="312073"/>
            </a:xfrm>
            <a:prstGeom prst="rect">
              <a:avLst/>
            </a:prstGeom>
            <a:ln w="19050">
              <a:noFill/>
              <a:miter lim="800000"/>
            </a:ln>
          </p:spPr>
          <p:txBody>
            <a:bodyPr wrap="square" tIns="46630" anchor="t" anchorCtr="0">
              <a:spAutoFit/>
            </a:bodyPr>
            <a:lstStyle/>
            <a:p>
              <a:pPr defTabSz="932597">
                <a:defRPr/>
              </a:pPr>
              <a:r>
                <a:rPr lang="en-US" sz="1428" b="1" kern="0">
                  <a:solidFill>
                    <a:srgbClr val="0078D7">
                      <a:lumMod val="60000"/>
                      <a:lumOff val="40000"/>
                    </a:srgbClr>
                  </a:solidFill>
                  <a:latin typeface="Segoe UI Semibold"/>
                  <a:ea typeface="Segoe UI Semibold" charset="0"/>
                  <a:cs typeface="Segoe UI Semibold" charset="0"/>
                </a:rPr>
                <a:t>Open source</a:t>
              </a:r>
            </a:p>
          </p:txBody>
        </p:sp>
        <p:grpSp>
          <p:nvGrpSpPr>
            <p:cNvPr id="30" name="Group 29">
              <a:extLst>
                <a:ext uri="{FF2B5EF4-FFF2-40B4-BE49-F238E27FC236}">
                  <a16:creationId xmlns:a16="http://schemas.microsoft.com/office/drawing/2014/main" id="{B6754E56-75E9-49C6-BD0C-263EDFB4D234}"/>
                </a:ext>
              </a:extLst>
            </p:cNvPr>
            <p:cNvGrpSpPr/>
            <p:nvPr/>
          </p:nvGrpSpPr>
          <p:grpSpPr>
            <a:xfrm>
              <a:off x="4098218" y="2128148"/>
              <a:ext cx="3840329" cy="3804732"/>
              <a:chOff x="4218252" y="1689995"/>
              <a:chExt cx="3840329" cy="3804732"/>
            </a:xfrm>
          </p:grpSpPr>
          <p:sp>
            <p:nvSpPr>
              <p:cNvPr id="35" name="Arc 34">
                <a:extLst>
                  <a:ext uri="{FF2B5EF4-FFF2-40B4-BE49-F238E27FC236}">
                    <a16:creationId xmlns:a16="http://schemas.microsoft.com/office/drawing/2014/main" id="{AE8ACFE1-A18F-4F73-ADA6-4548148FD99E}"/>
                  </a:ext>
                </a:extLst>
              </p:cNvPr>
              <p:cNvSpPr/>
              <p:nvPr/>
            </p:nvSpPr>
            <p:spPr>
              <a:xfrm rot="13500000">
                <a:off x="4253848" y="1689994"/>
                <a:ext cx="3804732" cy="3804734"/>
              </a:xfrm>
              <a:prstGeom prst="arc">
                <a:avLst>
                  <a:gd name="adj1" fmla="val 16257418"/>
                  <a:gd name="adj2" fmla="val 2670709"/>
                </a:avLst>
              </a:prstGeom>
              <a:noFill/>
              <a:ln w="9525" cap="flat" cmpd="sng" algn="ctr">
                <a:solidFill>
                  <a:srgbClr val="0078D7"/>
                </a:solidFill>
                <a:prstDash val="solid"/>
                <a:headEnd type="none"/>
                <a:tailEnd type="none"/>
              </a:ln>
              <a:effectLst/>
            </p:spPr>
            <p:txBody>
              <a:bodyPr rtlCol="0" anchor="ctr"/>
              <a:lstStyle/>
              <a:p>
                <a:pPr algn="ctr" defTabSz="932597">
                  <a:defRPr/>
                </a:pPr>
                <a:endParaRPr lang="en-US" sz="1836" kern="0">
                  <a:solidFill>
                    <a:srgbClr val="353535"/>
                  </a:solidFill>
                  <a:latin typeface="Segoe UI Semibold"/>
                </a:endParaRPr>
              </a:p>
            </p:txBody>
          </p:sp>
          <p:cxnSp>
            <p:nvCxnSpPr>
              <p:cNvPr id="36" name="Straight Connector 35">
                <a:extLst>
                  <a:ext uri="{FF2B5EF4-FFF2-40B4-BE49-F238E27FC236}">
                    <a16:creationId xmlns:a16="http://schemas.microsoft.com/office/drawing/2014/main" id="{37E7B0FE-074F-4557-BD96-EA56564282CC}"/>
                  </a:ext>
                </a:extLst>
              </p:cNvPr>
              <p:cNvCxnSpPr>
                <a:cxnSpLocks/>
              </p:cNvCxnSpPr>
              <p:nvPr/>
            </p:nvCxnSpPr>
            <p:spPr>
              <a:xfrm>
                <a:off x="4218252" y="1897100"/>
                <a:ext cx="1054891" cy="0"/>
              </a:xfrm>
              <a:prstGeom prst="line">
                <a:avLst/>
              </a:prstGeom>
              <a:noFill/>
              <a:ln w="9525" cap="flat" cmpd="sng" algn="ctr">
                <a:solidFill>
                  <a:srgbClr val="0078D7"/>
                </a:solidFill>
                <a:prstDash val="solid"/>
                <a:headEnd type="none"/>
                <a:tailEnd type="none"/>
              </a:ln>
              <a:effectLst/>
            </p:spPr>
          </p:cxnSp>
        </p:grpSp>
        <p:cxnSp>
          <p:nvCxnSpPr>
            <p:cNvPr id="37" name="Straight Connector 36">
              <a:extLst>
                <a:ext uri="{FF2B5EF4-FFF2-40B4-BE49-F238E27FC236}">
                  <a16:creationId xmlns:a16="http://schemas.microsoft.com/office/drawing/2014/main" id="{2C3BD515-1341-42E5-8A3A-60C7487D3B15}"/>
                </a:ext>
              </a:extLst>
            </p:cNvPr>
            <p:cNvCxnSpPr>
              <a:cxnSpLocks/>
            </p:cNvCxnSpPr>
            <p:nvPr/>
          </p:nvCxnSpPr>
          <p:spPr>
            <a:xfrm flipH="1">
              <a:off x="7851925" y="3400754"/>
              <a:ext cx="183026" cy="0"/>
            </a:xfrm>
            <a:prstGeom prst="line">
              <a:avLst/>
            </a:prstGeom>
            <a:noFill/>
            <a:ln w="9525" cap="flat" cmpd="sng" algn="ctr">
              <a:solidFill>
                <a:srgbClr val="81B1D7"/>
              </a:solidFill>
              <a:prstDash val="solid"/>
              <a:headEnd type="none"/>
              <a:tailEnd type="none"/>
            </a:ln>
            <a:effectLst/>
          </p:spPr>
        </p:cxnSp>
        <p:sp>
          <p:nvSpPr>
            <p:cNvPr id="38" name="Arc 37">
              <a:extLst>
                <a:ext uri="{FF2B5EF4-FFF2-40B4-BE49-F238E27FC236}">
                  <a16:creationId xmlns:a16="http://schemas.microsoft.com/office/drawing/2014/main" id="{ACEBD17C-82E0-4453-B96B-79AD9CA0623D}"/>
                </a:ext>
              </a:extLst>
            </p:cNvPr>
            <p:cNvSpPr/>
            <p:nvPr/>
          </p:nvSpPr>
          <p:spPr>
            <a:xfrm rot="19031082">
              <a:off x="4152655" y="2133379"/>
              <a:ext cx="3808496" cy="3808498"/>
            </a:xfrm>
            <a:prstGeom prst="arc">
              <a:avLst>
                <a:gd name="adj1" fmla="val 19765113"/>
                <a:gd name="adj2" fmla="val 2538953"/>
              </a:avLst>
            </a:prstGeom>
            <a:noFill/>
            <a:ln w="9525" cap="flat" cmpd="sng" algn="ctr">
              <a:solidFill>
                <a:srgbClr val="81B1D7"/>
              </a:solidFill>
              <a:prstDash val="solid"/>
              <a:headEnd type="none"/>
              <a:tailEnd type="none"/>
            </a:ln>
            <a:effectLst/>
          </p:spPr>
          <p:txBody>
            <a:bodyPr rtlCol="0" anchor="ctr"/>
            <a:lstStyle/>
            <a:p>
              <a:pPr algn="ctr" defTabSz="932597">
                <a:defRPr/>
              </a:pPr>
              <a:endParaRPr lang="en-US" sz="1836" kern="0">
                <a:solidFill>
                  <a:srgbClr val="353535"/>
                </a:solidFill>
                <a:latin typeface="Segoe UI Semibold"/>
              </a:endParaRPr>
            </a:p>
          </p:txBody>
        </p:sp>
        <p:sp>
          <p:nvSpPr>
            <p:cNvPr id="39" name="Arc 38">
              <a:extLst>
                <a:ext uri="{FF2B5EF4-FFF2-40B4-BE49-F238E27FC236}">
                  <a16:creationId xmlns:a16="http://schemas.microsoft.com/office/drawing/2014/main" id="{C0D08CF5-70BD-4619-9CEA-FBC8490C5E06}"/>
                </a:ext>
              </a:extLst>
            </p:cNvPr>
            <p:cNvSpPr/>
            <p:nvPr/>
          </p:nvSpPr>
          <p:spPr>
            <a:xfrm rot="16518990">
              <a:off x="4184446" y="2129349"/>
              <a:ext cx="3806924" cy="3806926"/>
            </a:xfrm>
            <a:prstGeom prst="arc">
              <a:avLst>
                <a:gd name="adj1" fmla="val 21290701"/>
                <a:gd name="adj2" fmla="val 490278"/>
              </a:avLst>
            </a:prstGeom>
            <a:noFill/>
            <a:ln w="9525" cap="flat" cmpd="sng" algn="ctr">
              <a:solidFill>
                <a:srgbClr val="81B1D7"/>
              </a:solidFill>
              <a:prstDash val="solid"/>
              <a:headEnd type="none"/>
              <a:tailEnd type="none"/>
            </a:ln>
            <a:effectLst/>
          </p:spPr>
          <p:txBody>
            <a:bodyPr rtlCol="0" anchor="ctr"/>
            <a:lstStyle/>
            <a:p>
              <a:pPr algn="ctr" defTabSz="932597">
                <a:defRPr/>
              </a:pPr>
              <a:endParaRPr lang="en-US" sz="1836" kern="0">
                <a:solidFill>
                  <a:srgbClr val="353535"/>
                </a:solidFill>
                <a:latin typeface="Segoe UI Semibold"/>
              </a:endParaRPr>
            </a:p>
          </p:txBody>
        </p:sp>
        <p:sp>
          <p:nvSpPr>
            <p:cNvPr id="41" name="Arc 40">
              <a:extLst>
                <a:ext uri="{FF2B5EF4-FFF2-40B4-BE49-F238E27FC236}">
                  <a16:creationId xmlns:a16="http://schemas.microsoft.com/office/drawing/2014/main" id="{5458C45C-82D7-429B-B62C-13D2C2961127}"/>
                </a:ext>
              </a:extLst>
            </p:cNvPr>
            <p:cNvSpPr/>
            <p:nvPr/>
          </p:nvSpPr>
          <p:spPr>
            <a:xfrm rot="19031082">
              <a:off x="4152657" y="2133379"/>
              <a:ext cx="3808496" cy="3808498"/>
            </a:xfrm>
            <a:prstGeom prst="arc">
              <a:avLst>
                <a:gd name="adj1" fmla="val 2610794"/>
                <a:gd name="adj2" fmla="val 6977515"/>
              </a:avLst>
            </a:prstGeom>
            <a:noFill/>
            <a:ln w="9525" cap="flat" cmpd="sng" algn="ctr">
              <a:solidFill>
                <a:srgbClr val="D2D2D2"/>
              </a:solidFill>
              <a:prstDash val="solid"/>
              <a:headEnd type="none"/>
              <a:tailEnd type="none"/>
            </a:ln>
            <a:effectLst/>
          </p:spPr>
          <p:txBody>
            <a:bodyPr rtlCol="0" anchor="ctr"/>
            <a:lstStyle/>
            <a:p>
              <a:pPr algn="ctr" defTabSz="932597">
                <a:defRPr/>
              </a:pPr>
              <a:endParaRPr lang="en-US" sz="1836" kern="0">
                <a:solidFill>
                  <a:srgbClr val="353535"/>
                </a:solidFill>
                <a:latin typeface="Segoe UI Semibold"/>
              </a:endParaRPr>
            </a:p>
          </p:txBody>
        </p:sp>
        <p:sp>
          <p:nvSpPr>
            <p:cNvPr id="42" name="Arc 41">
              <a:extLst>
                <a:ext uri="{FF2B5EF4-FFF2-40B4-BE49-F238E27FC236}">
                  <a16:creationId xmlns:a16="http://schemas.microsoft.com/office/drawing/2014/main" id="{4127ED2F-8F25-4132-B5BF-D4EC66EB798F}"/>
                </a:ext>
              </a:extLst>
            </p:cNvPr>
            <p:cNvSpPr/>
            <p:nvPr/>
          </p:nvSpPr>
          <p:spPr>
            <a:xfrm rot="19031082">
              <a:off x="4152657" y="2133379"/>
              <a:ext cx="3808496" cy="3808498"/>
            </a:xfrm>
            <a:prstGeom prst="arc">
              <a:avLst>
                <a:gd name="adj1" fmla="val 7034490"/>
                <a:gd name="adj2" fmla="val 10652734"/>
              </a:avLst>
            </a:prstGeom>
            <a:noFill/>
            <a:ln w="9525" cap="flat" cmpd="sng" algn="ctr">
              <a:solidFill>
                <a:srgbClr val="81B1D7"/>
              </a:solidFill>
              <a:prstDash val="solid"/>
              <a:headEnd type="none"/>
              <a:tailEnd type="none"/>
            </a:ln>
            <a:effectLst/>
          </p:spPr>
          <p:txBody>
            <a:bodyPr rtlCol="0" anchor="ctr"/>
            <a:lstStyle/>
            <a:p>
              <a:pPr algn="ctr" defTabSz="932597">
                <a:defRPr/>
              </a:pPr>
              <a:endParaRPr lang="en-US" sz="1836" kern="0">
                <a:solidFill>
                  <a:srgbClr val="353535"/>
                </a:solidFill>
                <a:latin typeface="Segoe UI Semibold"/>
              </a:endParaRPr>
            </a:p>
          </p:txBody>
        </p:sp>
        <p:sp>
          <p:nvSpPr>
            <p:cNvPr id="43" name="Rectangle 42">
              <a:extLst>
                <a:ext uri="{FF2B5EF4-FFF2-40B4-BE49-F238E27FC236}">
                  <a16:creationId xmlns:a16="http://schemas.microsoft.com/office/drawing/2014/main" id="{17E59764-F57B-4F54-AF48-960A006841B0}"/>
                </a:ext>
              </a:extLst>
            </p:cNvPr>
            <p:cNvSpPr/>
            <p:nvPr/>
          </p:nvSpPr>
          <p:spPr>
            <a:xfrm flipH="1">
              <a:off x="8024613" y="4960547"/>
              <a:ext cx="1233667" cy="312073"/>
            </a:xfrm>
            <a:prstGeom prst="rect">
              <a:avLst/>
            </a:prstGeom>
            <a:ln w="19050">
              <a:noFill/>
              <a:miter lim="800000"/>
            </a:ln>
          </p:spPr>
          <p:txBody>
            <a:bodyPr wrap="square" tIns="46630" anchor="t" anchorCtr="0">
              <a:spAutoFit/>
            </a:bodyPr>
            <a:lstStyle/>
            <a:p>
              <a:pPr defTabSz="932597">
                <a:defRPr/>
              </a:pPr>
              <a:r>
                <a:rPr lang="en-US" sz="1428" b="1" kern="0">
                  <a:solidFill>
                    <a:srgbClr val="75757A"/>
                  </a:solidFill>
                  <a:latin typeface="Segoe UI Semibold"/>
                  <a:ea typeface="Segoe UI Semibold" charset="0"/>
                  <a:cs typeface="Segoe UI Semibold" charset="0"/>
                </a:rPr>
                <a:t>PaaS &amp; IaaS</a:t>
              </a:r>
            </a:p>
          </p:txBody>
        </p:sp>
        <p:cxnSp>
          <p:nvCxnSpPr>
            <p:cNvPr id="44" name="Straight Connector 43">
              <a:extLst>
                <a:ext uri="{FF2B5EF4-FFF2-40B4-BE49-F238E27FC236}">
                  <a16:creationId xmlns:a16="http://schemas.microsoft.com/office/drawing/2014/main" id="{B14F11CC-9405-4A71-8E0D-961D67C4F066}"/>
                </a:ext>
              </a:extLst>
            </p:cNvPr>
            <p:cNvCxnSpPr>
              <a:cxnSpLocks/>
            </p:cNvCxnSpPr>
            <p:nvPr/>
          </p:nvCxnSpPr>
          <p:spPr>
            <a:xfrm flipH="1">
              <a:off x="7606467" y="5134020"/>
              <a:ext cx="413006" cy="0"/>
            </a:xfrm>
            <a:prstGeom prst="line">
              <a:avLst/>
            </a:prstGeom>
            <a:noFill/>
            <a:ln w="9525" cap="flat" cmpd="sng" algn="ctr">
              <a:solidFill>
                <a:srgbClr val="D2D2D2"/>
              </a:solidFill>
              <a:prstDash val="solid"/>
              <a:headEnd type="none"/>
              <a:tailEnd type="none"/>
            </a:ln>
            <a:effectLst/>
          </p:spPr>
        </p:cxnSp>
        <p:cxnSp>
          <p:nvCxnSpPr>
            <p:cNvPr id="45" name="Straight Connector 44">
              <a:extLst>
                <a:ext uri="{FF2B5EF4-FFF2-40B4-BE49-F238E27FC236}">
                  <a16:creationId xmlns:a16="http://schemas.microsoft.com/office/drawing/2014/main" id="{A6396753-E73C-40B6-B3B6-791E875A675E}"/>
                </a:ext>
              </a:extLst>
            </p:cNvPr>
            <p:cNvCxnSpPr>
              <a:cxnSpLocks/>
            </p:cNvCxnSpPr>
            <p:nvPr/>
          </p:nvCxnSpPr>
          <p:spPr>
            <a:xfrm flipH="1">
              <a:off x="6254277" y="2130219"/>
              <a:ext cx="1734669" cy="0"/>
            </a:xfrm>
            <a:prstGeom prst="line">
              <a:avLst/>
            </a:prstGeom>
            <a:noFill/>
            <a:ln w="9525" cap="flat" cmpd="sng" algn="ctr">
              <a:solidFill>
                <a:srgbClr val="81B1D7"/>
              </a:solidFill>
              <a:prstDash val="solid"/>
              <a:headEnd type="none"/>
              <a:tailEnd type="none"/>
            </a:ln>
            <a:effectLst/>
          </p:spPr>
        </p:cxnSp>
        <p:sp>
          <p:nvSpPr>
            <p:cNvPr id="46" name="TextBox 45">
              <a:extLst>
                <a:ext uri="{FF2B5EF4-FFF2-40B4-BE49-F238E27FC236}">
                  <a16:creationId xmlns:a16="http://schemas.microsoft.com/office/drawing/2014/main" id="{4F0F464B-9DD4-4943-9B14-70937C523611}"/>
                </a:ext>
              </a:extLst>
            </p:cNvPr>
            <p:cNvSpPr txBox="1"/>
            <p:nvPr/>
          </p:nvSpPr>
          <p:spPr>
            <a:xfrm>
              <a:off x="4369301" y="3559871"/>
              <a:ext cx="690254" cy="240643"/>
            </a:xfrm>
            <a:prstGeom prst="rect">
              <a:avLst/>
            </a:prstGeom>
            <a:noFill/>
          </p:spPr>
          <p:txBody>
            <a:bodyPr wrap="none" lIns="0" tIns="46630" rIns="93260" bIns="46630" rtlCol="0">
              <a:spAutoFit/>
            </a:bodyPr>
            <a:lstStyle/>
            <a:p>
              <a:pPr defTabSz="932597">
                <a:lnSpc>
                  <a:spcPct val="90000"/>
                </a:lnSpc>
                <a:defRPr/>
              </a:pPr>
              <a:r>
                <a:rPr lang="en-US" sz="1071" kern="0">
                  <a:solidFill>
                    <a:prstClr val="white"/>
                  </a:solidFill>
                  <a:latin typeface="Segoe UI Semibold"/>
                </a:rPr>
                <a:t>Microsoft</a:t>
              </a:r>
            </a:p>
          </p:txBody>
        </p:sp>
        <p:sp>
          <p:nvSpPr>
            <p:cNvPr id="47" name="TextBox 46">
              <a:extLst>
                <a:ext uri="{FF2B5EF4-FFF2-40B4-BE49-F238E27FC236}">
                  <a16:creationId xmlns:a16="http://schemas.microsoft.com/office/drawing/2014/main" id="{417E32CF-3C5C-45A8-9944-B401EFC98B04}"/>
                </a:ext>
              </a:extLst>
            </p:cNvPr>
            <p:cNvSpPr txBox="1"/>
            <p:nvPr/>
          </p:nvSpPr>
          <p:spPr>
            <a:xfrm>
              <a:off x="5153887" y="5348915"/>
              <a:ext cx="493084" cy="240643"/>
            </a:xfrm>
            <a:prstGeom prst="rect">
              <a:avLst/>
            </a:prstGeom>
            <a:noFill/>
          </p:spPr>
          <p:txBody>
            <a:bodyPr wrap="none" lIns="0" tIns="46630" rIns="93260" bIns="46630" rtlCol="0">
              <a:spAutoFit/>
            </a:bodyPr>
            <a:lstStyle/>
            <a:p>
              <a:pPr defTabSz="932597">
                <a:lnSpc>
                  <a:spcPct val="90000"/>
                </a:lnSpc>
                <a:defRPr/>
              </a:pPr>
              <a:r>
                <a:rPr lang="en-US" sz="1071" kern="0">
                  <a:solidFill>
                    <a:prstClr val="white"/>
                  </a:solidFill>
                  <a:latin typeface="Segoe UI Semibold"/>
                </a:rPr>
                <a:t>Oracle</a:t>
              </a:r>
            </a:p>
          </p:txBody>
        </p:sp>
        <p:sp>
          <p:nvSpPr>
            <p:cNvPr id="48" name="TextBox 47">
              <a:extLst>
                <a:ext uri="{FF2B5EF4-FFF2-40B4-BE49-F238E27FC236}">
                  <a16:creationId xmlns:a16="http://schemas.microsoft.com/office/drawing/2014/main" id="{DE07D6B1-B68F-42B2-BAAB-BB4D4F4B7729}"/>
                </a:ext>
              </a:extLst>
            </p:cNvPr>
            <p:cNvSpPr txBox="1"/>
            <p:nvPr/>
          </p:nvSpPr>
          <p:spPr>
            <a:xfrm>
              <a:off x="5858692" y="5579503"/>
              <a:ext cx="250069" cy="240643"/>
            </a:xfrm>
            <a:prstGeom prst="rect">
              <a:avLst/>
            </a:prstGeom>
            <a:noFill/>
          </p:spPr>
          <p:txBody>
            <a:bodyPr wrap="none" lIns="0" tIns="46630" rIns="0" bIns="46630" rtlCol="0">
              <a:spAutoFit/>
            </a:bodyPr>
            <a:lstStyle/>
            <a:p>
              <a:pPr algn="ctr" defTabSz="932597">
                <a:lnSpc>
                  <a:spcPct val="90000"/>
                </a:lnSpc>
                <a:defRPr/>
              </a:pPr>
              <a:r>
                <a:rPr lang="en-US" sz="1071" kern="0">
                  <a:solidFill>
                    <a:prstClr val="white"/>
                  </a:solidFill>
                  <a:latin typeface="Segoe UI Semibold"/>
                </a:rPr>
                <a:t>IBM</a:t>
              </a:r>
            </a:p>
          </p:txBody>
        </p:sp>
        <p:sp>
          <p:nvSpPr>
            <p:cNvPr id="49" name="TextBox 48">
              <a:extLst>
                <a:ext uri="{FF2B5EF4-FFF2-40B4-BE49-F238E27FC236}">
                  <a16:creationId xmlns:a16="http://schemas.microsoft.com/office/drawing/2014/main" id="{3B9B9C78-4DD0-4261-8B28-5BE864E471E5}"/>
                </a:ext>
              </a:extLst>
            </p:cNvPr>
            <p:cNvSpPr txBox="1"/>
            <p:nvPr/>
          </p:nvSpPr>
          <p:spPr>
            <a:xfrm>
              <a:off x="6411655" y="6212682"/>
              <a:ext cx="340799" cy="240643"/>
            </a:xfrm>
            <a:prstGeom prst="rect">
              <a:avLst/>
            </a:prstGeom>
            <a:noFill/>
          </p:spPr>
          <p:txBody>
            <a:bodyPr wrap="none" lIns="0" tIns="46630" rIns="93260" bIns="46630" rtlCol="0">
              <a:spAutoFit/>
            </a:bodyPr>
            <a:lstStyle/>
            <a:p>
              <a:pPr defTabSz="932597">
                <a:lnSpc>
                  <a:spcPct val="90000"/>
                </a:lnSpc>
                <a:defRPr/>
              </a:pPr>
              <a:r>
                <a:rPr lang="en-US" sz="1071" kern="0">
                  <a:solidFill>
                    <a:srgbClr val="353535"/>
                  </a:solidFill>
                  <a:latin typeface="Segoe UI Semibold"/>
                </a:rPr>
                <a:t>SAP</a:t>
              </a:r>
            </a:p>
          </p:txBody>
        </p:sp>
        <p:sp>
          <p:nvSpPr>
            <p:cNvPr id="50" name="TextBox 49">
              <a:extLst>
                <a:ext uri="{FF2B5EF4-FFF2-40B4-BE49-F238E27FC236}">
                  <a16:creationId xmlns:a16="http://schemas.microsoft.com/office/drawing/2014/main" id="{BFDC71D4-89AB-4363-8CEE-D2A203A2287A}"/>
                </a:ext>
              </a:extLst>
            </p:cNvPr>
            <p:cNvSpPr txBox="1"/>
            <p:nvPr/>
          </p:nvSpPr>
          <p:spPr>
            <a:xfrm>
              <a:off x="6578848" y="5948557"/>
              <a:ext cx="661400" cy="240643"/>
            </a:xfrm>
            <a:prstGeom prst="rect">
              <a:avLst/>
            </a:prstGeom>
            <a:noFill/>
          </p:spPr>
          <p:txBody>
            <a:bodyPr wrap="none" lIns="0" tIns="46630" rIns="93260" bIns="46630" rtlCol="0">
              <a:spAutoFit/>
            </a:bodyPr>
            <a:lstStyle/>
            <a:p>
              <a:pPr defTabSz="932597">
                <a:lnSpc>
                  <a:spcPct val="90000"/>
                </a:lnSpc>
                <a:defRPr/>
              </a:pPr>
              <a:r>
                <a:rPr lang="en-US" sz="1071" kern="0">
                  <a:solidFill>
                    <a:srgbClr val="353535"/>
                  </a:solidFill>
                  <a:latin typeface="Segoe UI Semibold"/>
                </a:rPr>
                <a:t>New SQL</a:t>
              </a:r>
            </a:p>
          </p:txBody>
        </p:sp>
        <p:sp>
          <p:nvSpPr>
            <p:cNvPr id="51" name="TextBox 50">
              <a:extLst>
                <a:ext uri="{FF2B5EF4-FFF2-40B4-BE49-F238E27FC236}">
                  <a16:creationId xmlns:a16="http://schemas.microsoft.com/office/drawing/2014/main" id="{8F9F3BB2-7856-4BE1-9154-33049955FDF9}"/>
                </a:ext>
              </a:extLst>
            </p:cNvPr>
            <p:cNvSpPr txBox="1"/>
            <p:nvPr/>
          </p:nvSpPr>
          <p:spPr>
            <a:xfrm>
              <a:off x="7069571" y="4959301"/>
              <a:ext cx="451406" cy="240643"/>
            </a:xfrm>
            <a:prstGeom prst="rect">
              <a:avLst/>
            </a:prstGeom>
            <a:noFill/>
          </p:spPr>
          <p:txBody>
            <a:bodyPr wrap="none" lIns="0" tIns="46630" rIns="93260" bIns="46630" rtlCol="0">
              <a:spAutoFit/>
            </a:bodyPr>
            <a:lstStyle/>
            <a:p>
              <a:pPr defTabSz="932597">
                <a:lnSpc>
                  <a:spcPct val="90000"/>
                </a:lnSpc>
                <a:defRPr/>
              </a:pPr>
              <a:r>
                <a:rPr lang="en-US" sz="1071" kern="0">
                  <a:solidFill>
                    <a:srgbClr val="353535"/>
                  </a:solidFill>
                  <a:latin typeface="Segoe UI Semibold"/>
                </a:rPr>
                <a:t>Other</a:t>
              </a:r>
            </a:p>
          </p:txBody>
        </p:sp>
        <p:sp>
          <p:nvSpPr>
            <p:cNvPr id="52" name="TextBox 51">
              <a:extLst>
                <a:ext uri="{FF2B5EF4-FFF2-40B4-BE49-F238E27FC236}">
                  <a16:creationId xmlns:a16="http://schemas.microsoft.com/office/drawing/2014/main" id="{F1931CDC-B3DC-4E46-9233-FC3C71978290}"/>
                </a:ext>
              </a:extLst>
            </p:cNvPr>
            <p:cNvSpPr txBox="1"/>
            <p:nvPr/>
          </p:nvSpPr>
          <p:spPr>
            <a:xfrm>
              <a:off x="7074936" y="3016743"/>
              <a:ext cx="536365" cy="240643"/>
            </a:xfrm>
            <a:prstGeom prst="rect">
              <a:avLst/>
            </a:prstGeom>
            <a:noFill/>
          </p:spPr>
          <p:txBody>
            <a:bodyPr wrap="none" lIns="0" tIns="46630" rIns="93260" bIns="46630" rtlCol="0">
              <a:spAutoFit/>
            </a:bodyPr>
            <a:lstStyle/>
            <a:p>
              <a:pPr defTabSz="932597">
                <a:lnSpc>
                  <a:spcPct val="90000"/>
                </a:lnSpc>
                <a:defRPr/>
              </a:pPr>
              <a:r>
                <a:rPr lang="en-US" sz="1071" kern="0">
                  <a:solidFill>
                    <a:srgbClr val="353535"/>
                  </a:solidFill>
                  <a:latin typeface="Segoe UI Semibold"/>
                </a:rPr>
                <a:t>MySQL</a:t>
              </a:r>
            </a:p>
          </p:txBody>
        </p:sp>
        <p:sp>
          <p:nvSpPr>
            <p:cNvPr id="53" name="TextBox 52">
              <a:extLst>
                <a:ext uri="{FF2B5EF4-FFF2-40B4-BE49-F238E27FC236}">
                  <a16:creationId xmlns:a16="http://schemas.microsoft.com/office/drawing/2014/main" id="{6DF998EB-029A-457F-9FFE-256BD4306FDA}"/>
                </a:ext>
              </a:extLst>
            </p:cNvPr>
            <p:cNvSpPr txBox="1"/>
            <p:nvPr/>
          </p:nvSpPr>
          <p:spPr>
            <a:xfrm>
              <a:off x="6141309" y="2271760"/>
              <a:ext cx="339195" cy="388953"/>
            </a:xfrm>
            <a:prstGeom prst="rect">
              <a:avLst/>
            </a:prstGeom>
            <a:noFill/>
          </p:spPr>
          <p:txBody>
            <a:bodyPr wrap="none" lIns="0" tIns="46630" rIns="93260" bIns="46630" rtlCol="0">
              <a:spAutoFit/>
            </a:bodyPr>
            <a:lstStyle/>
            <a:p>
              <a:pPr defTabSz="932597">
                <a:lnSpc>
                  <a:spcPct val="90000"/>
                </a:lnSpc>
                <a:defRPr/>
              </a:pPr>
              <a:r>
                <a:rPr lang="en-US" sz="1071" kern="0">
                  <a:solidFill>
                    <a:srgbClr val="353535"/>
                  </a:solidFill>
                  <a:latin typeface="Segoe UI Semibold"/>
                </a:rPr>
                <a:t>No </a:t>
              </a:r>
              <a:br>
                <a:rPr lang="en-US" sz="1071" kern="0">
                  <a:solidFill>
                    <a:srgbClr val="353535"/>
                  </a:solidFill>
                  <a:latin typeface="Segoe UI Semibold"/>
                </a:rPr>
              </a:br>
              <a:r>
                <a:rPr lang="en-US" sz="1071" kern="0">
                  <a:solidFill>
                    <a:srgbClr val="353535"/>
                  </a:solidFill>
                  <a:latin typeface="Segoe UI Semibold"/>
                </a:rPr>
                <a:t>SQL</a:t>
              </a:r>
            </a:p>
          </p:txBody>
        </p:sp>
        <p:cxnSp>
          <p:nvCxnSpPr>
            <p:cNvPr id="54" name="Straight Connector 53">
              <a:extLst>
                <a:ext uri="{FF2B5EF4-FFF2-40B4-BE49-F238E27FC236}">
                  <a16:creationId xmlns:a16="http://schemas.microsoft.com/office/drawing/2014/main" id="{BB761F71-9018-46D0-8715-080A2354CFF6}"/>
                </a:ext>
              </a:extLst>
            </p:cNvPr>
            <p:cNvCxnSpPr/>
            <p:nvPr/>
          </p:nvCxnSpPr>
          <p:spPr>
            <a:xfrm>
              <a:off x="6393094" y="5811665"/>
              <a:ext cx="73607" cy="394607"/>
            </a:xfrm>
            <a:prstGeom prst="line">
              <a:avLst/>
            </a:prstGeom>
            <a:noFill/>
            <a:ln w="6350" cap="flat" cmpd="sng" algn="ctr">
              <a:solidFill>
                <a:srgbClr val="505050"/>
              </a:solidFill>
              <a:prstDash val="sysDash"/>
              <a:headEnd type="none"/>
              <a:tailEnd type="none"/>
            </a:ln>
            <a:effectLst/>
          </p:spPr>
        </p:cxnSp>
        <p:cxnSp>
          <p:nvCxnSpPr>
            <p:cNvPr id="55" name="Straight Connector 54">
              <a:extLst>
                <a:ext uri="{FF2B5EF4-FFF2-40B4-BE49-F238E27FC236}">
                  <a16:creationId xmlns:a16="http://schemas.microsoft.com/office/drawing/2014/main" id="{6B79358B-7CEB-4E13-96DC-EF5D68CECF23}"/>
                </a:ext>
              </a:extLst>
            </p:cNvPr>
            <p:cNvCxnSpPr>
              <a:cxnSpLocks/>
            </p:cNvCxnSpPr>
            <p:nvPr/>
          </p:nvCxnSpPr>
          <p:spPr>
            <a:xfrm>
              <a:off x="6525999" y="5773565"/>
              <a:ext cx="52847" cy="174992"/>
            </a:xfrm>
            <a:prstGeom prst="line">
              <a:avLst/>
            </a:prstGeom>
            <a:noFill/>
            <a:ln w="6350" cap="flat" cmpd="sng" algn="ctr">
              <a:solidFill>
                <a:srgbClr val="505050"/>
              </a:solidFill>
              <a:prstDash val="sysDash"/>
              <a:headEnd type="none"/>
              <a:tailEnd type="none"/>
            </a:ln>
            <a:effectLst/>
          </p:spPr>
        </p:cxnSp>
      </p:grpSp>
      <p:sp>
        <p:nvSpPr>
          <p:cNvPr id="4" name="Text Placeholder 3">
            <a:extLst>
              <a:ext uri="{FF2B5EF4-FFF2-40B4-BE49-F238E27FC236}">
                <a16:creationId xmlns:a16="http://schemas.microsoft.com/office/drawing/2014/main" id="{8DCADDA8-BA47-42C3-8BE0-1EAD6FB0CB26}"/>
              </a:ext>
            </a:extLst>
          </p:cNvPr>
          <p:cNvSpPr>
            <a:spLocks noGrp="1"/>
          </p:cNvSpPr>
          <p:nvPr>
            <p:ph type="body" sz="quarter" idx="10"/>
          </p:nvPr>
        </p:nvSpPr>
        <p:spPr>
          <a:xfrm>
            <a:off x="598946" y="1591712"/>
            <a:ext cx="3790450" cy="2219298"/>
          </a:xfrm>
        </p:spPr>
        <p:txBody>
          <a:bodyPr/>
          <a:lstStyle/>
          <a:p>
            <a:r>
              <a:rPr lang="en-US" sz="1632" b="1">
                <a:solidFill>
                  <a:schemeClr val="tx1"/>
                </a:solidFill>
                <a:latin typeface="Segoe UI Semibold" panose="020B0702040204020203" pitchFamily="34" charset="0"/>
                <a:cs typeface="Segoe UI Semibold" panose="020B0702040204020203" pitchFamily="34" charset="0"/>
              </a:rPr>
              <a:t>Priorities</a:t>
            </a:r>
          </a:p>
          <a:p>
            <a:pPr lvl="1"/>
            <a:r>
              <a:rPr lang="en-US"/>
              <a:t>Eliminate time spent managing “long tail” of applications – lift and shift to managed cloud</a:t>
            </a:r>
          </a:p>
          <a:p>
            <a:pPr lvl="1"/>
            <a:r>
              <a:rPr lang="en-US"/>
              <a:t>Free up limited IT resources to drive transformation</a:t>
            </a:r>
          </a:p>
          <a:p>
            <a:pPr lvl="1"/>
            <a:r>
              <a:rPr lang="en-US"/>
              <a:t>Migrate business critical apps to cloud – extend and innovate</a:t>
            </a:r>
          </a:p>
        </p:txBody>
      </p:sp>
      <p:sp>
        <p:nvSpPr>
          <p:cNvPr id="2" name="Title 1">
            <a:extLst>
              <a:ext uri="{FF2B5EF4-FFF2-40B4-BE49-F238E27FC236}">
                <a16:creationId xmlns:a16="http://schemas.microsoft.com/office/drawing/2014/main" id="{7FFD73A5-3973-4E0F-AC0A-F0046292FE2A}"/>
              </a:ext>
            </a:extLst>
          </p:cNvPr>
          <p:cNvSpPr>
            <a:spLocks noGrp="1"/>
          </p:cNvSpPr>
          <p:nvPr>
            <p:ph type="title"/>
          </p:nvPr>
        </p:nvSpPr>
        <p:spPr>
          <a:xfrm>
            <a:off x="600855" y="466301"/>
            <a:ext cx="11237870" cy="565027"/>
          </a:xfrm>
        </p:spPr>
        <p:txBody>
          <a:bodyPr/>
          <a:lstStyle/>
          <a:p>
            <a:r>
              <a:rPr lang="en-US"/>
              <a:t>IT optimization is key to digital transformation</a:t>
            </a:r>
          </a:p>
        </p:txBody>
      </p:sp>
    </p:spTree>
    <p:extLst>
      <p:ext uri="{BB962C8B-B14F-4D97-AF65-F5344CB8AC3E}">
        <p14:creationId xmlns:p14="http://schemas.microsoft.com/office/powerpoint/2010/main" val="2441648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D9F93-6286-4EA7-989C-B4C1E74D85FB}"/>
              </a:ext>
            </a:extLst>
          </p:cNvPr>
          <p:cNvSpPr>
            <a:spLocks noGrp="1"/>
          </p:cNvSpPr>
          <p:nvPr>
            <p:ph type="title"/>
          </p:nvPr>
        </p:nvSpPr>
        <p:spPr/>
        <p:txBody>
          <a:bodyPr/>
          <a:lstStyle/>
          <a:p>
            <a:r>
              <a:rPr lang="en-US"/>
              <a:t>Threat Protection</a:t>
            </a:r>
          </a:p>
        </p:txBody>
      </p:sp>
      <p:sp>
        <p:nvSpPr>
          <p:cNvPr id="3" name="Text Placeholder 2">
            <a:extLst>
              <a:ext uri="{FF2B5EF4-FFF2-40B4-BE49-F238E27FC236}">
                <a16:creationId xmlns:a16="http://schemas.microsoft.com/office/drawing/2014/main" id="{28C7D8ED-9720-4C24-B45A-E5059C3C037E}"/>
              </a:ext>
            </a:extLst>
          </p:cNvPr>
          <p:cNvSpPr>
            <a:spLocks noGrp="1"/>
          </p:cNvSpPr>
          <p:nvPr>
            <p:ph type="body" sz="quarter" idx="4294967295"/>
          </p:nvPr>
        </p:nvSpPr>
        <p:spPr>
          <a:xfrm>
            <a:off x="667627" y="1938338"/>
            <a:ext cx="11237912" cy="3696012"/>
          </a:xfrm>
        </p:spPr>
        <p:txBody>
          <a:bodyPr/>
          <a:lstStyle/>
          <a:p>
            <a:pPr marL="0" indent="0">
              <a:lnSpc>
                <a:spcPct val="150000"/>
              </a:lnSpc>
              <a:buNone/>
            </a:pPr>
            <a:r>
              <a:rPr lang="en-US" spc="0" dirty="0">
                <a:solidFill>
                  <a:srgbClr val="0070C0"/>
                </a:solidFill>
                <a:latin typeface="Segoe UI Semibold" panose="020B0702040204020203" pitchFamily="34" charset="0"/>
                <a:cs typeface="Segoe UI Semibold" panose="020B0702040204020203" pitchFamily="34" charset="0"/>
              </a:rPr>
              <a:t>SQL Auditing</a:t>
            </a:r>
          </a:p>
          <a:p>
            <a:pPr marL="233149" lvl="1" indent="0">
              <a:lnSpc>
                <a:spcPct val="150000"/>
              </a:lnSpc>
              <a:buNone/>
            </a:pPr>
            <a:r>
              <a:rPr lang="en-US" spc="-50" dirty="0">
                <a:latin typeface="+mj-lt"/>
              </a:rPr>
              <a:t>Integration with Log Analytics and Event Hubs for SQL DB singletons/pools (coming to M.I. soon)</a:t>
            </a:r>
          </a:p>
          <a:p>
            <a:pPr marL="0" indent="0">
              <a:lnSpc>
                <a:spcPct val="150000"/>
              </a:lnSpc>
              <a:buNone/>
            </a:pPr>
            <a:endParaRPr lang="en-US" spc="0" dirty="0">
              <a:solidFill>
                <a:srgbClr val="0070C0"/>
              </a:solidFill>
              <a:latin typeface="Segoe UI Semibold" panose="020B0702040204020203" pitchFamily="34" charset="0"/>
              <a:cs typeface="Segoe UI Semibold" panose="020B0702040204020203" pitchFamily="34" charset="0"/>
            </a:endParaRPr>
          </a:p>
          <a:p>
            <a:pPr marL="0" indent="0">
              <a:lnSpc>
                <a:spcPct val="150000"/>
              </a:lnSpc>
              <a:buNone/>
            </a:pPr>
            <a:r>
              <a:rPr lang="en-US" spc="0" dirty="0">
                <a:solidFill>
                  <a:srgbClr val="0070C0"/>
                </a:solidFill>
                <a:latin typeface="Segoe UI Semibold" panose="020B0702040204020203" pitchFamily="34" charset="0"/>
                <a:cs typeface="Segoe UI Semibold" panose="020B0702040204020203" pitchFamily="34" charset="0"/>
              </a:rPr>
              <a:t>Advanced Threat Protection</a:t>
            </a:r>
          </a:p>
          <a:p>
            <a:pPr marL="233149" lvl="1" indent="0">
              <a:lnSpc>
                <a:spcPct val="150000"/>
              </a:lnSpc>
              <a:buNone/>
            </a:pPr>
            <a:r>
              <a:rPr lang="en-US" spc="-50" dirty="0">
                <a:latin typeface="+mj-lt"/>
              </a:rPr>
              <a:t>Vulnerability Assessment</a:t>
            </a:r>
          </a:p>
          <a:p>
            <a:pPr marL="233149" lvl="1" indent="0">
              <a:lnSpc>
                <a:spcPct val="150000"/>
              </a:lnSpc>
              <a:buNone/>
            </a:pPr>
            <a:r>
              <a:rPr lang="en-US" spc="-50" dirty="0">
                <a:latin typeface="+mj-lt"/>
              </a:rPr>
              <a:t>Threat Monitoring (3 classes of threats)</a:t>
            </a:r>
          </a:p>
        </p:txBody>
      </p:sp>
    </p:spTree>
    <p:extLst>
      <p:ext uri="{BB962C8B-B14F-4D97-AF65-F5344CB8AC3E}">
        <p14:creationId xmlns:p14="http://schemas.microsoft.com/office/powerpoint/2010/main" val="395286770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6951" y="1044526"/>
            <a:ext cx="9327356" cy="553998"/>
          </a:xfrm>
        </p:spPr>
        <p:txBody>
          <a:bodyPr/>
          <a:lstStyle/>
          <a:p>
            <a:r>
              <a:rPr lang="en-US" sz="4000" dirty="0"/>
              <a:t>Demo</a:t>
            </a:r>
          </a:p>
        </p:txBody>
      </p:sp>
      <p:sp>
        <p:nvSpPr>
          <p:cNvPr id="4" name="Text Placeholder 3"/>
          <p:cNvSpPr>
            <a:spLocks noGrp="1"/>
          </p:cNvSpPr>
          <p:nvPr>
            <p:ph type="body" sz="quarter" idx="12"/>
          </p:nvPr>
        </p:nvSpPr>
        <p:spPr>
          <a:xfrm>
            <a:off x="596951" y="3612747"/>
            <a:ext cx="9327356" cy="430887"/>
          </a:xfrm>
        </p:spPr>
        <p:txBody>
          <a:bodyPr/>
          <a:lstStyle/>
          <a:p>
            <a:r>
              <a:rPr lang="en-US" sz="2800"/>
              <a:t>Threat Detection</a:t>
            </a:r>
          </a:p>
        </p:txBody>
      </p:sp>
    </p:spTree>
    <p:extLst>
      <p:ext uri="{BB962C8B-B14F-4D97-AF65-F5344CB8AC3E}">
        <p14:creationId xmlns:p14="http://schemas.microsoft.com/office/powerpoint/2010/main" val="121738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EE0-328B-48E5-92A6-9C2A786A38D3}"/>
              </a:ext>
            </a:extLst>
          </p:cNvPr>
          <p:cNvSpPr>
            <a:spLocks noGrp="1"/>
          </p:cNvSpPr>
          <p:nvPr>
            <p:ph type="title"/>
          </p:nvPr>
        </p:nvSpPr>
        <p:spPr/>
        <p:txBody>
          <a:bodyPr/>
          <a:lstStyle/>
          <a:p>
            <a:r>
              <a:rPr lang="en-US"/>
              <a:t>Protecting the data</a:t>
            </a:r>
          </a:p>
        </p:txBody>
      </p:sp>
      <p:sp>
        <p:nvSpPr>
          <p:cNvPr id="25" name="Oval 24">
            <a:extLst>
              <a:ext uri="{FF2B5EF4-FFF2-40B4-BE49-F238E27FC236}">
                <a16:creationId xmlns:a16="http://schemas.microsoft.com/office/drawing/2014/main" id="{C91417D4-111E-484B-9B36-F269B137488D}"/>
              </a:ext>
            </a:extLst>
          </p:cNvPr>
          <p:cNvSpPr/>
          <p:nvPr/>
        </p:nvSpPr>
        <p:spPr bwMode="auto">
          <a:xfrm>
            <a:off x="37659" y="4348373"/>
            <a:ext cx="2493819" cy="2493819"/>
          </a:xfrm>
          <a:prstGeom prst="ellipse">
            <a:avLst/>
          </a:prstGeom>
          <a:noFill/>
          <a:ln w="1524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8A54A758-385B-478A-9A1E-A3E31A09A20A}"/>
              </a:ext>
            </a:extLst>
          </p:cNvPr>
          <p:cNvSpPr/>
          <p:nvPr/>
        </p:nvSpPr>
        <p:spPr bwMode="auto">
          <a:xfrm>
            <a:off x="-193251" y="4118952"/>
            <a:ext cx="2947997" cy="2947997"/>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A9E82EB1-027C-49E9-9F1E-11A3EB10E9B5}"/>
              </a:ext>
            </a:extLst>
          </p:cNvPr>
          <p:cNvSpPr/>
          <p:nvPr/>
        </p:nvSpPr>
        <p:spPr bwMode="auto">
          <a:xfrm>
            <a:off x="-413360" y="3898843"/>
            <a:ext cx="3388213" cy="3388213"/>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91540F31-1331-47F0-BB1F-48AF39D07E20}"/>
              </a:ext>
            </a:extLst>
          </p:cNvPr>
          <p:cNvSpPr/>
          <p:nvPr/>
        </p:nvSpPr>
        <p:spPr bwMode="auto">
          <a:xfrm>
            <a:off x="-641314" y="3670889"/>
            <a:ext cx="3844119" cy="3844119"/>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F1BB9D2C-F2F4-419F-9812-E35F38FDCE0F}"/>
              </a:ext>
            </a:extLst>
          </p:cNvPr>
          <p:cNvSpPr/>
          <p:nvPr/>
        </p:nvSpPr>
        <p:spPr bwMode="auto">
          <a:xfrm>
            <a:off x="-790717" y="3529990"/>
            <a:ext cx="4112584" cy="4112584"/>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C19E6440-3936-40FA-8BF6-D800BD3CDB3C}"/>
              </a:ext>
            </a:extLst>
          </p:cNvPr>
          <p:cNvSpPr/>
          <p:nvPr/>
        </p:nvSpPr>
        <p:spPr bwMode="auto">
          <a:xfrm>
            <a:off x="-1252149" y="3061172"/>
            <a:ext cx="5035229" cy="5035229"/>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 name="Picture 30">
            <a:extLst>
              <a:ext uri="{FF2B5EF4-FFF2-40B4-BE49-F238E27FC236}">
                <a16:creationId xmlns:a16="http://schemas.microsoft.com/office/drawing/2014/main" id="{47660483-F0F1-4F85-BE05-F9303AA0A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240" y="4914441"/>
            <a:ext cx="977787" cy="1283720"/>
          </a:xfrm>
          <a:prstGeom prst="rect">
            <a:avLst/>
          </a:prstGeom>
        </p:spPr>
      </p:pic>
      <p:sp>
        <p:nvSpPr>
          <p:cNvPr id="32" name="Freeform 47">
            <a:extLst>
              <a:ext uri="{FF2B5EF4-FFF2-40B4-BE49-F238E27FC236}">
                <a16:creationId xmlns:a16="http://schemas.microsoft.com/office/drawing/2014/main" id="{C60F817E-F0E8-4EF8-B6DB-0F557F9F51CE}"/>
              </a:ext>
            </a:extLst>
          </p:cNvPr>
          <p:cNvSpPr/>
          <p:nvPr/>
        </p:nvSpPr>
        <p:spPr>
          <a:xfrm>
            <a:off x="1294278" y="1959814"/>
            <a:ext cx="2714382" cy="110003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
              <a:cs typeface=""/>
            </a:endParaRPr>
          </a:p>
        </p:txBody>
      </p:sp>
      <p:sp>
        <p:nvSpPr>
          <p:cNvPr id="33" name="TextBox 32">
            <a:extLst>
              <a:ext uri="{FF2B5EF4-FFF2-40B4-BE49-F238E27FC236}">
                <a16:creationId xmlns:a16="http://schemas.microsoft.com/office/drawing/2014/main" id="{DA584930-13AF-4E7C-A65C-4EFB994D91A4}"/>
              </a:ext>
            </a:extLst>
          </p:cNvPr>
          <p:cNvSpPr txBox="1"/>
          <p:nvPr/>
        </p:nvSpPr>
        <p:spPr>
          <a:xfrm>
            <a:off x="4231471" y="1748995"/>
            <a:ext cx="3439703" cy="492443"/>
          </a:xfrm>
          <a:prstGeom prst="rect">
            <a:avLst/>
          </a:prstGeom>
          <a:solidFill>
            <a:schemeClr val="bg2">
              <a:lumMod val="90000"/>
            </a:schemeClr>
          </a:solidFill>
        </p:spPr>
        <p:txBody>
          <a:bodyPr wrap="square" lIns="91440" tIns="91440" rIns="91440" bIns="9144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solidFill>
                <a:effectLst/>
                <a:uLnTx/>
                <a:uFillTx/>
                <a:latin typeface="Segoe UI"/>
                <a:ea typeface="+mn-ea"/>
                <a:cs typeface="+mn-cs"/>
              </a:rPr>
              <a:t>PHYSICAL SECURITY</a:t>
            </a:r>
          </a:p>
        </p:txBody>
      </p:sp>
      <p:sp>
        <p:nvSpPr>
          <p:cNvPr id="34" name="Freeform 48">
            <a:extLst>
              <a:ext uri="{FF2B5EF4-FFF2-40B4-BE49-F238E27FC236}">
                <a16:creationId xmlns:a16="http://schemas.microsoft.com/office/drawing/2014/main" id="{DB1709C1-7F4D-4432-985A-860B102341C1}"/>
              </a:ext>
            </a:extLst>
          </p:cNvPr>
          <p:cNvSpPr/>
          <p:nvPr/>
        </p:nvSpPr>
        <p:spPr>
          <a:xfrm>
            <a:off x="1675027" y="3026857"/>
            <a:ext cx="2317139" cy="52252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
              <a:cs typeface=""/>
            </a:endParaRPr>
          </a:p>
        </p:txBody>
      </p:sp>
      <p:sp>
        <p:nvSpPr>
          <p:cNvPr id="35" name="TextBox 34">
            <a:extLst>
              <a:ext uri="{FF2B5EF4-FFF2-40B4-BE49-F238E27FC236}">
                <a16:creationId xmlns:a16="http://schemas.microsoft.com/office/drawing/2014/main" id="{2816C2BC-E6EC-414E-99DA-257D8B849729}"/>
              </a:ext>
            </a:extLst>
          </p:cNvPr>
          <p:cNvSpPr txBox="1"/>
          <p:nvPr/>
        </p:nvSpPr>
        <p:spPr>
          <a:xfrm>
            <a:off x="4223180" y="2768618"/>
            <a:ext cx="3447993" cy="492443"/>
          </a:xfrm>
          <a:prstGeom prst="rect">
            <a:avLst/>
          </a:prstGeom>
          <a:solidFill>
            <a:schemeClr val="bg2">
              <a:lumMod val="90000"/>
            </a:schemeClr>
          </a:solidFill>
        </p:spPr>
        <p:txBody>
          <a:bodyPr wrap="square" lIns="91440" tIns="91440" rIns="91440" bIns="9144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NETWORK SECURITY</a:t>
            </a:r>
          </a:p>
        </p:txBody>
      </p:sp>
      <p:sp>
        <p:nvSpPr>
          <p:cNvPr id="36" name="TextBox 35">
            <a:extLst>
              <a:ext uri="{FF2B5EF4-FFF2-40B4-BE49-F238E27FC236}">
                <a16:creationId xmlns:a16="http://schemas.microsoft.com/office/drawing/2014/main" id="{FC5854CE-750A-41BA-94D9-F3B6BF558081}"/>
              </a:ext>
            </a:extLst>
          </p:cNvPr>
          <p:cNvSpPr txBox="1"/>
          <p:nvPr/>
        </p:nvSpPr>
        <p:spPr>
          <a:xfrm>
            <a:off x="4223181" y="3263366"/>
            <a:ext cx="3447992" cy="492443"/>
          </a:xfrm>
          <a:prstGeom prst="rect">
            <a:avLst/>
          </a:prstGeom>
          <a:solidFill>
            <a:schemeClr val="bg2">
              <a:lumMod val="90000"/>
            </a:schemeClr>
          </a:solidFill>
        </p:spPr>
        <p:txBody>
          <a:bodyPr wrap="square" lIns="91440" tIns="91440" rIns="91440" bIns="9144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PLATFORM SECURITY</a:t>
            </a:r>
          </a:p>
        </p:txBody>
      </p:sp>
      <p:sp>
        <p:nvSpPr>
          <p:cNvPr id="37" name="TextBox 36">
            <a:extLst>
              <a:ext uri="{FF2B5EF4-FFF2-40B4-BE49-F238E27FC236}">
                <a16:creationId xmlns:a16="http://schemas.microsoft.com/office/drawing/2014/main" id="{A677A5D1-2B0E-4184-9DAA-1ADB90461B44}"/>
              </a:ext>
            </a:extLst>
          </p:cNvPr>
          <p:cNvSpPr txBox="1"/>
          <p:nvPr/>
        </p:nvSpPr>
        <p:spPr>
          <a:xfrm>
            <a:off x="4223180" y="3843160"/>
            <a:ext cx="3447991" cy="492443"/>
          </a:xfrm>
          <a:prstGeom prst="rect">
            <a:avLst/>
          </a:prstGeom>
          <a:solidFill>
            <a:schemeClr val="bg2">
              <a:lumMod val="90000"/>
            </a:schemeClr>
          </a:solidFill>
        </p:spPr>
        <p:txBody>
          <a:bodyPr wrap="square" lIns="91440" tIns="91440" rIns="91440" bIns="9144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ACCESS MANAGEMENT</a:t>
            </a:r>
          </a:p>
        </p:txBody>
      </p:sp>
      <p:sp>
        <p:nvSpPr>
          <p:cNvPr id="38" name="TextBox 37">
            <a:extLst>
              <a:ext uri="{FF2B5EF4-FFF2-40B4-BE49-F238E27FC236}">
                <a16:creationId xmlns:a16="http://schemas.microsoft.com/office/drawing/2014/main" id="{1AD8C220-B08B-425E-B0AB-E43234CA87CA}"/>
              </a:ext>
            </a:extLst>
          </p:cNvPr>
          <p:cNvSpPr txBox="1"/>
          <p:nvPr/>
        </p:nvSpPr>
        <p:spPr>
          <a:xfrm>
            <a:off x="4225685" y="4428039"/>
            <a:ext cx="3445486" cy="492443"/>
          </a:xfrm>
          <a:prstGeom prst="rect">
            <a:avLst/>
          </a:prstGeom>
          <a:solidFill>
            <a:schemeClr val="bg2">
              <a:lumMod val="90000"/>
            </a:schemeClr>
          </a:solidFill>
        </p:spPr>
        <p:txBody>
          <a:bodyPr wrap="square" lIns="91440" tIns="91440" rIns="91440" bIns="9144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THREAT PROTECTION</a:t>
            </a:r>
          </a:p>
        </p:txBody>
      </p:sp>
      <p:sp>
        <p:nvSpPr>
          <p:cNvPr id="39" name="TextBox 38">
            <a:extLst>
              <a:ext uri="{FF2B5EF4-FFF2-40B4-BE49-F238E27FC236}">
                <a16:creationId xmlns:a16="http://schemas.microsoft.com/office/drawing/2014/main" id="{B61B9D80-4BB5-4554-B0E2-E25D8E4483E6}"/>
              </a:ext>
            </a:extLst>
          </p:cNvPr>
          <p:cNvSpPr txBox="1"/>
          <p:nvPr/>
        </p:nvSpPr>
        <p:spPr>
          <a:xfrm>
            <a:off x="4231472" y="6041286"/>
            <a:ext cx="2160720" cy="492443"/>
          </a:xfrm>
          <a:prstGeom prst="rect">
            <a:avLst/>
          </a:prstGeom>
          <a:solidFill>
            <a:srgbClr val="C00000"/>
          </a:solidFill>
        </p:spPr>
        <p:txBody>
          <a:bodyPr wrap="none" lIns="91440" tIns="91440" rIns="91440" bIns="9144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CUSTOMER DATA</a:t>
            </a:r>
          </a:p>
        </p:txBody>
      </p:sp>
      <p:sp>
        <p:nvSpPr>
          <p:cNvPr id="40" name="Freeform 55">
            <a:extLst>
              <a:ext uri="{FF2B5EF4-FFF2-40B4-BE49-F238E27FC236}">
                <a16:creationId xmlns:a16="http://schemas.microsoft.com/office/drawing/2014/main" id="{97F2E61E-B594-4BD9-B005-D55730E5C122}"/>
              </a:ext>
            </a:extLst>
          </p:cNvPr>
          <p:cNvSpPr/>
          <p:nvPr/>
        </p:nvSpPr>
        <p:spPr>
          <a:xfrm>
            <a:off x="2110491" y="3522495"/>
            <a:ext cx="1898169" cy="33024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
              <a:cs typeface=""/>
            </a:endParaRPr>
          </a:p>
        </p:txBody>
      </p:sp>
      <p:sp>
        <p:nvSpPr>
          <p:cNvPr id="41" name="Freeform 56">
            <a:extLst>
              <a:ext uri="{FF2B5EF4-FFF2-40B4-BE49-F238E27FC236}">
                <a16:creationId xmlns:a16="http://schemas.microsoft.com/office/drawing/2014/main" id="{382DDB44-B8F0-49A4-9065-0279AD066E4F}"/>
              </a:ext>
            </a:extLst>
          </p:cNvPr>
          <p:cNvSpPr/>
          <p:nvPr/>
        </p:nvSpPr>
        <p:spPr>
          <a:xfrm>
            <a:off x="2422807" y="4103797"/>
            <a:ext cx="1569359" cy="23585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
              <a:cs typeface=""/>
            </a:endParaRPr>
          </a:p>
        </p:txBody>
      </p:sp>
      <p:sp>
        <p:nvSpPr>
          <p:cNvPr id="42" name="Freeform 57">
            <a:extLst>
              <a:ext uri="{FF2B5EF4-FFF2-40B4-BE49-F238E27FC236}">
                <a16:creationId xmlns:a16="http://schemas.microsoft.com/office/drawing/2014/main" id="{260E66B9-2D6A-44E8-9EF1-859C1D9030A3}"/>
              </a:ext>
            </a:extLst>
          </p:cNvPr>
          <p:cNvSpPr/>
          <p:nvPr/>
        </p:nvSpPr>
        <p:spPr>
          <a:xfrm rot="10800000" flipH="1">
            <a:off x="1294278" y="5487325"/>
            <a:ext cx="2697888" cy="832342"/>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C00000"/>
            </a:solidFill>
            <a:prstDash val="solid"/>
            <a:miter lim="800000"/>
            <a:headEnd type="oval"/>
            <a:tailEnd w="lg" len="sm"/>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
              <a:cs typeface=""/>
            </a:endParaRPr>
          </a:p>
        </p:txBody>
      </p:sp>
      <p:sp>
        <p:nvSpPr>
          <p:cNvPr id="43" name="Freeform 58">
            <a:extLst>
              <a:ext uri="{FF2B5EF4-FFF2-40B4-BE49-F238E27FC236}">
                <a16:creationId xmlns:a16="http://schemas.microsoft.com/office/drawing/2014/main" id="{6264EBCE-7704-4186-BD6A-DFE2681745CE}"/>
              </a:ext>
            </a:extLst>
          </p:cNvPr>
          <p:cNvSpPr/>
          <p:nvPr/>
        </p:nvSpPr>
        <p:spPr>
          <a:xfrm>
            <a:off x="2745999" y="4658166"/>
            <a:ext cx="1262660" cy="746590"/>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
              <a:cs typeface=""/>
            </a:endParaRPr>
          </a:p>
        </p:txBody>
      </p:sp>
      <p:sp>
        <p:nvSpPr>
          <p:cNvPr id="44" name="Freeform 59">
            <a:extLst>
              <a:ext uri="{FF2B5EF4-FFF2-40B4-BE49-F238E27FC236}">
                <a16:creationId xmlns:a16="http://schemas.microsoft.com/office/drawing/2014/main" id="{BF8D1F93-574F-404B-9626-9F7AFF7B1682}"/>
              </a:ext>
            </a:extLst>
          </p:cNvPr>
          <p:cNvSpPr/>
          <p:nvPr/>
        </p:nvSpPr>
        <p:spPr>
          <a:xfrm>
            <a:off x="2531478" y="5267047"/>
            <a:ext cx="1461875" cy="25921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
              <a:cs typeface=""/>
            </a:endParaRPr>
          </a:p>
        </p:txBody>
      </p:sp>
      <p:sp>
        <p:nvSpPr>
          <p:cNvPr id="66" name="TextBox 65">
            <a:extLst>
              <a:ext uri="{FF2B5EF4-FFF2-40B4-BE49-F238E27FC236}">
                <a16:creationId xmlns:a16="http://schemas.microsoft.com/office/drawing/2014/main" id="{82FECCC7-E8BA-4C3F-B206-88C76D49B8D3}"/>
              </a:ext>
            </a:extLst>
          </p:cNvPr>
          <p:cNvSpPr txBox="1"/>
          <p:nvPr/>
        </p:nvSpPr>
        <p:spPr>
          <a:xfrm>
            <a:off x="4223180" y="5020825"/>
            <a:ext cx="3447995" cy="492443"/>
          </a:xfrm>
          <a:prstGeom prst="rect">
            <a:avLst/>
          </a:prstGeom>
          <a:solidFill>
            <a:srgbClr val="92D050"/>
          </a:solidFill>
        </p:spPr>
        <p:txBody>
          <a:bodyPr wrap="none" lIns="91440" tIns="91440" rIns="91440" bIns="9144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INFORMATION PROTECTION</a:t>
            </a:r>
          </a:p>
        </p:txBody>
      </p:sp>
      <p:sp>
        <p:nvSpPr>
          <p:cNvPr id="3" name="Rectangle 2">
            <a:extLst>
              <a:ext uri="{FF2B5EF4-FFF2-40B4-BE49-F238E27FC236}">
                <a16:creationId xmlns:a16="http://schemas.microsoft.com/office/drawing/2014/main" id="{6D124851-3150-4F53-AA5B-747A0D5BF026}"/>
              </a:ext>
            </a:extLst>
          </p:cNvPr>
          <p:cNvSpPr/>
          <p:nvPr/>
        </p:nvSpPr>
        <p:spPr>
          <a:xfrm>
            <a:off x="8090115" y="1744665"/>
            <a:ext cx="4361858" cy="3785652"/>
          </a:xfrm>
          <a:prstGeom prst="rect">
            <a:avLst/>
          </a:prstGeom>
        </p:spPr>
        <p:txBody>
          <a:bodyPr wrap="square">
            <a:spAutoFit/>
          </a:bodyPr>
          <a:lstStyle/>
          <a:p>
            <a:pPr marL="57150" defTabSz="673717">
              <a:tabLst>
                <a:tab pos="1600200" algn="l"/>
              </a:tabLst>
              <a:defRPr/>
            </a:pPr>
            <a:r>
              <a:rPr lang="en-US" sz="2000" kern="0">
                <a:latin typeface="Segoe UI Semibold" panose="020B0702040204020203" pitchFamily="34" charset="0"/>
                <a:ea typeface="Segoe UI" charset="0"/>
                <a:cs typeface="Segoe UI Semibold" panose="020B0702040204020203" pitchFamily="34" charset="0"/>
              </a:rPr>
              <a:t>Encryption-in-flight</a:t>
            </a:r>
          </a:p>
          <a:p>
            <a:pPr marL="57150" defTabSz="673717">
              <a:tabLst>
                <a:tab pos="1600200" algn="l"/>
              </a:tabLst>
              <a:defRPr/>
            </a:pPr>
            <a:r>
              <a:rPr lang="en-US" kern="0">
                <a:latin typeface="Segoe UI" panose="020B0502040204020203" pitchFamily="34" charset="0"/>
                <a:ea typeface="Segoe UI" charset="0"/>
                <a:cs typeface="Segoe UI" panose="020B0502040204020203" pitchFamily="34" charset="0"/>
              </a:rPr>
              <a:t>(aka. </a:t>
            </a:r>
            <a:r>
              <a:rPr lang="en-US" kern="0">
                <a:latin typeface="Segoe UI" panose="020B0502040204020203" pitchFamily="34" charset="0"/>
                <a:cs typeface="Segoe UI" panose="020B0502040204020203" pitchFamily="34" charset="0"/>
              </a:rPr>
              <a:t>Transport Layer Security TLS)</a:t>
            </a:r>
          </a:p>
          <a:p>
            <a:pPr marL="57150" defTabSz="673717">
              <a:tabLst>
                <a:tab pos="1600200" algn="l"/>
              </a:tabLst>
              <a:defRPr/>
            </a:pPr>
            <a:endParaRPr lang="en-US" kern="0">
              <a:latin typeface="Segoe UI Semibold" panose="020B0702040204020203" pitchFamily="34" charset="0"/>
              <a:cs typeface="Segoe UI Semibold" panose="020B0702040204020203" pitchFamily="34" charset="0"/>
            </a:endParaRPr>
          </a:p>
          <a:p>
            <a:pPr marL="57150" defTabSz="673717">
              <a:defRPr/>
            </a:pPr>
            <a:r>
              <a:rPr lang="en-US" sz="2000" kern="0">
                <a:latin typeface="Segoe UI Semibold" panose="020B0702040204020203" pitchFamily="34" charset="0"/>
                <a:cs typeface="Segoe UI Semibold" panose="020B0702040204020203" pitchFamily="34" charset="0"/>
              </a:rPr>
              <a:t>Encryption-at-rest</a:t>
            </a:r>
          </a:p>
          <a:p>
            <a:pPr marL="57150" defTabSz="673717">
              <a:defRPr/>
            </a:pPr>
            <a:r>
              <a:rPr lang="en-US" sz="1600" kern="0">
                <a:latin typeface="Segoe UI" panose="020B0502040204020203" pitchFamily="34" charset="0"/>
                <a:cs typeface="Segoe UI" panose="020B0502040204020203" pitchFamily="34" charset="0"/>
              </a:rPr>
              <a:t>(aka. Transparent Data Encryption TDE) Service- or User-managed keys Backup encryption</a:t>
            </a:r>
          </a:p>
          <a:p>
            <a:pPr marL="57150" defTabSz="673717">
              <a:tabLst>
                <a:tab pos="1600200" algn="l"/>
              </a:tabLst>
              <a:defRPr/>
            </a:pPr>
            <a:endParaRPr lang="en-US" kern="0">
              <a:latin typeface="Segoe UI Semibold" panose="020B0702040204020203" pitchFamily="34" charset="0"/>
              <a:cs typeface="Segoe UI Semibold" panose="020B0702040204020203" pitchFamily="34" charset="0"/>
            </a:endParaRPr>
          </a:p>
          <a:p>
            <a:pPr marL="57150" defTabSz="673717">
              <a:tabLst>
                <a:tab pos="1600200" algn="l"/>
              </a:tabLst>
              <a:defRPr/>
            </a:pPr>
            <a:r>
              <a:rPr lang="en-US" sz="2000" kern="0">
                <a:latin typeface="Segoe UI Semibold" panose="020B0702040204020203" pitchFamily="34" charset="0"/>
                <a:cs typeface="Segoe UI Semibold" panose="020B0702040204020203" pitchFamily="34" charset="0"/>
              </a:rPr>
              <a:t>Encryption-in-use </a:t>
            </a:r>
            <a:br>
              <a:rPr lang="en-US" sz="2000" kern="0">
                <a:latin typeface="Segoe UI Semibold" panose="020B0702040204020203" pitchFamily="34" charset="0"/>
                <a:cs typeface="Segoe UI Semibold" panose="020B0702040204020203" pitchFamily="34" charset="0"/>
              </a:rPr>
            </a:br>
            <a:r>
              <a:rPr lang="en-US" sz="2000" kern="0">
                <a:latin typeface="Segoe UI Semibold" panose="020B0702040204020203" pitchFamily="34" charset="0"/>
                <a:cs typeface="Segoe UI Semibold" panose="020B0702040204020203" pitchFamily="34" charset="0"/>
              </a:rPr>
              <a:t>(Always Encrypted)*</a:t>
            </a:r>
          </a:p>
          <a:p>
            <a:pPr marL="57150" defTabSz="673717">
              <a:tabLst>
                <a:tab pos="1600200" algn="l"/>
              </a:tabLst>
              <a:defRPr/>
            </a:pPr>
            <a:endParaRPr lang="en-US" kern="0">
              <a:latin typeface="Segoe UI Semibold" panose="020B0702040204020203" pitchFamily="34" charset="0"/>
              <a:cs typeface="Segoe UI Semibold" panose="020B0702040204020203" pitchFamily="34" charset="0"/>
            </a:endParaRPr>
          </a:p>
          <a:p>
            <a:pPr marL="57150" defTabSz="673717">
              <a:tabLst>
                <a:tab pos="1600200" algn="l"/>
              </a:tabLst>
              <a:defRPr/>
            </a:pPr>
            <a:r>
              <a:rPr lang="en-US" sz="2000" kern="0">
                <a:latin typeface="Segoe UI Semibold" panose="020B0702040204020203" pitchFamily="34" charset="0"/>
                <a:cs typeface="Segoe UI Semibold" panose="020B0702040204020203" pitchFamily="34" charset="0"/>
              </a:rPr>
              <a:t>Key management with </a:t>
            </a:r>
            <a:br>
              <a:rPr lang="en-US" sz="2000" kern="0">
                <a:latin typeface="Segoe UI Semibold" panose="020B0702040204020203" pitchFamily="34" charset="0"/>
                <a:cs typeface="Segoe UI Semibold" panose="020B0702040204020203" pitchFamily="34" charset="0"/>
              </a:rPr>
            </a:br>
            <a:r>
              <a:rPr lang="en-US" sz="2000" kern="0">
                <a:latin typeface="Segoe UI Semibold" panose="020B0702040204020203" pitchFamily="34" charset="0"/>
                <a:cs typeface="Segoe UI Semibold" panose="020B0702040204020203" pitchFamily="34" charset="0"/>
              </a:rPr>
              <a:t>Azure Key Vault</a:t>
            </a:r>
          </a:p>
        </p:txBody>
      </p:sp>
      <p:cxnSp>
        <p:nvCxnSpPr>
          <p:cNvPr id="109" name="Straight Connector 108">
            <a:extLst>
              <a:ext uri="{FF2B5EF4-FFF2-40B4-BE49-F238E27FC236}">
                <a16:creationId xmlns:a16="http://schemas.microsoft.com/office/drawing/2014/main" id="{541DDE8C-0460-4559-9043-D0CFAF82517B}"/>
              </a:ext>
            </a:extLst>
          </p:cNvPr>
          <p:cNvCxnSpPr>
            <a:cxnSpLocks/>
          </p:cNvCxnSpPr>
          <p:nvPr/>
        </p:nvCxnSpPr>
        <p:spPr>
          <a:xfrm>
            <a:off x="7966134" y="1735811"/>
            <a:ext cx="0" cy="3952067"/>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710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barn(outHorizontal)">
                                      <p:cBhvr>
                                        <p:cTn id="7" dur="500"/>
                                        <p:tgtEl>
                                          <p:spTgt spid="10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a:t>Agenda</a:t>
            </a:r>
          </a:p>
        </p:txBody>
      </p: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 name="Content Placeholder 11">
            <a:extLst>
              <a:ext uri="{FF2B5EF4-FFF2-40B4-BE49-F238E27FC236}">
                <a16:creationId xmlns:a16="http://schemas.microsoft.com/office/drawing/2014/main" id="{C8FC2BEC-3526-4E26-AEE0-89ED5D0F02A5}"/>
              </a:ext>
            </a:extLst>
          </p:cNvPr>
          <p:cNvSpPr txBox="1">
            <a:spLocks/>
          </p:cNvSpPr>
          <p:nvPr/>
        </p:nvSpPr>
        <p:spPr>
          <a:xfrm>
            <a:off x="437979" y="12603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Intro to Azure SQL Database</a:t>
            </a:r>
          </a:p>
        </p:txBody>
      </p:sp>
      <p:sp>
        <p:nvSpPr>
          <p:cNvPr id="76" name="Content Placeholder 11">
            <a:extLst>
              <a:ext uri="{FF2B5EF4-FFF2-40B4-BE49-F238E27FC236}">
                <a16:creationId xmlns:a16="http://schemas.microsoft.com/office/drawing/2014/main" id="{01CEAD7A-C6B0-45B8-A648-2D88FB581326}"/>
              </a:ext>
            </a:extLst>
          </p:cNvPr>
          <p:cNvSpPr txBox="1">
            <a:spLocks/>
          </p:cNvSpPr>
          <p:nvPr/>
        </p:nvSpPr>
        <p:spPr>
          <a:xfrm>
            <a:off x="437979" y="274255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Security &amp; Networking</a:t>
            </a:r>
          </a:p>
        </p:txBody>
      </p:sp>
      <p:sp>
        <p:nvSpPr>
          <p:cNvPr id="77" name="Content Placeholder 11">
            <a:extLst>
              <a:ext uri="{FF2B5EF4-FFF2-40B4-BE49-F238E27FC236}">
                <a16:creationId xmlns:a16="http://schemas.microsoft.com/office/drawing/2014/main" id="{5A7F61D7-2A6C-441C-939D-9C1C7F424F2D}"/>
              </a:ext>
            </a:extLst>
          </p:cNvPr>
          <p:cNvSpPr txBox="1">
            <a:spLocks/>
          </p:cNvSpPr>
          <p:nvPr/>
        </p:nvSpPr>
        <p:spPr>
          <a:xfrm>
            <a:off x="437979" y="34836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MI Features and capabilities</a:t>
            </a:r>
          </a:p>
        </p:txBody>
      </p:sp>
      <p:sp>
        <p:nvSpPr>
          <p:cNvPr id="78" name="Content Placeholder 11">
            <a:extLst>
              <a:ext uri="{FF2B5EF4-FFF2-40B4-BE49-F238E27FC236}">
                <a16:creationId xmlns:a16="http://schemas.microsoft.com/office/drawing/2014/main" id="{E5BFD2CF-DE96-4452-A7AA-27001CEF38BD}"/>
              </a:ext>
            </a:extLst>
          </p:cNvPr>
          <p:cNvSpPr txBox="1">
            <a:spLocks/>
          </p:cNvSpPr>
          <p:nvPr/>
        </p:nvSpPr>
        <p:spPr>
          <a:xfrm>
            <a:off x="437979" y="2001432"/>
            <a:ext cx="494279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Managed Instance overview</a:t>
            </a:r>
          </a:p>
        </p:txBody>
      </p:sp>
      <p:sp>
        <p:nvSpPr>
          <p:cNvPr id="79" name="Content Placeholder 11">
            <a:extLst>
              <a:ext uri="{FF2B5EF4-FFF2-40B4-BE49-F238E27FC236}">
                <a16:creationId xmlns:a16="http://schemas.microsoft.com/office/drawing/2014/main" id="{C48CF567-F274-4F4F-A372-9EAEFACFBB66}"/>
              </a:ext>
            </a:extLst>
          </p:cNvPr>
          <p:cNvSpPr txBox="1">
            <a:spLocks/>
          </p:cNvSpPr>
          <p:nvPr/>
        </p:nvSpPr>
        <p:spPr>
          <a:xfrm>
            <a:off x="437979" y="422481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Migration</a:t>
            </a:r>
          </a:p>
        </p:txBody>
      </p:sp>
      <p:sp>
        <p:nvSpPr>
          <p:cNvPr id="80" name="Content Placeholder 11">
            <a:extLst>
              <a:ext uri="{FF2B5EF4-FFF2-40B4-BE49-F238E27FC236}">
                <a16:creationId xmlns:a16="http://schemas.microsoft.com/office/drawing/2014/main" id="{A15E2DC4-8095-46E6-96ED-4F588FE5494A}"/>
              </a:ext>
            </a:extLst>
          </p:cNvPr>
          <p:cNvSpPr txBox="1">
            <a:spLocks/>
          </p:cNvSpPr>
          <p:nvPr/>
        </p:nvSpPr>
        <p:spPr>
          <a:xfrm>
            <a:off x="437979" y="500493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MI &amp; BI</a:t>
            </a:r>
          </a:p>
        </p:txBody>
      </p:sp>
      <p:sp>
        <p:nvSpPr>
          <p:cNvPr id="81" name="Text Placeholder 5">
            <a:extLst>
              <a:ext uri="{FF2B5EF4-FFF2-40B4-BE49-F238E27FC236}">
                <a16:creationId xmlns:a16="http://schemas.microsoft.com/office/drawing/2014/main" id="{101D6403-3D90-4043-8597-DF2CC526AB6E}"/>
              </a:ext>
            </a:extLst>
          </p:cNvPr>
          <p:cNvSpPr txBox="1">
            <a:spLocks/>
          </p:cNvSpPr>
          <p:nvPr/>
        </p:nvSpPr>
        <p:spPr>
          <a:xfrm>
            <a:off x="3651948" y="13115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Value prop, Platform benefits, TCO</a:t>
            </a:r>
          </a:p>
        </p:txBody>
      </p:sp>
      <p:sp>
        <p:nvSpPr>
          <p:cNvPr id="82" name="Text Placeholder 5">
            <a:extLst>
              <a:ext uri="{FF2B5EF4-FFF2-40B4-BE49-F238E27FC236}">
                <a16:creationId xmlns:a16="http://schemas.microsoft.com/office/drawing/2014/main" id="{30415845-1A46-41F5-AC70-9AC08EE1BA30}"/>
              </a:ext>
            </a:extLst>
          </p:cNvPr>
          <p:cNvSpPr txBox="1">
            <a:spLocks/>
          </p:cNvSpPr>
          <p:nvPr/>
        </p:nvSpPr>
        <p:spPr>
          <a:xfrm>
            <a:off x="3651948" y="2057106"/>
            <a:ext cx="5846638"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Managed Instance architecture, Features and management</a:t>
            </a:r>
          </a:p>
        </p:txBody>
      </p:sp>
      <p:cxnSp>
        <p:nvCxnSpPr>
          <p:cNvPr id="83" name="Straight Connector 82">
            <a:extLst>
              <a:ext uri="{FF2B5EF4-FFF2-40B4-BE49-F238E27FC236}">
                <a16:creationId xmlns:a16="http://schemas.microsoft.com/office/drawing/2014/main" id="{D2B2D8CD-4356-44BF-9CB7-5BE366D51B34}"/>
              </a:ext>
            </a:extLst>
          </p:cNvPr>
          <p:cNvCxnSpPr>
            <a:cxnSpLocks/>
          </p:cNvCxnSpPr>
          <p:nvPr/>
        </p:nvCxnSpPr>
        <p:spPr>
          <a:xfrm>
            <a:off x="481345" y="1837830"/>
            <a:ext cx="8836181" cy="0"/>
          </a:xfrm>
          <a:prstGeom prst="line">
            <a:avLst/>
          </a:prstGeom>
          <a:noFill/>
          <a:ln w="9525" cap="flat" cmpd="sng" algn="ctr">
            <a:solidFill>
              <a:srgbClr val="FFFFFF">
                <a:lumMod val="85000"/>
              </a:srgbClr>
            </a:solidFill>
            <a:prstDash val="solid"/>
            <a:headEnd type="none"/>
            <a:tailEnd type="none"/>
          </a:ln>
          <a:effectLst/>
        </p:spPr>
      </p:cxnSp>
      <p:sp>
        <p:nvSpPr>
          <p:cNvPr id="84" name="Text Placeholder 5">
            <a:extLst>
              <a:ext uri="{FF2B5EF4-FFF2-40B4-BE49-F238E27FC236}">
                <a16:creationId xmlns:a16="http://schemas.microsoft.com/office/drawing/2014/main" id="{5F8FB616-F68F-459D-9CCA-54E164F62FE2}"/>
              </a:ext>
            </a:extLst>
          </p:cNvPr>
          <p:cNvSpPr txBox="1">
            <a:spLocks/>
          </p:cNvSpPr>
          <p:nvPr/>
        </p:nvSpPr>
        <p:spPr>
          <a:xfrm>
            <a:off x="3651948" y="2786077"/>
            <a:ext cx="6866561"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Security overview, Networking considerations, </a:t>
            </a:r>
            <a:r>
              <a:rPr kumimoji="0" lang="en-US" sz="1400" b="0" i="0" u="none" strike="noStrike" kern="1200" cap="none" spc="0" normalizeH="0" baseline="0" noProof="0">
                <a:ln>
                  <a:noFill/>
                </a:ln>
                <a:solidFill>
                  <a:srgbClr val="3C3C41"/>
                </a:solidFill>
                <a:effectLst/>
                <a:uLnTx/>
                <a:uFillTx/>
                <a:latin typeface="Segoe UI Semibold"/>
                <a:ea typeface="+mn-ea"/>
                <a:cs typeface="+mn-cs"/>
              </a:rPr>
              <a:t>Hands-on-Lab</a:t>
            </a:r>
          </a:p>
        </p:txBody>
      </p:sp>
      <p:sp>
        <p:nvSpPr>
          <p:cNvPr id="85" name="Text Placeholder 6">
            <a:extLst>
              <a:ext uri="{FF2B5EF4-FFF2-40B4-BE49-F238E27FC236}">
                <a16:creationId xmlns:a16="http://schemas.microsoft.com/office/drawing/2014/main" id="{EAC38D73-CD2F-41B4-B1DC-6A3AB5DBFCA9}"/>
              </a:ext>
            </a:extLst>
          </p:cNvPr>
          <p:cNvSpPr txBox="1">
            <a:spLocks/>
          </p:cNvSpPr>
          <p:nvPr/>
        </p:nvSpPr>
        <p:spPr>
          <a:xfrm>
            <a:off x="3651948" y="3522593"/>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Key capabilities, limitations, backup &amp; restore</a:t>
            </a:r>
            <a:endParaRPr kumimoji="0" lang="en-US" sz="2400" b="0"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86" name="Text Placeholder 7">
            <a:extLst>
              <a:ext uri="{FF2B5EF4-FFF2-40B4-BE49-F238E27FC236}">
                <a16:creationId xmlns:a16="http://schemas.microsoft.com/office/drawing/2014/main" id="{8D42EFD5-1E69-4F11-87EB-73ED96FCBCD7}"/>
              </a:ext>
            </a:extLst>
          </p:cNvPr>
          <p:cNvSpPr txBox="1">
            <a:spLocks/>
          </p:cNvSpPr>
          <p:nvPr/>
        </p:nvSpPr>
        <p:spPr>
          <a:xfrm>
            <a:off x="3651948" y="4277208"/>
            <a:ext cx="6041085"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Migration overview and options, </a:t>
            </a:r>
            <a:r>
              <a:rPr kumimoji="0" lang="en-US" sz="1400" b="0" i="0" u="none" strike="noStrike" kern="1200" cap="none" spc="0" normalizeH="0" baseline="0" noProof="0">
                <a:ln>
                  <a:noFill/>
                </a:ln>
                <a:solidFill>
                  <a:srgbClr val="3C3C41"/>
                </a:solidFill>
                <a:effectLst/>
                <a:uLnTx/>
                <a:uFillTx/>
                <a:latin typeface="Segoe UI Semibold"/>
                <a:ea typeface="+mn-ea"/>
                <a:cs typeface="+mn-cs"/>
              </a:rPr>
              <a:t>Hands-on-Lab</a:t>
            </a:r>
          </a:p>
        </p:txBody>
      </p:sp>
      <p:sp>
        <p:nvSpPr>
          <p:cNvPr id="87" name="Text Placeholder 8">
            <a:extLst>
              <a:ext uri="{FF2B5EF4-FFF2-40B4-BE49-F238E27FC236}">
                <a16:creationId xmlns:a16="http://schemas.microsoft.com/office/drawing/2014/main" id="{35980892-5A81-4C93-8062-585A278F7EA1}"/>
              </a:ext>
            </a:extLst>
          </p:cNvPr>
          <p:cNvSpPr txBox="1">
            <a:spLocks/>
          </p:cNvSpPr>
          <p:nvPr/>
        </p:nvSpPr>
        <p:spPr>
          <a:xfrm>
            <a:off x="3651948" y="5045616"/>
            <a:ext cx="5599628"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Business Intelligence services + Managed Instance,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88" name="Straight Connector 87">
            <a:extLst>
              <a:ext uri="{FF2B5EF4-FFF2-40B4-BE49-F238E27FC236}">
                <a16:creationId xmlns:a16="http://schemas.microsoft.com/office/drawing/2014/main" id="{BD6A5DC6-F8DB-4374-AE94-C3DBD9F28044}"/>
              </a:ext>
            </a:extLst>
          </p:cNvPr>
          <p:cNvCxnSpPr>
            <a:cxnSpLocks/>
          </p:cNvCxnSpPr>
          <p:nvPr/>
        </p:nvCxnSpPr>
        <p:spPr>
          <a:xfrm>
            <a:off x="481345" y="2584138"/>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9" name="Straight Connector 88">
            <a:extLst>
              <a:ext uri="{FF2B5EF4-FFF2-40B4-BE49-F238E27FC236}">
                <a16:creationId xmlns:a16="http://schemas.microsoft.com/office/drawing/2014/main" id="{4DBCDA73-A2E2-44E5-B8F1-B98CEAD5AFDF}"/>
              </a:ext>
            </a:extLst>
          </p:cNvPr>
          <p:cNvCxnSpPr>
            <a:cxnSpLocks/>
          </p:cNvCxnSpPr>
          <p:nvPr/>
        </p:nvCxnSpPr>
        <p:spPr>
          <a:xfrm>
            <a:off x="481345" y="3330446"/>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90" name="Straight Connector 89">
            <a:extLst>
              <a:ext uri="{FF2B5EF4-FFF2-40B4-BE49-F238E27FC236}">
                <a16:creationId xmlns:a16="http://schemas.microsoft.com/office/drawing/2014/main" id="{632DB4E5-6AD4-48F8-8863-E80643ABD27D}"/>
              </a:ext>
            </a:extLst>
          </p:cNvPr>
          <p:cNvCxnSpPr>
            <a:cxnSpLocks/>
          </p:cNvCxnSpPr>
          <p:nvPr/>
        </p:nvCxnSpPr>
        <p:spPr>
          <a:xfrm>
            <a:off x="481345" y="4076754"/>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91" name="Straight Connector 90">
            <a:extLst>
              <a:ext uri="{FF2B5EF4-FFF2-40B4-BE49-F238E27FC236}">
                <a16:creationId xmlns:a16="http://schemas.microsoft.com/office/drawing/2014/main" id="{095E86A1-CD8D-4D90-B4DE-4AAC29BD9304}"/>
              </a:ext>
            </a:extLst>
          </p:cNvPr>
          <p:cNvCxnSpPr>
            <a:cxnSpLocks/>
          </p:cNvCxnSpPr>
          <p:nvPr/>
        </p:nvCxnSpPr>
        <p:spPr>
          <a:xfrm>
            <a:off x="481345" y="4823062"/>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92" name="Straight Connector 91">
            <a:extLst>
              <a:ext uri="{FF2B5EF4-FFF2-40B4-BE49-F238E27FC236}">
                <a16:creationId xmlns:a16="http://schemas.microsoft.com/office/drawing/2014/main" id="{F4E799E1-E075-413D-817C-1DD70CC6A2BE}"/>
              </a:ext>
            </a:extLst>
          </p:cNvPr>
          <p:cNvCxnSpPr>
            <a:cxnSpLocks/>
          </p:cNvCxnSpPr>
          <p:nvPr/>
        </p:nvCxnSpPr>
        <p:spPr>
          <a:xfrm>
            <a:off x="481345" y="5569369"/>
            <a:ext cx="8855796" cy="0"/>
          </a:xfrm>
          <a:prstGeom prst="line">
            <a:avLst/>
          </a:prstGeom>
          <a:noFill/>
          <a:ln w="9525" cap="flat" cmpd="sng" algn="ctr">
            <a:solidFill>
              <a:srgbClr val="FFFFFF">
                <a:lumMod val="85000"/>
              </a:srgbClr>
            </a:solidFill>
            <a:prstDash val="solid"/>
            <a:headEnd type="none"/>
            <a:tailEnd type="none"/>
          </a:ln>
          <a:effectLst/>
        </p:spPr>
      </p:cxnSp>
      <p:sp>
        <p:nvSpPr>
          <p:cNvPr id="93" name="Content Placeholder 11">
            <a:extLst>
              <a:ext uri="{FF2B5EF4-FFF2-40B4-BE49-F238E27FC236}">
                <a16:creationId xmlns:a16="http://schemas.microsoft.com/office/drawing/2014/main" id="{95C4C69C-BE56-4931-A967-CDDD091CA597}"/>
              </a:ext>
            </a:extLst>
          </p:cNvPr>
          <p:cNvSpPr txBox="1">
            <a:spLocks/>
          </p:cNvSpPr>
          <p:nvPr/>
        </p:nvSpPr>
        <p:spPr>
          <a:xfrm>
            <a:off x="429013" y="64511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Closing</a:t>
            </a:r>
          </a:p>
        </p:txBody>
      </p:sp>
      <p:sp>
        <p:nvSpPr>
          <p:cNvPr id="94" name="Text Placeholder 8">
            <a:extLst>
              <a:ext uri="{FF2B5EF4-FFF2-40B4-BE49-F238E27FC236}">
                <a16:creationId xmlns:a16="http://schemas.microsoft.com/office/drawing/2014/main" id="{7B6E1F4A-58AE-46BB-B554-7B30DF1547EA}"/>
              </a:ext>
            </a:extLst>
          </p:cNvPr>
          <p:cNvSpPr txBox="1">
            <a:spLocks/>
          </p:cNvSpPr>
          <p:nvPr/>
        </p:nvSpPr>
        <p:spPr>
          <a:xfrm>
            <a:off x="3642982" y="64918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Q&amp;A, technical resources, etc.,</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95" name="Straight Connector 94">
            <a:extLst>
              <a:ext uri="{FF2B5EF4-FFF2-40B4-BE49-F238E27FC236}">
                <a16:creationId xmlns:a16="http://schemas.microsoft.com/office/drawing/2014/main" id="{FF02181F-AC50-47A4-8172-D8B422AA00AD}"/>
              </a:ext>
            </a:extLst>
          </p:cNvPr>
          <p:cNvCxnSpPr>
            <a:cxnSpLocks/>
          </p:cNvCxnSpPr>
          <p:nvPr/>
        </p:nvCxnSpPr>
        <p:spPr>
          <a:xfrm>
            <a:off x="472553" y="6314297"/>
            <a:ext cx="8855796" cy="0"/>
          </a:xfrm>
          <a:prstGeom prst="line">
            <a:avLst/>
          </a:prstGeom>
          <a:noFill/>
          <a:ln w="9525" cap="flat" cmpd="sng" algn="ctr">
            <a:solidFill>
              <a:srgbClr val="FFFFFF">
                <a:lumMod val="85000"/>
              </a:srgbClr>
            </a:solidFill>
            <a:prstDash val="solid"/>
            <a:headEnd type="none"/>
            <a:tailEnd type="none"/>
          </a:ln>
          <a:effectLst/>
        </p:spPr>
      </p:cxnSp>
      <p:sp>
        <p:nvSpPr>
          <p:cNvPr id="96" name="Content Placeholder 11">
            <a:extLst>
              <a:ext uri="{FF2B5EF4-FFF2-40B4-BE49-F238E27FC236}">
                <a16:creationId xmlns:a16="http://schemas.microsoft.com/office/drawing/2014/main" id="{B440184A-8BEA-48FF-B34F-08AE6DFA3DB8}"/>
              </a:ext>
            </a:extLst>
          </p:cNvPr>
          <p:cNvSpPr txBox="1">
            <a:spLocks/>
          </p:cNvSpPr>
          <p:nvPr/>
        </p:nvSpPr>
        <p:spPr>
          <a:xfrm>
            <a:off x="434452" y="573812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Hyperscale</a:t>
            </a:r>
          </a:p>
        </p:txBody>
      </p:sp>
      <p:sp>
        <p:nvSpPr>
          <p:cNvPr id="97" name="Text Placeholder 8">
            <a:extLst>
              <a:ext uri="{FF2B5EF4-FFF2-40B4-BE49-F238E27FC236}">
                <a16:creationId xmlns:a16="http://schemas.microsoft.com/office/drawing/2014/main" id="{7A284073-BB4D-465A-B019-B3A7F8755568}"/>
              </a:ext>
            </a:extLst>
          </p:cNvPr>
          <p:cNvSpPr txBox="1">
            <a:spLocks/>
          </p:cNvSpPr>
          <p:nvPr/>
        </p:nvSpPr>
        <p:spPr>
          <a:xfrm>
            <a:off x="3648421" y="5778798"/>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Hyperscale</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98" name="Rectangle 97">
            <a:extLst>
              <a:ext uri="{FF2B5EF4-FFF2-40B4-BE49-F238E27FC236}">
                <a16:creationId xmlns:a16="http://schemas.microsoft.com/office/drawing/2014/main" id="{C7A3E81E-4AD7-4681-93D2-BA07B80A6375}"/>
              </a:ext>
            </a:extLst>
          </p:cNvPr>
          <p:cNvSpPr/>
          <p:nvPr/>
        </p:nvSpPr>
        <p:spPr bwMode="auto">
          <a:xfrm>
            <a:off x="309667" y="4270683"/>
            <a:ext cx="9025666" cy="2580400"/>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7FFD3DB7-EAD6-4986-8372-EE43248341F7}"/>
              </a:ext>
            </a:extLst>
          </p:cNvPr>
          <p:cNvSpPr/>
          <p:nvPr/>
        </p:nvSpPr>
        <p:spPr bwMode="auto">
          <a:xfrm>
            <a:off x="356798" y="1088315"/>
            <a:ext cx="9025666" cy="2142565"/>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3512343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13F48-F3D0-465C-AB7A-07E23E0AAAE0}"/>
              </a:ext>
            </a:extLst>
          </p:cNvPr>
          <p:cNvSpPr>
            <a:spLocks noGrp="1"/>
          </p:cNvSpPr>
          <p:nvPr>
            <p:ph type="title"/>
          </p:nvPr>
        </p:nvSpPr>
        <p:spPr/>
        <p:txBody>
          <a:bodyPr/>
          <a:lstStyle/>
          <a:p>
            <a:r>
              <a:rPr lang="en-US"/>
              <a:t>Authentication</a:t>
            </a:r>
          </a:p>
        </p:txBody>
      </p:sp>
      <p:sp useBgFill="1">
        <p:nvSpPr>
          <p:cNvPr id="177" name="Freeform 4">
            <a:extLst>
              <a:ext uri="{FF2B5EF4-FFF2-40B4-BE49-F238E27FC236}">
                <a16:creationId xmlns:a16="http://schemas.microsoft.com/office/drawing/2014/main" id="{3E4D1C84-51F6-4342-9315-3ACCC67E8CF2}"/>
              </a:ext>
            </a:extLst>
          </p:cNvPr>
          <p:cNvSpPr>
            <a:spLocks noChangeAspect="1"/>
          </p:cNvSpPr>
          <p:nvPr/>
        </p:nvSpPr>
        <p:spPr bwMode="auto">
          <a:xfrm flipH="1">
            <a:off x="5964936" y="828983"/>
            <a:ext cx="6014538" cy="359224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ln w="12700">
            <a:solidFill>
              <a:schemeClr val="tx1">
                <a:lumMod val="75000"/>
                <a:lumOff val="25000"/>
              </a:schemeClr>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latin typeface="Segoe UI"/>
            </a:endParaRPr>
          </a:p>
        </p:txBody>
      </p:sp>
      <p:sp>
        <p:nvSpPr>
          <p:cNvPr id="178" name="Rectangle 177">
            <a:extLst>
              <a:ext uri="{FF2B5EF4-FFF2-40B4-BE49-F238E27FC236}">
                <a16:creationId xmlns:a16="http://schemas.microsoft.com/office/drawing/2014/main" id="{D03E5750-7C87-40BB-B982-DABD350105AF}"/>
              </a:ext>
            </a:extLst>
          </p:cNvPr>
          <p:cNvSpPr/>
          <p:nvPr/>
        </p:nvSpPr>
        <p:spPr bwMode="auto">
          <a:xfrm>
            <a:off x="864404" y="5693485"/>
            <a:ext cx="3206550" cy="9729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defTabSz="951028" fontAlgn="base">
              <a:spcBef>
                <a:spcPct val="0"/>
              </a:spcBef>
              <a:spcAft>
                <a:spcPct val="0"/>
              </a:spcAft>
            </a:pPr>
            <a:r>
              <a:rPr lang="en-US" sz="1224">
                <a:solidFill>
                  <a:schemeClr val="bg1"/>
                </a:solidFill>
              </a:rPr>
              <a:t>  SSMS</a:t>
            </a:r>
          </a:p>
          <a:p>
            <a:pPr defTabSz="951028" fontAlgn="base">
              <a:spcBef>
                <a:spcPct val="0"/>
              </a:spcBef>
              <a:spcAft>
                <a:spcPct val="0"/>
              </a:spcAft>
            </a:pPr>
            <a:r>
              <a:rPr lang="en-US" sz="1224">
                <a:solidFill>
                  <a:schemeClr val="bg1"/>
                </a:solidFill>
              </a:rPr>
              <a:t>  SSDT</a:t>
            </a:r>
          </a:p>
          <a:p>
            <a:pPr defTabSz="951028" fontAlgn="base">
              <a:spcBef>
                <a:spcPct val="0"/>
              </a:spcBef>
              <a:spcAft>
                <a:spcPct val="0"/>
              </a:spcAft>
            </a:pPr>
            <a:r>
              <a:rPr lang="en-US" sz="1224">
                <a:solidFill>
                  <a:schemeClr val="bg1"/>
                </a:solidFill>
              </a:rPr>
              <a:t>  Connection string-based authentication</a:t>
            </a:r>
          </a:p>
          <a:p>
            <a:pPr defTabSz="951028" fontAlgn="base">
              <a:spcBef>
                <a:spcPct val="0"/>
              </a:spcBef>
              <a:spcAft>
                <a:spcPct val="0"/>
              </a:spcAft>
            </a:pPr>
            <a:r>
              <a:rPr lang="en-US" sz="1224">
                <a:solidFill>
                  <a:schemeClr val="bg1"/>
                </a:solidFill>
              </a:rPr>
              <a:t>  SQL package</a:t>
            </a:r>
          </a:p>
        </p:txBody>
      </p:sp>
      <p:grpSp>
        <p:nvGrpSpPr>
          <p:cNvPr id="179" name="Group 178">
            <a:extLst>
              <a:ext uri="{FF2B5EF4-FFF2-40B4-BE49-F238E27FC236}">
                <a16:creationId xmlns:a16="http://schemas.microsoft.com/office/drawing/2014/main" id="{BBF96529-D463-47FA-90CE-30692B74A848}"/>
              </a:ext>
            </a:extLst>
          </p:cNvPr>
          <p:cNvGrpSpPr/>
          <p:nvPr/>
        </p:nvGrpSpPr>
        <p:grpSpPr>
          <a:xfrm>
            <a:off x="7322535" y="3408031"/>
            <a:ext cx="542151" cy="647888"/>
            <a:chOff x="4064268" y="5053939"/>
            <a:chExt cx="1574815" cy="1658606"/>
          </a:xfrm>
        </p:grpSpPr>
        <p:sp>
          <p:nvSpPr>
            <p:cNvPr id="212" name="Cylinder 211">
              <a:extLst>
                <a:ext uri="{FF2B5EF4-FFF2-40B4-BE49-F238E27FC236}">
                  <a16:creationId xmlns:a16="http://schemas.microsoft.com/office/drawing/2014/main" id="{20521C27-E29A-4CF0-A3E4-455FE313D218}"/>
                </a:ext>
              </a:extLst>
            </p:cNvPr>
            <p:cNvSpPr/>
            <p:nvPr/>
          </p:nvSpPr>
          <p:spPr bwMode="auto">
            <a:xfrm>
              <a:off x="4064268" y="5053939"/>
              <a:ext cx="1043831" cy="1371349"/>
            </a:xfrm>
            <a:prstGeom prst="can">
              <a:avLst>
                <a:gd name="adj" fmla="val 39530"/>
              </a:avLst>
            </a:pr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5" name="Freeform 146">
              <a:extLst>
                <a:ext uri="{FF2B5EF4-FFF2-40B4-BE49-F238E27FC236}">
                  <a16:creationId xmlns:a16="http://schemas.microsoft.com/office/drawing/2014/main" id="{8713F3A7-9DE1-47F4-A5AE-E95C506FE893}"/>
                </a:ext>
              </a:extLst>
            </p:cNvPr>
            <p:cNvSpPr>
              <a:spLocks noChangeAspect="1"/>
            </p:cNvSpPr>
            <p:nvPr/>
          </p:nvSpPr>
          <p:spPr bwMode="auto">
            <a:xfrm>
              <a:off x="4523512" y="6006043"/>
              <a:ext cx="1115571" cy="70650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sp>
        <p:nvSpPr>
          <p:cNvPr id="216" name="TextBox 215">
            <a:extLst>
              <a:ext uri="{FF2B5EF4-FFF2-40B4-BE49-F238E27FC236}">
                <a16:creationId xmlns:a16="http://schemas.microsoft.com/office/drawing/2014/main" id="{E97BAC4A-57CF-425F-A34A-BECDBCA4C749}"/>
              </a:ext>
            </a:extLst>
          </p:cNvPr>
          <p:cNvSpPr txBox="1"/>
          <p:nvPr/>
        </p:nvSpPr>
        <p:spPr>
          <a:xfrm>
            <a:off x="6701811" y="3131707"/>
            <a:ext cx="1649891" cy="267080"/>
          </a:xfrm>
          <a:prstGeom prst="rect">
            <a:avLst/>
          </a:prstGeom>
          <a:noFill/>
        </p:spPr>
        <p:txBody>
          <a:bodyPr wrap="none" lIns="93260" tIns="46630" rIns="93260" bIns="46630" rtlCol="0">
            <a:spAutoFit/>
          </a:bodyPr>
          <a:lstStyle/>
          <a:p>
            <a:pPr>
              <a:lnSpc>
                <a:spcPct val="90000"/>
              </a:lnSpc>
              <a:spcAft>
                <a:spcPts val="612"/>
              </a:spcAft>
            </a:pPr>
            <a:r>
              <a:rPr lang="en-US" sz="1224">
                <a:solidFill>
                  <a:srgbClr val="0070C0"/>
                </a:solidFill>
                <a:latin typeface="Segoe UI Semibold" panose="020B0702040204020203" pitchFamily="34" charset="0"/>
                <a:cs typeface="Segoe UI Semibold" panose="020B0702040204020203" pitchFamily="34" charset="0"/>
              </a:rPr>
              <a:t>Azure SQL Database</a:t>
            </a:r>
          </a:p>
        </p:txBody>
      </p:sp>
      <p:sp>
        <p:nvSpPr>
          <p:cNvPr id="217" name="Rectangle 216">
            <a:extLst>
              <a:ext uri="{FF2B5EF4-FFF2-40B4-BE49-F238E27FC236}">
                <a16:creationId xmlns:a16="http://schemas.microsoft.com/office/drawing/2014/main" id="{0191DC0D-F091-4C73-A9B6-5DD58A727E3C}"/>
              </a:ext>
            </a:extLst>
          </p:cNvPr>
          <p:cNvSpPr/>
          <p:nvPr/>
        </p:nvSpPr>
        <p:spPr bwMode="auto">
          <a:xfrm>
            <a:off x="6529106" y="5722270"/>
            <a:ext cx="1565854" cy="93260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218" name="TextBox 217">
            <a:extLst>
              <a:ext uri="{FF2B5EF4-FFF2-40B4-BE49-F238E27FC236}">
                <a16:creationId xmlns:a16="http://schemas.microsoft.com/office/drawing/2014/main" id="{8C08867B-AF02-40ED-9B1E-39995796BCA1}"/>
              </a:ext>
            </a:extLst>
          </p:cNvPr>
          <p:cNvSpPr txBox="1"/>
          <p:nvPr/>
        </p:nvSpPr>
        <p:spPr>
          <a:xfrm>
            <a:off x="6552135" y="6079192"/>
            <a:ext cx="1434277" cy="324695"/>
          </a:xfrm>
          <a:prstGeom prst="rect">
            <a:avLst/>
          </a:prstGeom>
          <a:noFill/>
        </p:spPr>
        <p:txBody>
          <a:bodyPr wrap="none" lIns="93260" tIns="46630" rIns="93260" bIns="46630" rtlCol="0">
            <a:spAutoFit/>
          </a:bodyPr>
          <a:lstStyle/>
          <a:p>
            <a:pPr>
              <a:lnSpc>
                <a:spcPct val="90000"/>
              </a:lnSpc>
              <a:spcAft>
                <a:spcPts val="612"/>
              </a:spcAft>
            </a:pPr>
            <a:r>
              <a:rPr lang="en-US" sz="1632" b="1">
                <a:solidFill>
                  <a:schemeClr val="bg1"/>
                </a:solidFill>
                <a:latin typeface="Segoe UI Semibold" panose="020B0702040204020203" pitchFamily="34" charset="0"/>
                <a:cs typeface="Segoe UI Semibold" panose="020B0702040204020203" pitchFamily="34" charset="0"/>
              </a:rPr>
              <a:t>ADO.NET 4.6</a:t>
            </a:r>
          </a:p>
        </p:txBody>
      </p:sp>
      <p:sp>
        <p:nvSpPr>
          <p:cNvPr id="219" name="Rectangle 218">
            <a:extLst>
              <a:ext uri="{FF2B5EF4-FFF2-40B4-BE49-F238E27FC236}">
                <a16:creationId xmlns:a16="http://schemas.microsoft.com/office/drawing/2014/main" id="{77DE108E-2A27-40AD-BEF9-994F50700C73}"/>
              </a:ext>
            </a:extLst>
          </p:cNvPr>
          <p:cNvSpPr/>
          <p:nvPr/>
        </p:nvSpPr>
        <p:spPr bwMode="auto">
          <a:xfrm>
            <a:off x="6350645" y="5440186"/>
            <a:ext cx="1479501" cy="523869"/>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836">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ADALSQL</a:t>
            </a:r>
          </a:p>
        </p:txBody>
      </p:sp>
      <p:pic>
        <p:nvPicPr>
          <p:cNvPr id="221" name="Graphic 220" descr="Monitor">
            <a:extLst>
              <a:ext uri="{FF2B5EF4-FFF2-40B4-BE49-F238E27FC236}">
                <a16:creationId xmlns:a16="http://schemas.microsoft.com/office/drawing/2014/main" id="{C0B76A50-9A2C-4DBC-A03D-7152C9C14A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37702" y="5310656"/>
            <a:ext cx="1111066" cy="1111066"/>
          </a:xfrm>
          <a:prstGeom prst="rect">
            <a:avLst/>
          </a:prstGeom>
        </p:spPr>
      </p:pic>
      <p:cxnSp>
        <p:nvCxnSpPr>
          <p:cNvPr id="222" name="Straight Arrow Connector 221">
            <a:extLst>
              <a:ext uri="{FF2B5EF4-FFF2-40B4-BE49-F238E27FC236}">
                <a16:creationId xmlns:a16="http://schemas.microsoft.com/office/drawing/2014/main" id="{81B06AA5-DD80-430E-BF8D-86EFEF130546}"/>
              </a:ext>
            </a:extLst>
          </p:cNvPr>
          <p:cNvCxnSpPr>
            <a:cxnSpLocks/>
          </p:cNvCxnSpPr>
          <p:nvPr/>
        </p:nvCxnSpPr>
        <p:spPr>
          <a:xfrm>
            <a:off x="4640871" y="5969811"/>
            <a:ext cx="1508285"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3" name="Rectangle 222">
            <a:extLst>
              <a:ext uri="{FF2B5EF4-FFF2-40B4-BE49-F238E27FC236}">
                <a16:creationId xmlns:a16="http://schemas.microsoft.com/office/drawing/2014/main" id="{7E4ACCE5-D0DC-4B22-8D50-2641A56D83B6}"/>
              </a:ext>
            </a:extLst>
          </p:cNvPr>
          <p:cNvSpPr/>
          <p:nvPr/>
        </p:nvSpPr>
        <p:spPr bwMode="auto">
          <a:xfrm>
            <a:off x="3591748" y="5541191"/>
            <a:ext cx="800016" cy="52226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224" name="TextBox 223">
            <a:extLst>
              <a:ext uri="{FF2B5EF4-FFF2-40B4-BE49-F238E27FC236}">
                <a16:creationId xmlns:a16="http://schemas.microsoft.com/office/drawing/2014/main" id="{99DC7F87-DE87-43EA-8E74-518FF93D8EF8}"/>
              </a:ext>
            </a:extLst>
          </p:cNvPr>
          <p:cNvSpPr txBox="1"/>
          <p:nvPr/>
        </p:nvSpPr>
        <p:spPr>
          <a:xfrm>
            <a:off x="3573603" y="5673103"/>
            <a:ext cx="873372" cy="242490"/>
          </a:xfrm>
          <a:prstGeom prst="rect">
            <a:avLst/>
          </a:prstGeom>
          <a:noFill/>
        </p:spPr>
        <p:txBody>
          <a:bodyPr wrap="none" lIns="93260" tIns="46630" rIns="93260" bIns="46630" rtlCol="0">
            <a:spAutoFit/>
          </a:bodyPr>
          <a:lstStyle/>
          <a:p>
            <a:pPr>
              <a:lnSpc>
                <a:spcPct val="90000"/>
              </a:lnSpc>
              <a:spcAft>
                <a:spcPts val="612"/>
              </a:spcAft>
            </a:pPr>
            <a:r>
              <a:rPr lang="en-US" sz="1020">
                <a:solidFill>
                  <a:srgbClr val="0070C0"/>
                </a:solidFill>
              </a:rPr>
              <a:t>Application</a:t>
            </a:r>
          </a:p>
        </p:txBody>
      </p:sp>
      <p:grpSp>
        <p:nvGrpSpPr>
          <p:cNvPr id="225" name="Group 224">
            <a:extLst>
              <a:ext uri="{FF2B5EF4-FFF2-40B4-BE49-F238E27FC236}">
                <a16:creationId xmlns:a16="http://schemas.microsoft.com/office/drawing/2014/main" id="{56207912-010E-48AE-8824-41682D357020}"/>
              </a:ext>
            </a:extLst>
          </p:cNvPr>
          <p:cNvGrpSpPr/>
          <p:nvPr/>
        </p:nvGrpSpPr>
        <p:grpSpPr>
          <a:xfrm>
            <a:off x="580163" y="2324307"/>
            <a:ext cx="3843079" cy="1841276"/>
            <a:chOff x="-73687" y="3846555"/>
            <a:chExt cx="3768067" cy="1805336"/>
          </a:xfrm>
        </p:grpSpPr>
        <p:grpSp>
          <p:nvGrpSpPr>
            <p:cNvPr id="228" name="Group 227">
              <a:extLst>
                <a:ext uri="{FF2B5EF4-FFF2-40B4-BE49-F238E27FC236}">
                  <a16:creationId xmlns:a16="http://schemas.microsoft.com/office/drawing/2014/main" id="{0856028D-7E3B-492A-BCA9-8EFC85922F3F}"/>
                </a:ext>
              </a:extLst>
            </p:cNvPr>
            <p:cNvGrpSpPr/>
            <p:nvPr/>
          </p:nvGrpSpPr>
          <p:grpSpPr>
            <a:xfrm>
              <a:off x="1134489" y="3846555"/>
              <a:ext cx="2559891" cy="1805336"/>
              <a:chOff x="1792808" y="4869962"/>
              <a:chExt cx="2140585" cy="1509625"/>
            </a:xfrm>
          </p:grpSpPr>
          <p:grpSp>
            <p:nvGrpSpPr>
              <p:cNvPr id="230" name="Group 229">
                <a:extLst>
                  <a:ext uri="{FF2B5EF4-FFF2-40B4-BE49-F238E27FC236}">
                    <a16:creationId xmlns:a16="http://schemas.microsoft.com/office/drawing/2014/main" id="{F14CEE7B-D9D1-431B-BC08-9AC4269877CD}"/>
                  </a:ext>
                </a:extLst>
              </p:cNvPr>
              <p:cNvGrpSpPr/>
              <p:nvPr/>
            </p:nvGrpSpPr>
            <p:grpSpPr>
              <a:xfrm>
                <a:off x="2679738" y="4869962"/>
                <a:ext cx="1253655" cy="1253655"/>
                <a:chOff x="2948537" y="5104016"/>
                <a:chExt cx="1600200" cy="1600200"/>
              </a:xfrm>
            </p:grpSpPr>
            <p:sp>
              <p:nvSpPr>
                <p:cNvPr id="268" name="Dotted Circle">
                  <a:extLst>
                    <a:ext uri="{FF2B5EF4-FFF2-40B4-BE49-F238E27FC236}">
                      <a16:creationId xmlns:a16="http://schemas.microsoft.com/office/drawing/2014/main" id="{116C0572-DC66-4B78-8375-EF66DE1C8B09}"/>
                    </a:ext>
                  </a:extLst>
                </p:cNvPr>
                <p:cNvSpPr/>
                <p:nvPr/>
              </p:nvSpPr>
              <p:spPr>
                <a:xfrm>
                  <a:off x="2948537" y="5104016"/>
                  <a:ext cx="1600200" cy="1600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2F2F2"/>
                </a:solidFill>
                <a:ln w="28575" cap="rnd">
                  <a:solidFill>
                    <a:srgbClr val="353535"/>
                  </a:solidFill>
                  <a:custDash>
                    <a:ds d="100000" sp="100000"/>
                  </a:custDash>
                </a:ln>
              </p:spPr>
              <p:txBody>
                <a:bodyPr vert="horz" wrap="square" lIns="91414" tIns="45706" rIns="91414" bIns="45706" anchor="ctr" anchorCtr="1" compatLnSpc="1">
                  <a:noAutofit/>
                </a:bodyPr>
                <a:lstStyle/>
                <a:p>
                  <a:pPr algn="ctr" defTabSz="932384">
                    <a:defRPr sz="1800" b="0" i="0" u="none" strike="noStrike" kern="0" cap="none" spc="0" baseline="0">
                      <a:solidFill>
                        <a:srgbClr val="000000"/>
                      </a:solidFill>
                      <a:uFillTx/>
                    </a:defRPr>
                  </a:pPr>
                  <a:endParaRPr lang="en-US" sz="1763" kern="0">
                    <a:solidFill>
                      <a:srgbClr val="FFFFFF"/>
                    </a:solidFill>
                    <a:latin typeface="Segoe UI Semilight"/>
                  </a:endParaRPr>
                </a:p>
              </p:txBody>
            </p:sp>
            <p:grpSp>
              <p:nvGrpSpPr>
                <p:cNvPr id="269" name="Group 2">
                  <a:extLst>
                    <a:ext uri="{FF2B5EF4-FFF2-40B4-BE49-F238E27FC236}">
                      <a16:creationId xmlns:a16="http://schemas.microsoft.com/office/drawing/2014/main" id="{3D540298-1E87-4507-8C44-FA1D2728351A}"/>
                    </a:ext>
                  </a:extLst>
                </p:cNvPr>
                <p:cNvGrpSpPr/>
                <p:nvPr/>
              </p:nvGrpSpPr>
              <p:grpSpPr>
                <a:xfrm>
                  <a:off x="3197318" y="5374450"/>
                  <a:ext cx="1102629" cy="1059331"/>
                  <a:chOff x="3197318" y="5374450"/>
                  <a:chExt cx="1102629" cy="1059331"/>
                </a:xfrm>
              </p:grpSpPr>
              <p:grpSp>
                <p:nvGrpSpPr>
                  <p:cNvPr id="270" name="Group 162">
                    <a:extLst>
                      <a:ext uri="{FF2B5EF4-FFF2-40B4-BE49-F238E27FC236}">
                        <a16:creationId xmlns:a16="http://schemas.microsoft.com/office/drawing/2014/main" id="{8F2C6466-4453-4126-A1A5-CD1BE738DAB8}"/>
                      </a:ext>
                    </a:extLst>
                  </p:cNvPr>
                  <p:cNvGrpSpPr/>
                  <p:nvPr/>
                </p:nvGrpSpPr>
                <p:grpSpPr>
                  <a:xfrm>
                    <a:off x="3197318" y="5719773"/>
                    <a:ext cx="367515" cy="311389"/>
                    <a:chOff x="3197318" y="5719773"/>
                    <a:chExt cx="367515" cy="311389"/>
                  </a:xfrm>
                </p:grpSpPr>
                <p:sp>
                  <p:nvSpPr>
                    <p:cNvPr id="296" name="Freeform 5">
                      <a:extLst>
                        <a:ext uri="{FF2B5EF4-FFF2-40B4-BE49-F238E27FC236}">
                          <a16:creationId xmlns:a16="http://schemas.microsoft.com/office/drawing/2014/main" id="{BD794700-F6C1-43D2-8747-373D86414321}"/>
                        </a:ext>
                      </a:extLst>
                    </p:cNvPr>
                    <p:cNvSpPr/>
                    <p:nvPr/>
                  </p:nvSpPr>
                  <p:spPr>
                    <a:xfrm>
                      <a:off x="3317470" y="5953493"/>
                      <a:ext cx="94000" cy="46881"/>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297" name="Freeform 6">
                      <a:extLst>
                        <a:ext uri="{FF2B5EF4-FFF2-40B4-BE49-F238E27FC236}">
                          <a16:creationId xmlns:a16="http://schemas.microsoft.com/office/drawing/2014/main" id="{8A10E010-4718-4343-A1F6-0C2FA648CB02}"/>
                        </a:ext>
                      </a:extLst>
                    </p:cNvPr>
                    <p:cNvSpPr/>
                    <p:nvPr/>
                  </p:nvSpPr>
                  <p:spPr>
                    <a:xfrm>
                      <a:off x="3197318" y="5719773"/>
                      <a:ext cx="330756" cy="234415"/>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298" name="Freeform 7">
                      <a:extLst>
                        <a:ext uri="{FF2B5EF4-FFF2-40B4-BE49-F238E27FC236}">
                          <a16:creationId xmlns:a16="http://schemas.microsoft.com/office/drawing/2014/main" id="{534B8880-C925-4734-8A2B-4BE257DF4BEE}"/>
                        </a:ext>
                      </a:extLst>
                    </p:cNvPr>
                    <p:cNvSpPr/>
                    <p:nvPr/>
                  </p:nvSpPr>
                  <p:spPr>
                    <a:xfrm>
                      <a:off x="3201561" y="5912208"/>
                      <a:ext cx="227575" cy="0"/>
                    </a:xfrm>
                    <a:custGeom>
                      <a:avLst/>
                      <a:gdLst>
                        <a:gd name="f0" fmla="val 10800000"/>
                        <a:gd name="f1" fmla="val 5400000"/>
                        <a:gd name="f2" fmla="val 180"/>
                        <a:gd name="f3" fmla="val w"/>
                        <a:gd name="f4" fmla="val h"/>
                        <a:gd name="f5" fmla="val 0"/>
                        <a:gd name="f6" fmla="val 227573"/>
                        <a:gd name="f7" fmla="val 126902"/>
                        <a:gd name="f8" fmla="+- 0 0 -90"/>
                        <a:gd name="f9" fmla="*/ f3 1 227573"/>
                        <a:gd name="f10" fmla="*/ f4 1 0"/>
                        <a:gd name="f11" fmla="val f5"/>
                        <a:gd name="f12" fmla="val f6"/>
                        <a:gd name="f13" fmla="*/ f8 f0 1"/>
                        <a:gd name="f14" fmla="+- f11 0 f11"/>
                        <a:gd name="f15" fmla="+- f12 0 f11"/>
                        <a:gd name="f16" fmla="*/ f13 1 f2"/>
                        <a:gd name="f17" fmla="*/ f15 1 227573"/>
                        <a:gd name="f18" fmla="*/ f14 1 0"/>
                        <a:gd name="f19" fmla="+- f16 0 f1"/>
                        <a:gd name="f20" fmla="*/ 0 1 f17"/>
                        <a:gd name="f21" fmla="*/ 0 1 f18"/>
                        <a:gd name="f22" fmla="*/ 126902 1 f17"/>
                        <a:gd name="f23" fmla="*/ 227573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227573">
                          <a:moveTo>
                            <a:pt x="f5" y="f5"/>
                          </a:moveTo>
                          <a:lnTo>
                            <a:pt x="f7" y="f5"/>
                          </a:lnTo>
                          <a:lnTo>
                            <a:pt x="f6" y="f5"/>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299" name="Freeform 8">
                      <a:extLst>
                        <a:ext uri="{FF2B5EF4-FFF2-40B4-BE49-F238E27FC236}">
                          <a16:creationId xmlns:a16="http://schemas.microsoft.com/office/drawing/2014/main" id="{FC8C04C9-3A94-481C-AF64-7945BF1E5B2C}"/>
                        </a:ext>
                      </a:extLst>
                    </p:cNvPr>
                    <p:cNvSpPr/>
                    <p:nvPr/>
                  </p:nvSpPr>
                  <p:spPr>
                    <a:xfrm>
                      <a:off x="3429137" y="5775752"/>
                      <a:ext cx="135696" cy="255410"/>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300" name="Line 9">
                      <a:extLst>
                        <a:ext uri="{FF2B5EF4-FFF2-40B4-BE49-F238E27FC236}">
                          <a16:creationId xmlns:a16="http://schemas.microsoft.com/office/drawing/2014/main" id="{6E493A61-3502-4A43-95EC-7E5FCDC79168}"/>
                        </a:ext>
                      </a:extLst>
                    </p:cNvPr>
                    <p:cNvSpPr/>
                    <p:nvPr/>
                  </p:nvSpPr>
                  <p:spPr>
                    <a:xfrm flipH="1" flipV="1">
                      <a:off x="3429137" y="5994778"/>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301" name="Line 10">
                      <a:extLst>
                        <a:ext uri="{FF2B5EF4-FFF2-40B4-BE49-F238E27FC236}">
                          <a16:creationId xmlns:a16="http://schemas.microsoft.com/office/drawing/2014/main" id="{CB49C845-50CE-45E2-994F-356F6C7252DF}"/>
                        </a:ext>
                      </a:extLst>
                    </p:cNvPr>
                    <p:cNvSpPr/>
                    <p:nvPr/>
                  </p:nvSpPr>
                  <p:spPr>
                    <a:xfrm>
                      <a:off x="3429137" y="5809347"/>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FFFFFF"/>
                        </a:solidFill>
                        <a:latin typeface="Segoe UI Semilight"/>
                      </a:endParaRPr>
                    </a:p>
                  </p:txBody>
                </p:sp>
              </p:grpSp>
              <p:grpSp>
                <p:nvGrpSpPr>
                  <p:cNvPr id="271" name="Group 169">
                    <a:extLst>
                      <a:ext uri="{FF2B5EF4-FFF2-40B4-BE49-F238E27FC236}">
                        <a16:creationId xmlns:a16="http://schemas.microsoft.com/office/drawing/2014/main" id="{713C7013-2FA7-4B0A-8B7D-8FD34D1F3574}"/>
                      </a:ext>
                    </a:extLst>
                  </p:cNvPr>
                  <p:cNvGrpSpPr/>
                  <p:nvPr/>
                </p:nvGrpSpPr>
                <p:grpSpPr>
                  <a:xfrm>
                    <a:off x="3622203" y="6072283"/>
                    <a:ext cx="272893" cy="361498"/>
                    <a:chOff x="3622203" y="6072283"/>
                    <a:chExt cx="272893" cy="361498"/>
                  </a:xfrm>
                </p:grpSpPr>
                <p:sp>
                  <p:nvSpPr>
                    <p:cNvPr id="284" name="Freeform 29">
                      <a:extLst>
                        <a:ext uri="{FF2B5EF4-FFF2-40B4-BE49-F238E27FC236}">
                          <a16:creationId xmlns:a16="http://schemas.microsoft.com/office/drawing/2014/main" id="{D0824726-B33E-4E7F-8568-D6BE5670071F}"/>
                        </a:ext>
                      </a:extLst>
                    </p:cNvPr>
                    <p:cNvSpPr/>
                    <p:nvPr/>
                  </p:nvSpPr>
                  <p:spPr>
                    <a:xfrm>
                      <a:off x="3622203" y="6072283"/>
                      <a:ext cx="272893" cy="361498"/>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285" name="Freeform 30">
                      <a:extLst>
                        <a:ext uri="{FF2B5EF4-FFF2-40B4-BE49-F238E27FC236}">
                          <a16:creationId xmlns:a16="http://schemas.microsoft.com/office/drawing/2014/main" id="{97E72B07-DD37-4839-B2A7-7F6C3E1D5ECC}"/>
                        </a:ext>
                      </a:extLst>
                    </p:cNvPr>
                    <p:cNvSpPr/>
                    <p:nvPr/>
                  </p:nvSpPr>
                  <p:spPr>
                    <a:xfrm>
                      <a:off x="3797064" y="6072292"/>
                      <a:ext cx="93387" cy="92372"/>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286" name="Rectangle 31">
                      <a:extLst>
                        <a:ext uri="{FF2B5EF4-FFF2-40B4-BE49-F238E27FC236}">
                          <a16:creationId xmlns:a16="http://schemas.microsoft.com/office/drawing/2014/main" id="{FDF454E2-0845-4C0D-9FB9-E622E6D46D28}"/>
                        </a:ext>
                      </a:extLst>
                    </p:cNvPr>
                    <p:cNvSpPr/>
                    <p:nvPr/>
                  </p:nvSpPr>
                  <p:spPr>
                    <a:xfrm>
                      <a:off x="3660617" y="6164656"/>
                      <a:ext cx="42391" cy="105658"/>
                    </a:xfrm>
                    <a:prstGeom prst="rect">
                      <a:avLst/>
                    </a:pr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287" name="Rectangle 32">
                      <a:extLst>
                        <a:ext uri="{FF2B5EF4-FFF2-40B4-BE49-F238E27FC236}">
                          <a16:creationId xmlns:a16="http://schemas.microsoft.com/office/drawing/2014/main" id="{11EF24DF-8969-4546-9398-D48FF04ADD0D}"/>
                        </a:ext>
                      </a:extLst>
                    </p:cNvPr>
                    <p:cNvSpPr/>
                    <p:nvPr/>
                  </p:nvSpPr>
                  <p:spPr>
                    <a:xfrm>
                      <a:off x="3725530" y="6195892"/>
                      <a:ext cx="31793" cy="74432"/>
                    </a:xfrm>
                    <a:prstGeom prst="rect">
                      <a:avLst/>
                    </a:pr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288" name="Rectangle 33">
                      <a:extLst>
                        <a:ext uri="{FF2B5EF4-FFF2-40B4-BE49-F238E27FC236}">
                          <a16:creationId xmlns:a16="http://schemas.microsoft.com/office/drawing/2014/main" id="{0AE057E0-1CB4-4279-9BE3-B8790D78EB32}"/>
                        </a:ext>
                      </a:extLst>
                    </p:cNvPr>
                    <p:cNvSpPr/>
                    <p:nvPr/>
                  </p:nvSpPr>
                  <p:spPr>
                    <a:xfrm>
                      <a:off x="3779178" y="6218486"/>
                      <a:ext cx="27157" cy="51837"/>
                    </a:xfrm>
                    <a:prstGeom prst="rect">
                      <a:avLst/>
                    </a:pr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289" name="Freeform 34">
                      <a:extLst>
                        <a:ext uri="{FF2B5EF4-FFF2-40B4-BE49-F238E27FC236}">
                          <a16:creationId xmlns:a16="http://schemas.microsoft.com/office/drawing/2014/main" id="{991FFC49-EB34-49F7-B3FB-CC84A09D57D5}"/>
                        </a:ext>
                      </a:extLst>
                    </p:cNvPr>
                    <p:cNvSpPr/>
                    <p:nvPr/>
                  </p:nvSpPr>
                  <p:spPr>
                    <a:xfrm>
                      <a:off x="3828190" y="6249713"/>
                      <a:ext cx="25831" cy="20601"/>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290" name="Line 35">
                      <a:extLst>
                        <a:ext uri="{FF2B5EF4-FFF2-40B4-BE49-F238E27FC236}">
                          <a16:creationId xmlns:a16="http://schemas.microsoft.com/office/drawing/2014/main" id="{05F18BF0-4CF1-42B3-BCA8-01F4363F50BF}"/>
                        </a:ext>
                      </a:extLst>
                    </p:cNvPr>
                    <p:cNvSpPr/>
                    <p:nvPr/>
                  </p:nvSpPr>
                  <p:spPr>
                    <a:xfrm flipH="1">
                      <a:off x="3660617"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291" name="Line 36">
                      <a:extLst>
                        <a:ext uri="{FF2B5EF4-FFF2-40B4-BE49-F238E27FC236}">
                          <a16:creationId xmlns:a16="http://schemas.microsoft.com/office/drawing/2014/main" id="{1AFA88FD-45A0-4395-9915-5B9AEFA89A5A}"/>
                        </a:ext>
                      </a:extLst>
                    </p:cNvPr>
                    <p:cNvSpPr/>
                    <p:nvPr/>
                  </p:nvSpPr>
                  <p:spPr>
                    <a:xfrm flipH="1">
                      <a:off x="3660617" y="6348066"/>
                      <a:ext cx="5497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292" name="Line 37">
                      <a:extLst>
                        <a:ext uri="{FF2B5EF4-FFF2-40B4-BE49-F238E27FC236}">
                          <a16:creationId xmlns:a16="http://schemas.microsoft.com/office/drawing/2014/main" id="{D2B6D3A9-8AD0-4244-A2C0-58001F284ECE}"/>
                        </a:ext>
                      </a:extLst>
                    </p:cNvPr>
                    <p:cNvSpPr/>
                    <p:nvPr/>
                  </p:nvSpPr>
                  <p:spPr>
                    <a:xfrm flipH="1">
                      <a:off x="3660617"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293" name="Line 38">
                      <a:extLst>
                        <a:ext uri="{FF2B5EF4-FFF2-40B4-BE49-F238E27FC236}">
                          <a16:creationId xmlns:a16="http://schemas.microsoft.com/office/drawing/2014/main" id="{C33E657F-23C7-42D6-AF2A-6235CA92E504}"/>
                        </a:ext>
                      </a:extLst>
                    </p:cNvPr>
                    <p:cNvSpPr/>
                    <p:nvPr/>
                  </p:nvSpPr>
                  <p:spPr>
                    <a:xfrm flipH="1">
                      <a:off x="3782488"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294" name="Line 39">
                      <a:extLst>
                        <a:ext uri="{FF2B5EF4-FFF2-40B4-BE49-F238E27FC236}">
                          <a16:creationId xmlns:a16="http://schemas.microsoft.com/office/drawing/2014/main" id="{24E2C9FC-338C-4426-A8D5-50B7E22C562C}"/>
                        </a:ext>
                      </a:extLst>
                    </p:cNvPr>
                    <p:cNvSpPr/>
                    <p:nvPr/>
                  </p:nvSpPr>
                  <p:spPr>
                    <a:xfrm flipH="1">
                      <a:off x="3782488" y="6348066"/>
                      <a:ext cx="5564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295" name="Line 40">
                      <a:extLst>
                        <a:ext uri="{FF2B5EF4-FFF2-40B4-BE49-F238E27FC236}">
                          <a16:creationId xmlns:a16="http://schemas.microsoft.com/office/drawing/2014/main" id="{F060704F-098A-4432-8CE9-9C87B01FF57E}"/>
                        </a:ext>
                      </a:extLst>
                    </p:cNvPr>
                    <p:cNvSpPr/>
                    <p:nvPr/>
                  </p:nvSpPr>
                  <p:spPr>
                    <a:xfrm flipH="1">
                      <a:off x="3782488"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grpSp>
              <p:grpSp>
                <p:nvGrpSpPr>
                  <p:cNvPr id="272" name="Group 182">
                    <a:extLst>
                      <a:ext uri="{FF2B5EF4-FFF2-40B4-BE49-F238E27FC236}">
                        <a16:creationId xmlns:a16="http://schemas.microsoft.com/office/drawing/2014/main" id="{18108D77-6363-42FD-A819-2624C2B3D279}"/>
                      </a:ext>
                    </a:extLst>
                  </p:cNvPr>
                  <p:cNvGrpSpPr/>
                  <p:nvPr/>
                </p:nvGrpSpPr>
                <p:grpSpPr>
                  <a:xfrm>
                    <a:off x="3602013" y="5374450"/>
                    <a:ext cx="303955" cy="249438"/>
                    <a:chOff x="3602013" y="5374450"/>
                    <a:chExt cx="303955" cy="249438"/>
                  </a:xfrm>
                </p:grpSpPr>
                <p:sp>
                  <p:nvSpPr>
                    <p:cNvPr id="278" name="Oval 5">
                      <a:extLst>
                        <a:ext uri="{FF2B5EF4-FFF2-40B4-BE49-F238E27FC236}">
                          <a16:creationId xmlns:a16="http://schemas.microsoft.com/office/drawing/2014/main" id="{4D557632-1593-4DC1-BE68-8EA0D77CCEDC}"/>
                        </a:ext>
                      </a:extLst>
                    </p:cNvPr>
                    <p:cNvSpPr/>
                    <p:nvPr/>
                  </p:nvSpPr>
                  <p:spPr>
                    <a:xfrm>
                      <a:off x="3612410"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91414" tIns="45706" rIns="91414" bIns="45706" anchor="t" anchorCtr="1" compatLnSpc="1">
                      <a:noAutofit/>
                    </a:bodyPr>
                    <a:lstStyle/>
                    <a:p>
                      <a:pPr algn="ctr" defTabSz="932384">
                        <a:defRPr sz="1800" b="0" i="0" u="none" strike="noStrike" kern="0" cap="none" spc="0" baseline="0">
                          <a:solidFill>
                            <a:srgbClr val="000000"/>
                          </a:solidFill>
                          <a:uFillTx/>
                        </a:defRPr>
                      </a:pPr>
                      <a:endParaRPr lang="en-US" kern="0">
                        <a:solidFill>
                          <a:srgbClr val="353535"/>
                        </a:solidFill>
                        <a:latin typeface="Segoe UI Semilight"/>
                      </a:endParaRPr>
                    </a:p>
                  </p:txBody>
                </p:sp>
                <p:sp>
                  <p:nvSpPr>
                    <p:cNvPr id="279" name="Oval 6">
                      <a:extLst>
                        <a:ext uri="{FF2B5EF4-FFF2-40B4-BE49-F238E27FC236}">
                          <a16:creationId xmlns:a16="http://schemas.microsoft.com/office/drawing/2014/main" id="{C4869D06-EECE-40ED-A764-EC9DEC71B699}"/>
                        </a:ext>
                      </a:extLst>
                    </p:cNvPr>
                    <p:cNvSpPr/>
                    <p:nvPr/>
                  </p:nvSpPr>
                  <p:spPr>
                    <a:xfrm>
                      <a:off x="3815041"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91414" tIns="45706" rIns="91414" bIns="45706" anchor="t" anchorCtr="1" compatLnSpc="1">
                      <a:noAutofit/>
                    </a:bodyPr>
                    <a:lstStyle/>
                    <a:p>
                      <a:pPr algn="ctr" defTabSz="932384">
                        <a:defRPr sz="1800" b="0" i="0" u="none" strike="noStrike" kern="0" cap="none" spc="0" baseline="0">
                          <a:solidFill>
                            <a:srgbClr val="000000"/>
                          </a:solidFill>
                          <a:uFillTx/>
                        </a:defRPr>
                      </a:pPr>
                      <a:endParaRPr lang="en-US" kern="0">
                        <a:solidFill>
                          <a:srgbClr val="353535"/>
                        </a:solidFill>
                        <a:latin typeface="Segoe UI Semilight"/>
                      </a:endParaRPr>
                    </a:p>
                  </p:txBody>
                </p:sp>
                <p:sp>
                  <p:nvSpPr>
                    <p:cNvPr id="280" name="Freeform 7">
                      <a:extLst>
                        <a:ext uri="{FF2B5EF4-FFF2-40B4-BE49-F238E27FC236}">
                          <a16:creationId xmlns:a16="http://schemas.microsoft.com/office/drawing/2014/main" id="{7993A1FF-D999-43A8-A7CE-0BD8062EAFD0}"/>
                        </a:ext>
                      </a:extLst>
                    </p:cNvPr>
                    <p:cNvSpPr/>
                    <p:nvPr/>
                  </p:nvSpPr>
                  <p:spPr>
                    <a:xfrm>
                      <a:off x="360201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91414" tIns="45706" rIns="91414" bIns="45706" anchor="t" anchorCtr="1" compatLnSpc="1">
                      <a:noAutofit/>
                    </a:bodyPr>
                    <a:lstStyle/>
                    <a:p>
                      <a:pPr algn="ctr" defTabSz="932384">
                        <a:defRPr sz="1800" b="0" i="0" u="none" strike="noStrike" kern="0" cap="none" spc="0" baseline="0">
                          <a:solidFill>
                            <a:srgbClr val="000000"/>
                          </a:solidFill>
                          <a:uFillTx/>
                        </a:defRPr>
                      </a:pPr>
                      <a:endParaRPr lang="en-US" kern="0">
                        <a:solidFill>
                          <a:srgbClr val="353535"/>
                        </a:solidFill>
                        <a:latin typeface="Segoe UI Semilight"/>
                      </a:endParaRPr>
                    </a:p>
                  </p:txBody>
                </p:sp>
                <p:sp>
                  <p:nvSpPr>
                    <p:cNvPr id="281" name="Oval 8">
                      <a:extLst>
                        <a:ext uri="{FF2B5EF4-FFF2-40B4-BE49-F238E27FC236}">
                          <a16:creationId xmlns:a16="http://schemas.microsoft.com/office/drawing/2014/main" id="{4C91D4DA-DA31-44B0-9905-E0DAA6C41CC2}"/>
                        </a:ext>
                      </a:extLst>
                    </p:cNvPr>
                    <p:cNvSpPr/>
                    <p:nvPr/>
                  </p:nvSpPr>
                  <p:spPr>
                    <a:xfrm>
                      <a:off x="3703329" y="5454213"/>
                      <a:ext cx="101315" cy="10002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91414" tIns="45706" rIns="91414" bIns="45706" anchor="t" anchorCtr="1" compatLnSpc="1">
                      <a:noAutofit/>
                    </a:bodyPr>
                    <a:lstStyle/>
                    <a:p>
                      <a:pPr algn="ctr" defTabSz="932384">
                        <a:defRPr sz="1800" b="0" i="0" u="none" strike="noStrike" kern="0" cap="none" spc="0" baseline="0">
                          <a:solidFill>
                            <a:srgbClr val="000000"/>
                          </a:solidFill>
                          <a:uFillTx/>
                        </a:defRPr>
                      </a:pPr>
                      <a:endParaRPr lang="en-US" kern="0">
                        <a:solidFill>
                          <a:srgbClr val="353535"/>
                        </a:solidFill>
                        <a:latin typeface="Segoe UI Semilight"/>
                      </a:endParaRPr>
                    </a:p>
                  </p:txBody>
                </p:sp>
                <p:sp>
                  <p:nvSpPr>
                    <p:cNvPr id="282" name="Freeform 9">
                      <a:extLst>
                        <a:ext uri="{FF2B5EF4-FFF2-40B4-BE49-F238E27FC236}">
                          <a16:creationId xmlns:a16="http://schemas.microsoft.com/office/drawing/2014/main" id="{F19EF22B-6548-4D21-951F-B3F7D78D36D7}"/>
                        </a:ext>
                      </a:extLst>
                    </p:cNvPr>
                    <p:cNvSpPr/>
                    <p:nvPr/>
                  </p:nvSpPr>
                  <p:spPr>
                    <a:xfrm>
                      <a:off x="3682544" y="5554248"/>
                      <a:ext cx="142884" cy="69640"/>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757575"/>
                      </a:solidFill>
                      <a:prstDash val="solid"/>
                      <a:miter/>
                    </a:ln>
                  </p:spPr>
                  <p:txBody>
                    <a:bodyPr vert="horz" wrap="square" lIns="91414" tIns="45706" rIns="91414" bIns="45706" anchor="t" anchorCtr="1" compatLnSpc="1">
                      <a:noAutofit/>
                    </a:bodyPr>
                    <a:lstStyle/>
                    <a:p>
                      <a:pPr algn="ctr" defTabSz="932384">
                        <a:defRPr sz="1800" b="0" i="0" u="none" strike="noStrike" kern="0" cap="none" spc="0" baseline="0">
                          <a:solidFill>
                            <a:srgbClr val="000000"/>
                          </a:solidFill>
                          <a:uFillTx/>
                        </a:defRPr>
                      </a:pPr>
                      <a:endParaRPr lang="en-US" kern="0">
                        <a:solidFill>
                          <a:srgbClr val="353535"/>
                        </a:solidFill>
                        <a:latin typeface="Segoe UI Semilight"/>
                      </a:endParaRPr>
                    </a:p>
                  </p:txBody>
                </p:sp>
                <p:sp>
                  <p:nvSpPr>
                    <p:cNvPr id="283" name="Freeform 10">
                      <a:extLst>
                        <a:ext uri="{FF2B5EF4-FFF2-40B4-BE49-F238E27FC236}">
                          <a16:creationId xmlns:a16="http://schemas.microsoft.com/office/drawing/2014/main" id="{8E8B36BF-9503-4167-A6FA-1537D1196BAA}"/>
                        </a:ext>
                      </a:extLst>
                    </p:cNvPr>
                    <p:cNvSpPr/>
                    <p:nvPr/>
                  </p:nvSpPr>
                  <p:spPr>
                    <a:xfrm>
                      <a:off x="380465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91414" tIns="45706" rIns="91414" bIns="45706" anchor="t" anchorCtr="1" compatLnSpc="1">
                      <a:noAutofit/>
                    </a:bodyPr>
                    <a:lstStyle/>
                    <a:p>
                      <a:pPr algn="ctr" defTabSz="932384">
                        <a:defRPr sz="1800" b="0" i="0" u="none" strike="noStrike" kern="0" cap="none" spc="0" baseline="0">
                          <a:solidFill>
                            <a:srgbClr val="000000"/>
                          </a:solidFill>
                          <a:uFillTx/>
                        </a:defRPr>
                      </a:pPr>
                      <a:endParaRPr lang="en-US" kern="0">
                        <a:solidFill>
                          <a:srgbClr val="353535"/>
                        </a:solidFill>
                        <a:latin typeface="Segoe UI Semilight"/>
                      </a:endParaRPr>
                    </a:p>
                  </p:txBody>
                </p:sp>
              </p:grpSp>
              <p:grpSp>
                <p:nvGrpSpPr>
                  <p:cNvPr id="273" name="Group 189">
                    <a:extLst>
                      <a:ext uri="{FF2B5EF4-FFF2-40B4-BE49-F238E27FC236}">
                        <a16:creationId xmlns:a16="http://schemas.microsoft.com/office/drawing/2014/main" id="{2B58F156-A7F4-4A80-93EA-52C78D4558D3}"/>
                      </a:ext>
                    </a:extLst>
                  </p:cNvPr>
                  <p:cNvGrpSpPr/>
                  <p:nvPr/>
                </p:nvGrpSpPr>
                <p:grpSpPr>
                  <a:xfrm>
                    <a:off x="3972482" y="5714085"/>
                    <a:ext cx="327465" cy="322764"/>
                    <a:chOff x="3972482" y="5714085"/>
                    <a:chExt cx="327465" cy="322764"/>
                  </a:xfrm>
                </p:grpSpPr>
                <p:sp>
                  <p:nvSpPr>
                    <p:cNvPr id="274" name="Freeform 44">
                      <a:extLst>
                        <a:ext uri="{FF2B5EF4-FFF2-40B4-BE49-F238E27FC236}">
                          <a16:creationId xmlns:a16="http://schemas.microsoft.com/office/drawing/2014/main" id="{F21C99DA-65FA-4872-B32E-6F6D09142844}"/>
                        </a:ext>
                      </a:extLst>
                    </p:cNvPr>
                    <p:cNvSpPr/>
                    <p:nvPr/>
                  </p:nvSpPr>
                  <p:spPr>
                    <a:xfrm>
                      <a:off x="3972482" y="5714085"/>
                      <a:ext cx="120353" cy="131298"/>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757575"/>
                    </a:solid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002050"/>
                        </a:solidFill>
                        <a:latin typeface="Segoe UI Semilight"/>
                      </a:endParaRPr>
                    </a:p>
                  </p:txBody>
                </p:sp>
                <p:sp>
                  <p:nvSpPr>
                    <p:cNvPr id="275" name="Freeform 45">
                      <a:extLst>
                        <a:ext uri="{FF2B5EF4-FFF2-40B4-BE49-F238E27FC236}">
                          <a16:creationId xmlns:a16="http://schemas.microsoft.com/office/drawing/2014/main" id="{636A8A6F-2347-49EF-875F-9F3E9B4C154D}"/>
                        </a:ext>
                      </a:extLst>
                    </p:cNvPr>
                    <p:cNvSpPr/>
                    <p:nvPr/>
                  </p:nvSpPr>
                  <p:spPr>
                    <a:xfrm>
                      <a:off x="3972482" y="5867265"/>
                      <a:ext cx="120353" cy="65644"/>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002050"/>
                        </a:solidFill>
                        <a:latin typeface="Segoe UI Semilight"/>
                      </a:endParaRPr>
                    </a:p>
                  </p:txBody>
                </p:sp>
                <p:sp>
                  <p:nvSpPr>
                    <p:cNvPr id="276" name="Freeform 46">
                      <a:extLst>
                        <a:ext uri="{FF2B5EF4-FFF2-40B4-BE49-F238E27FC236}">
                          <a16:creationId xmlns:a16="http://schemas.microsoft.com/office/drawing/2014/main" id="{0C61B0D9-C1A0-4726-BD16-9103F8BB1143}"/>
                        </a:ext>
                      </a:extLst>
                    </p:cNvPr>
                    <p:cNvSpPr/>
                    <p:nvPr/>
                  </p:nvSpPr>
                  <p:spPr>
                    <a:xfrm>
                      <a:off x="4114717" y="5714085"/>
                      <a:ext cx="185230" cy="218834"/>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002050"/>
                        </a:solidFill>
                        <a:latin typeface="Segoe UI Semilight"/>
                      </a:endParaRPr>
                    </a:p>
                  </p:txBody>
                </p:sp>
                <p:sp>
                  <p:nvSpPr>
                    <p:cNvPr id="277" name="Freeform 47">
                      <a:extLst>
                        <a:ext uri="{FF2B5EF4-FFF2-40B4-BE49-F238E27FC236}">
                          <a16:creationId xmlns:a16="http://schemas.microsoft.com/office/drawing/2014/main" id="{E81057D1-0415-4E04-9DAC-58948944F7FB}"/>
                        </a:ext>
                      </a:extLst>
                    </p:cNvPr>
                    <p:cNvSpPr/>
                    <p:nvPr/>
                  </p:nvSpPr>
                  <p:spPr>
                    <a:xfrm>
                      <a:off x="3972482" y="5958696"/>
                      <a:ext cx="327464" cy="78153"/>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002050"/>
                        </a:solidFill>
                        <a:latin typeface="Segoe UI Semilight"/>
                      </a:endParaRPr>
                    </a:p>
                  </p:txBody>
                </p:sp>
              </p:grpSp>
            </p:grpSp>
          </p:grpSp>
          <p:grpSp>
            <p:nvGrpSpPr>
              <p:cNvPr id="231" name="On-Premises Building">
                <a:extLst>
                  <a:ext uri="{FF2B5EF4-FFF2-40B4-BE49-F238E27FC236}">
                    <a16:creationId xmlns:a16="http://schemas.microsoft.com/office/drawing/2014/main" id="{AC09EAD1-69C9-4DD7-B379-01174F773397}"/>
                  </a:ext>
                </a:extLst>
              </p:cNvPr>
              <p:cNvGrpSpPr/>
              <p:nvPr/>
            </p:nvGrpSpPr>
            <p:grpSpPr>
              <a:xfrm>
                <a:off x="1792808" y="4946549"/>
                <a:ext cx="1008623" cy="1433038"/>
                <a:chOff x="2317171" y="4229228"/>
                <a:chExt cx="1593672" cy="2264264"/>
              </a:xfrm>
            </p:grpSpPr>
            <p:sp>
              <p:nvSpPr>
                <p:cNvPr id="232" name="Freeform 12">
                  <a:extLst>
                    <a:ext uri="{FF2B5EF4-FFF2-40B4-BE49-F238E27FC236}">
                      <a16:creationId xmlns:a16="http://schemas.microsoft.com/office/drawing/2014/main" id="{BCFD1964-A444-4A97-9E08-3753A303381B}"/>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34" name="Rectangle 14">
                  <a:extLst>
                    <a:ext uri="{FF2B5EF4-FFF2-40B4-BE49-F238E27FC236}">
                      <a16:creationId xmlns:a16="http://schemas.microsoft.com/office/drawing/2014/main" id="{4C157FB2-00DD-4398-8BD9-54A870E8B7F0}"/>
                    </a:ext>
                  </a:extLst>
                </p:cNvPr>
                <p:cNvSpPr/>
                <p:nvPr/>
              </p:nvSpPr>
              <p:spPr>
                <a:xfrm>
                  <a:off x="2923291" y="4354619"/>
                  <a:ext cx="987552" cy="2138873"/>
                </a:xfrm>
                <a:prstGeom prst="rect">
                  <a:avLst/>
                </a:prstGeom>
                <a:solidFill>
                  <a:srgbClr val="868686"/>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35" name="Rectangle 15">
                  <a:extLst>
                    <a:ext uri="{FF2B5EF4-FFF2-40B4-BE49-F238E27FC236}">
                      <a16:creationId xmlns:a16="http://schemas.microsoft.com/office/drawing/2014/main" id="{67876DB2-D519-4AEF-B76F-D828DDD1047D}"/>
                    </a:ext>
                  </a:extLst>
                </p:cNvPr>
                <p:cNvSpPr/>
                <p:nvPr/>
              </p:nvSpPr>
              <p:spPr>
                <a:xfrm>
                  <a:off x="2923291" y="4354619"/>
                  <a:ext cx="987552" cy="2138873"/>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36" name="Rectangle 16">
                  <a:extLst>
                    <a:ext uri="{FF2B5EF4-FFF2-40B4-BE49-F238E27FC236}">
                      <a16:creationId xmlns:a16="http://schemas.microsoft.com/office/drawing/2014/main" id="{4A11CA9A-908C-4AE6-9581-77E3C9518CFC}"/>
                    </a:ext>
                  </a:extLst>
                </p:cNvPr>
                <p:cNvSpPr/>
                <p:nvPr/>
              </p:nvSpPr>
              <p:spPr>
                <a:xfrm>
                  <a:off x="3022567" y="5372328"/>
                  <a:ext cx="794229"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37" name="Rectangle 17">
                  <a:extLst>
                    <a:ext uri="{FF2B5EF4-FFF2-40B4-BE49-F238E27FC236}">
                      <a16:creationId xmlns:a16="http://schemas.microsoft.com/office/drawing/2014/main" id="{ABD58025-C847-45A4-9B68-028DA41F0F69}"/>
                    </a:ext>
                  </a:extLst>
                </p:cNvPr>
                <p:cNvSpPr/>
                <p:nvPr/>
              </p:nvSpPr>
              <p:spPr>
                <a:xfrm>
                  <a:off x="3022567" y="5372328"/>
                  <a:ext cx="794229" cy="128518"/>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38" name="Rectangle 18">
                  <a:extLst>
                    <a:ext uri="{FF2B5EF4-FFF2-40B4-BE49-F238E27FC236}">
                      <a16:creationId xmlns:a16="http://schemas.microsoft.com/office/drawing/2014/main" id="{7FA032F7-AEBB-4E66-B8C3-F3948D941044}"/>
                    </a:ext>
                  </a:extLst>
                </p:cNvPr>
                <p:cNvSpPr/>
                <p:nvPr/>
              </p:nvSpPr>
              <p:spPr>
                <a:xfrm>
                  <a:off x="3022567" y="5594893"/>
                  <a:ext cx="794229" cy="12643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39" name="Rectangle 19">
                  <a:extLst>
                    <a:ext uri="{FF2B5EF4-FFF2-40B4-BE49-F238E27FC236}">
                      <a16:creationId xmlns:a16="http://schemas.microsoft.com/office/drawing/2014/main" id="{0D2754CF-FE93-4249-AE55-8A0202941967}"/>
                    </a:ext>
                  </a:extLst>
                </p:cNvPr>
                <p:cNvSpPr/>
                <p:nvPr/>
              </p:nvSpPr>
              <p:spPr>
                <a:xfrm>
                  <a:off x="3022567" y="5594893"/>
                  <a:ext cx="794229" cy="126434"/>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40" name="Rectangle 20">
                  <a:extLst>
                    <a:ext uri="{FF2B5EF4-FFF2-40B4-BE49-F238E27FC236}">
                      <a16:creationId xmlns:a16="http://schemas.microsoft.com/office/drawing/2014/main" id="{85566A73-C200-4659-8326-DCA6D8A02FC1}"/>
                    </a:ext>
                  </a:extLst>
                </p:cNvPr>
                <p:cNvSpPr/>
                <p:nvPr/>
              </p:nvSpPr>
              <p:spPr>
                <a:xfrm>
                  <a:off x="3022567" y="5815364"/>
                  <a:ext cx="794229"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41" name="Rectangle 21">
                  <a:extLst>
                    <a:ext uri="{FF2B5EF4-FFF2-40B4-BE49-F238E27FC236}">
                      <a16:creationId xmlns:a16="http://schemas.microsoft.com/office/drawing/2014/main" id="{9A540014-9738-459C-81D0-5399D3026E4E}"/>
                    </a:ext>
                  </a:extLst>
                </p:cNvPr>
                <p:cNvSpPr/>
                <p:nvPr/>
              </p:nvSpPr>
              <p:spPr>
                <a:xfrm>
                  <a:off x="3022567" y="5815364"/>
                  <a:ext cx="794229" cy="128518"/>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42" name="Rectangle 22">
                  <a:extLst>
                    <a:ext uri="{FF2B5EF4-FFF2-40B4-BE49-F238E27FC236}">
                      <a16:creationId xmlns:a16="http://schemas.microsoft.com/office/drawing/2014/main" id="{6DF02F5E-AA36-4B21-B83A-ED737B8924EC}"/>
                    </a:ext>
                  </a:extLst>
                </p:cNvPr>
                <p:cNvSpPr/>
                <p:nvPr/>
              </p:nvSpPr>
              <p:spPr>
                <a:xfrm>
                  <a:off x="3022567" y="6034783"/>
                  <a:ext cx="794229" cy="129570"/>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43" name="Rectangle 23">
                  <a:extLst>
                    <a:ext uri="{FF2B5EF4-FFF2-40B4-BE49-F238E27FC236}">
                      <a16:creationId xmlns:a16="http://schemas.microsoft.com/office/drawing/2014/main" id="{94ECD479-67B8-4DA6-8654-522EFDD4688B}"/>
                    </a:ext>
                  </a:extLst>
                </p:cNvPr>
                <p:cNvSpPr/>
                <p:nvPr/>
              </p:nvSpPr>
              <p:spPr>
                <a:xfrm>
                  <a:off x="3022567" y="6034783"/>
                  <a:ext cx="794229" cy="129570"/>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44" name="Rectangle 24">
                  <a:extLst>
                    <a:ext uri="{FF2B5EF4-FFF2-40B4-BE49-F238E27FC236}">
                      <a16:creationId xmlns:a16="http://schemas.microsoft.com/office/drawing/2014/main" id="{C627F7E2-E568-4285-B977-5B655B880331}"/>
                    </a:ext>
                  </a:extLst>
                </p:cNvPr>
                <p:cNvSpPr/>
                <p:nvPr/>
              </p:nvSpPr>
              <p:spPr>
                <a:xfrm>
                  <a:off x="3022567" y="4708830"/>
                  <a:ext cx="794229"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45" name="Rectangle 25">
                  <a:extLst>
                    <a:ext uri="{FF2B5EF4-FFF2-40B4-BE49-F238E27FC236}">
                      <a16:creationId xmlns:a16="http://schemas.microsoft.com/office/drawing/2014/main" id="{E9E93922-1C7D-4650-890C-1BCE5C59BC30}"/>
                    </a:ext>
                  </a:extLst>
                </p:cNvPr>
                <p:cNvSpPr/>
                <p:nvPr/>
              </p:nvSpPr>
              <p:spPr>
                <a:xfrm>
                  <a:off x="3022567" y="4929301"/>
                  <a:ext cx="794229"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46" name="Rectangle 26">
                  <a:extLst>
                    <a:ext uri="{FF2B5EF4-FFF2-40B4-BE49-F238E27FC236}">
                      <a16:creationId xmlns:a16="http://schemas.microsoft.com/office/drawing/2014/main" id="{FCEEDDD6-6A74-4D0D-B00A-19FF90B84D85}"/>
                    </a:ext>
                  </a:extLst>
                </p:cNvPr>
                <p:cNvSpPr/>
                <p:nvPr/>
              </p:nvSpPr>
              <p:spPr>
                <a:xfrm>
                  <a:off x="3022567" y="5151857"/>
                  <a:ext cx="794229" cy="12643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47" name="Rectangle 27">
                  <a:extLst>
                    <a:ext uri="{FF2B5EF4-FFF2-40B4-BE49-F238E27FC236}">
                      <a16:creationId xmlns:a16="http://schemas.microsoft.com/office/drawing/2014/main" id="{B2250464-E200-439D-ADDE-C3BAA3C0AEF5}"/>
                    </a:ext>
                  </a:extLst>
                </p:cNvPr>
                <p:cNvSpPr/>
                <p:nvPr/>
              </p:nvSpPr>
              <p:spPr>
                <a:xfrm>
                  <a:off x="3022567" y="5151857"/>
                  <a:ext cx="794229" cy="126434"/>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48" name="Rectangle 28">
                  <a:extLst>
                    <a:ext uri="{FF2B5EF4-FFF2-40B4-BE49-F238E27FC236}">
                      <a16:creationId xmlns:a16="http://schemas.microsoft.com/office/drawing/2014/main" id="{FE8FFBE6-5254-46C3-B994-0DC75E5B7507}"/>
                    </a:ext>
                  </a:extLst>
                </p:cNvPr>
                <p:cNvSpPr/>
                <p:nvPr/>
              </p:nvSpPr>
              <p:spPr>
                <a:xfrm>
                  <a:off x="3022567" y="4488359"/>
                  <a:ext cx="794229" cy="12643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49" name="Freeform 29">
                  <a:extLst>
                    <a:ext uri="{FF2B5EF4-FFF2-40B4-BE49-F238E27FC236}">
                      <a16:creationId xmlns:a16="http://schemas.microsoft.com/office/drawing/2014/main" id="{5E38363F-CDB0-4196-82AA-CFB398648E0C}"/>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50" name="Freeform 30">
                  <a:extLst>
                    <a:ext uri="{FF2B5EF4-FFF2-40B4-BE49-F238E27FC236}">
                      <a16:creationId xmlns:a16="http://schemas.microsoft.com/office/drawing/2014/main" id="{F572F548-0AD1-4B73-A5CC-34DD71E64706}"/>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51" name="Rectangle 31">
                  <a:extLst>
                    <a:ext uri="{FF2B5EF4-FFF2-40B4-BE49-F238E27FC236}">
                      <a16:creationId xmlns:a16="http://schemas.microsoft.com/office/drawing/2014/main" id="{DFDA3A99-54D0-488B-A18F-951AF70604B6}"/>
                    </a:ext>
                  </a:extLst>
                </p:cNvPr>
                <p:cNvSpPr/>
                <p:nvPr/>
              </p:nvSpPr>
              <p:spPr>
                <a:xfrm>
                  <a:off x="3022567" y="5372328"/>
                  <a:ext cx="443090"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52" name="Rectangle 32">
                  <a:extLst>
                    <a:ext uri="{FF2B5EF4-FFF2-40B4-BE49-F238E27FC236}">
                      <a16:creationId xmlns:a16="http://schemas.microsoft.com/office/drawing/2014/main" id="{2028D944-BD78-4311-AD62-481843A5F8B1}"/>
                    </a:ext>
                  </a:extLst>
                </p:cNvPr>
                <p:cNvSpPr/>
                <p:nvPr/>
              </p:nvSpPr>
              <p:spPr>
                <a:xfrm>
                  <a:off x="3022567" y="5372328"/>
                  <a:ext cx="443090" cy="128518"/>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53" name="Rectangle 33">
                  <a:extLst>
                    <a:ext uri="{FF2B5EF4-FFF2-40B4-BE49-F238E27FC236}">
                      <a16:creationId xmlns:a16="http://schemas.microsoft.com/office/drawing/2014/main" id="{28531FCD-6765-4BA6-BB51-E51733928275}"/>
                    </a:ext>
                  </a:extLst>
                </p:cNvPr>
                <p:cNvSpPr/>
                <p:nvPr/>
              </p:nvSpPr>
              <p:spPr>
                <a:xfrm>
                  <a:off x="3022567" y="5594893"/>
                  <a:ext cx="443090" cy="12643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54" name="Rectangle 34">
                  <a:extLst>
                    <a:ext uri="{FF2B5EF4-FFF2-40B4-BE49-F238E27FC236}">
                      <a16:creationId xmlns:a16="http://schemas.microsoft.com/office/drawing/2014/main" id="{E229A8F9-4D5A-4F5C-9266-6A8968AB5D90}"/>
                    </a:ext>
                  </a:extLst>
                </p:cNvPr>
                <p:cNvSpPr/>
                <p:nvPr/>
              </p:nvSpPr>
              <p:spPr>
                <a:xfrm>
                  <a:off x="3022567" y="5594893"/>
                  <a:ext cx="443090" cy="126434"/>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55" name="Rectangle 35">
                  <a:extLst>
                    <a:ext uri="{FF2B5EF4-FFF2-40B4-BE49-F238E27FC236}">
                      <a16:creationId xmlns:a16="http://schemas.microsoft.com/office/drawing/2014/main" id="{6D17F032-985A-41C0-8B61-12136C839F70}"/>
                    </a:ext>
                  </a:extLst>
                </p:cNvPr>
                <p:cNvSpPr/>
                <p:nvPr/>
              </p:nvSpPr>
              <p:spPr>
                <a:xfrm>
                  <a:off x="3022567" y="5815364"/>
                  <a:ext cx="443090"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56" name="Rectangle 36">
                  <a:extLst>
                    <a:ext uri="{FF2B5EF4-FFF2-40B4-BE49-F238E27FC236}">
                      <a16:creationId xmlns:a16="http://schemas.microsoft.com/office/drawing/2014/main" id="{4218128A-F470-4E81-B7BD-C5EF97EF22FA}"/>
                    </a:ext>
                  </a:extLst>
                </p:cNvPr>
                <p:cNvSpPr/>
                <p:nvPr/>
              </p:nvSpPr>
              <p:spPr>
                <a:xfrm>
                  <a:off x="3022567" y="5815364"/>
                  <a:ext cx="443090" cy="128518"/>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57" name="Rectangle 37">
                  <a:extLst>
                    <a:ext uri="{FF2B5EF4-FFF2-40B4-BE49-F238E27FC236}">
                      <a16:creationId xmlns:a16="http://schemas.microsoft.com/office/drawing/2014/main" id="{8F0BFAA9-F80C-4CCF-AAED-C01198EF3F2C}"/>
                    </a:ext>
                  </a:extLst>
                </p:cNvPr>
                <p:cNvSpPr/>
                <p:nvPr/>
              </p:nvSpPr>
              <p:spPr>
                <a:xfrm>
                  <a:off x="3022567" y="6034783"/>
                  <a:ext cx="443090" cy="129570"/>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58" name="Rectangle 38">
                  <a:extLst>
                    <a:ext uri="{FF2B5EF4-FFF2-40B4-BE49-F238E27FC236}">
                      <a16:creationId xmlns:a16="http://schemas.microsoft.com/office/drawing/2014/main" id="{73B55E56-DD6F-46E2-B112-C63B2123DD41}"/>
                    </a:ext>
                  </a:extLst>
                </p:cNvPr>
                <p:cNvSpPr/>
                <p:nvPr/>
              </p:nvSpPr>
              <p:spPr>
                <a:xfrm>
                  <a:off x="3022567" y="6034783"/>
                  <a:ext cx="443090" cy="129570"/>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59" name="Rectangle 39">
                  <a:extLst>
                    <a:ext uri="{FF2B5EF4-FFF2-40B4-BE49-F238E27FC236}">
                      <a16:creationId xmlns:a16="http://schemas.microsoft.com/office/drawing/2014/main" id="{48530893-C8F5-4D71-89DC-58C164164805}"/>
                    </a:ext>
                  </a:extLst>
                </p:cNvPr>
                <p:cNvSpPr/>
                <p:nvPr/>
              </p:nvSpPr>
              <p:spPr>
                <a:xfrm>
                  <a:off x="3022567" y="5151857"/>
                  <a:ext cx="443090" cy="12643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60" name="Rectangle 40">
                  <a:extLst>
                    <a:ext uri="{FF2B5EF4-FFF2-40B4-BE49-F238E27FC236}">
                      <a16:creationId xmlns:a16="http://schemas.microsoft.com/office/drawing/2014/main" id="{9610B6AF-0C52-4DFE-A4A6-64131448EF8C}"/>
                    </a:ext>
                  </a:extLst>
                </p:cNvPr>
                <p:cNvSpPr/>
                <p:nvPr/>
              </p:nvSpPr>
              <p:spPr>
                <a:xfrm>
                  <a:off x="3022567" y="5151857"/>
                  <a:ext cx="443090" cy="126434"/>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61" name="Rectangle 41">
                  <a:extLst>
                    <a:ext uri="{FF2B5EF4-FFF2-40B4-BE49-F238E27FC236}">
                      <a16:creationId xmlns:a16="http://schemas.microsoft.com/office/drawing/2014/main" id="{E2F810F9-91C3-405E-9951-22D51B27509D}"/>
                    </a:ext>
                  </a:extLst>
                </p:cNvPr>
                <p:cNvSpPr/>
                <p:nvPr/>
              </p:nvSpPr>
              <p:spPr>
                <a:xfrm>
                  <a:off x="2317171" y="5260534"/>
                  <a:ext cx="987552" cy="1232958"/>
                </a:xfrm>
                <a:prstGeom prst="rect">
                  <a:avLst/>
                </a:prstGeom>
                <a:solidFill>
                  <a:srgbClr val="868686"/>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62" name="Rectangle 42">
                  <a:extLst>
                    <a:ext uri="{FF2B5EF4-FFF2-40B4-BE49-F238E27FC236}">
                      <a16:creationId xmlns:a16="http://schemas.microsoft.com/office/drawing/2014/main" id="{0A5638D2-F4B0-4AF4-B463-7806D5A306C9}"/>
                    </a:ext>
                  </a:extLst>
                </p:cNvPr>
                <p:cNvSpPr/>
                <p:nvPr/>
              </p:nvSpPr>
              <p:spPr>
                <a:xfrm>
                  <a:off x="2859539" y="6242718"/>
                  <a:ext cx="128537" cy="25077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63" name="Rectangle 43">
                  <a:extLst>
                    <a:ext uri="{FF2B5EF4-FFF2-40B4-BE49-F238E27FC236}">
                      <a16:creationId xmlns:a16="http://schemas.microsoft.com/office/drawing/2014/main" id="{D88DCF77-CCAC-4DB3-AB3C-496DF6B7BAC0}"/>
                    </a:ext>
                  </a:extLst>
                </p:cNvPr>
                <p:cNvSpPr/>
                <p:nvPr/>
              </p:nvSpPr>
              <p:spPr>
                <a:xfrm>
                  <a:off x="2639040" y="6242718"/>
                  <a:ext cx="125400" cy="25077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64" name="Rectangle 44">
                  <a:extLst>
                    <a:ext uri="{FF2B5EF4-FFF2-40B4-BE49-F238E27FC236}">
                      <a16:creationId xmlns:a16="http://schemas.microsoft.com/office/drawing/2014/main" id="{35E791E3-8ACC-497E-8083-198544C53183}"/>
                    </a:ext>
                  </a:extLst>
                </p:cNvPr>
                <p:cNvSpPr/>
                <p:nvPr/>
              </p:nvSpPr>
              <p:spPr>
                <a:xfrm>
                  <a:off x="2415396" y="5372328"/>
                  <a:ext cx="795271"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65" name="Rectangle 45">
                  <a:extLst>
                    <a:ext uri="{FF2B5EF4-FFF2-40B4-BE49-F238E27FC236}">
                      <a16:creationId xmlns:a16="http://schemas.microsoft.com/office/drawing/2014/main" id="{58EDE2F4-3597-4116-BEB2-9DF9B026AFA5}"/>
                    </a:ext>
                  </a:extLst>
                </p:cNvPr>
                <p:cNvSpPr/>
                <p:nvPr/>
              </p:nvSpPr>
              <p:spPr>
                <a:xfrm>
                  <a:off x="2415396" y="5594893"/>
                  <a:ext cx="795271" cy="12643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66" name="Rectangle 46">
                  <a:extLst>
                    <a:ext uri="{FF2B5EF4-FFF2-40B4-BE49-F238E27FC236}">
                      <a16:creationId xmlns:a16="http://schemas.microsoft.com/office/drawing/2014/main" id="{93C0D161-F584-4D4B-B131-E26A96DCF930}"/>
                    </a:ext>
                  </a:extLst>
                </p:cNvPr>
                <p:cNvSpPr/>
                <p:nvPr/>
              </p:nvSpPr>
              <p:spPr>
                <a:xfrm>
                  <a:off x="2415396" y="5815364"/>
                  <a:ext cx="795271"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267" name="Rectangle 47">
                  <a:extLst>
                    <a:ext uri="{FF2B5EF4-FFF2-40B4-BE49-F238E27FC236}">
                      <a16:creationId xmlns:a16="http://schemas.microsoft.com/office/drawing/2014/main" id="{20B70B8B-DB5A-434E-A024-8843CC4F0C72}"/>
                    </a:ext>
                  </a:extLst>
                </p:cNvPr>
                <p:cNvSpPr/>
                <p:nvPr/>
              </p:nvSpPr>
              <p:spPr>
                <a:xfrm>
                  <a:off x="2415396" y="6034783"/>
                  <a:ext cx="795271" cy="129570"/>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grpSp>
        </p:grpSp>
        <p:sp>
          <p:nvSpPr>
            <p:cNvPr id="229" name="Text">
              <a:extLst>
                <a:ext uri="{FF2B5EF4-FFF2-40B4-BE49-F238E27FC236}">
                  <a16:creationId xmlns:a16="http://schemas.microsoft.com/office/drawing/2014/main" id="{D9F993D6-9C33-4022-997F-8804F8517116}"/>
                </a:ext>
              </a:extLst>
            </p:cNvPr>
            <p:cNvSpPr/>
            <p:nvPr/>
          </p:nvSpPr>
          <p:spPr>
            <a:xfrm>
              <a:off x="-73687" y="4013266"/>
              <a:ext cx="1754672" cy="448501"/>
            </a:xfrm>
            <a:prstGeom prst="rect">
              <a:avLst/>
            </a:prstGeom>
            <a:noFill/>
            <a:ln cap="flat">
              <a:noFill/>
              <a:prstDash val="solid"/>
            </a:ln>
          </p:spPr>
          <p:txBody>
            <a:bodyPr vert="horz" wrap="square" lIns="0" tIns="0" rIns="0" bIns="0" anchor="ctr" anchorCtr="1" compatLnSpc="1">
              <a:noAutofit/>
            </a:bodyPr>
            <a:lstStyle/>
            <a:p>
              <a:pPr algn="ctr">
                <a:lnSpc>
                  <a:spcPct val="90000"/>
                </a:lnSpc>
                <a:spcAft>
                  <a:spcPts val="612"/>
                </a:spcAft>
                <a:buSzPct val="90000"/>
                <a:defRPr/>
              </a:pPr>
              <a:r>
                <a:rPr lang="en-US" spc="-50">
                  <a:gradFill>
                    <a:gsLst>
                      <a:gs pos="0">
                        <a:schemeClr val="tx1"/>
                      </a:gs>
                      <a:gs pos="74000">
                        <a:schemeClr val="tx1"/>
                      </a:gs>
                    </a:gsLst>
                    <a:lin ang="5400000" scaled="1"/>
                  </a:gradFill>
                </a:rPr>
                <a:t>On-premises </a:t>
              </a:r>
              <a:br>
                <a:rPr lang="en-US" spc="-50">
                  <a:gradFill>
                    <a:gsLst>
                      <a:gs pos="0">
                        <a:schemeClr val="tx1"/>
                      </a:gs>
                      <a:gs pos="74000">
                        <a:schemeClr val="tx1"/>
                      </a:gs>
                    </a:gsLst>
                    <a:lin ang="5400000" scaled="1"/>
                  </a:gradFill>
                </a:rPr>
              </a:br>
              <a:r>
                <a:rPr lang="en-US" spc="-50">
                  <a:gradFill>
                    <a:gsLst>
                      <a:gs pos="0">
                        <a:schemeClr val="tx1"/>
                      </a:gs>
                      <a:gs pos="74000">
                        <a:schemeClr val="tx1"/>
                      </a:gs>
                    </a:gsLst>
                    <a:lin ang="5400000" scaled="1"/>
                  </a:gradFill>
                </a:rPr>
                <a:t>/ Private cloud</a:t>
              </a:r>
            </a:p>
          </p:txBody>
        </p:sp>
      </p:grpSp>
      <p:sp useBgFill="1">
        <p:nvSpPr>
          <p:cNvPr id="302" name="Freeform 280">
            <a:extLst>
              <a:ext uri="{FF2B5EF4-FFF2-40B4-BE49-F238E27FC236}">
                <a16:creationId xmlns:a16="http://schemas.microsoft.com/office/drawing/2014/main" id="{80D3C285-9494-423E-AB37-97696A73A80F}"/>
              </a:ext>
            </a:extLst>
          </p:cNvPr>
          <p:cNvSpPr/>
          <p:nvPr/>
        </p:nvSpPr>
        <p:spPr bwMode="auto">
          <a:xfrm>
            <a:off x="2192812" y="3260798"/>
            <a:ext cx="2102654" cy="1160436"/>
          </a:xfrm>
          <a:prstGeom prst="triangle">
            <a:avLst/>
          </a:prstGeom>
          <a:ln w="1270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303" name="Rectangle 302">
            <a:extLst>
              <a:ext uri="{FF2B5EF4-FFF2-40B4-BE49-F238E27FC236}">
                <a16:creationId xmlns:a16="http://schemas.microsoft.com/office/drawing/2014/main" id="{3E6D8252-F4E4-4304-81C7-17C05CB50401}"/>
              </a:ext>
            </a:extLst>
          </p:cNvPr>
          <p:cNvSpPr/>
          <p:nvPr/>
        </p:nvSpPr>
        <p:spPr bwMode="auto">
          <a:xfrm>
            <a:off x="2286542" y="4098151"/>
            <a:ext cx="1925793" cy="522523"/>
          </a:xfrm>
          <a:prstGeom prst="rect">
            <a:avLst/>
          </a:prstGeom>
          <a:noFill/>
          <a:ln w="10795" cap="flat" cmpd="sng" algn="ctr">
            <a:noFill/>
            <a:prstDash val="solid"/>
            <a:headEnd type="none" w="med" len="med"/>
            <a:tailEnd type="none" w="med" len="med"/>
          </a:ln>
          <a:effectLst/>
        </p:spPr>
        <p:txBody>
          <a:bodyPr lIns="46630" tIns="46630" rIns="46630" bIns="46614"/>
          <a:lstStyle/>
          <a:p>
            <a:pPr algn="ctr" defTabSz="931847" fontAlgn="base">
              <a:lnSpc>
                <a:spcPct val="90000"/>
              </a:lnSpc>
              <a:spcBef>
                <a:spcPct val="0"/>
              </a:spcBef>
              <a:spcAft>
                <a:spcPct val="0"/>
              </a:spcAft>
              <a:defRPr/>
            </a:pPr>
            <a:r>
              <a:rPr lang="en-US" sz="1224" kern="0">
                <a:solidFill>
                  <a:srgbClr val="0078D7"/>
                </a:solidFill>
                <a:latin typeface="Segoe UI Semibold" panose="020B0702040204020203" pitchFamily="34" charset="0"/>
                <a:cs typeface="Segoe UI Semibold" panose="020B0702040204020203" pitchFamily="34" charset="0"/>
              </a:rPr>
              <a:t>Active Directory</a:t>
            </a:r>
          </a:p>
        </p:txBody>
      </p:sp>
      <p:pic>
        <p:nvPicPr>
          <p:cNvPr id="304" name="Picture 303">
            <a:extLst>
              <a:ext uri="{FF2B5EF4-FFF2-40B4-BE49-F238E27FC236}">
                <a16:creationId xmlns:a16="http://schemas.microsoft.com/office/drawing/2014/main" id="{9071FB3B-641A-4979-A29A-885E49C1649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58105" y="3366998"/>
            <a:ext cx="1005697" cy="665744"/>
          </a:xfrm>
          <a:prstGeom prst="rect">
            <a:avLst/>
          </a:prstGeom>
        </p:spPr>
      </p:pic>
      <p:grpSp>
        <p:nvGrpSpPr>
          <p:cNvPr id="305" name="Group 304">
            <a:extLst>
              <a:ext uri="{FF2B5EF4-FFF2-40B4-BE49-F238E27FC236}">
                <a16:creationId xmlns:a16="http://schemas.microsoft.com/office/drawing/2014/main" id="{EFE23743-B93E-4300-B125-23EA13639BED}"/>
              </a:ext>
            </a:extLst>
          </p:cNvPr>
          <p:cNvGrpSpPr/>
          <p:nvPr/>
        </p:nvGrpSpPr>
        <p:grpSpPr>
          <a:xfrm>
            <a:off x="7201866" y="1308100"/>
            <a:ext cx="4358661" cy="2583532"/>
            <a:chOff x="6383124" y="797113"/>
            <a:chExt cx="4273586" cy="2533109"/>
          </a:xfrm>
        </p:grpSpPr>
        <p:cxnSp>
          <p:nvCxnSpPr>
            <p:cNvPr id="306" name="Straight Connector 305">
              <a:extLst>
                <a:ext uri="{FF2B5EF4-FFF2-40B4-BE49-F238E27FC236}">
                  <a16:creationId xmlns:a16="http://schemas.microsoft.com/office/drawing/2014/main" id="{BC4BF9FB-3508-49B5-81E2-2A0F0D52868B}"/>
                </a:ext>
              </a:extLst>
            </p:cNvPr>
            <p:cNvCxnSpPr>
              <a:cxnSpLocks/>
            </p:cNvCxnSpPr>
            <p:nvPr/>
          </p:nvCxnSpPr>
          <p:spPr>
            <a:xfrm>
              <a:off x="7738438" y="1004561"/>
              <a:ext cx="2025905" cy="1768733"/>
            </a:xfrm>
            <a:prstGeom prst="line">
              <a:avLst/>
            </a:prstGeom>
            <a:noFill/>
            <a:ln w="6350" cap="flat" cmpd="sng" algn="ctr">
              <a:solidFill>
                <a:srgbClr val="EAEAEA">
                  <a:lumMod val="75000"/>
                </a:srgbClr>
              </a:solidFill>
              <a:prstDash val="solid"/>
              <a:headEnd type="none"/>
              <a:tailEnd type="none"/>
            </a:ln>
            <a:effectLst/>
          </p:spPr>
        </p:cxnSp>
        <p:cxnSp>
          <p:nvCxnSpPr>
            <p:cNvPr id="307" name="Straight Connector 306">
              <a:extLst>
                <a:ext uri="{FF2B5EF4-FFF2-40B4-BE49-F238E27FC236}">
                  <a16:creationId xmlns:a16="http://schemas.microsoft.com/office/drawing/2014/main" id="{27CBCBDC-047B-4C07-8D05-FE409B8C1A47}"/>
                </a:ext>
              </a:extLst>
            </p:cNvPr>
            <p:cNvCxnSpPr>
              <a:cxnSpLocks/>
            </p:cNvCxnSpPr>
            <p:nvPr/>
          </p:nvCxnSpPr>
          <p:spPr>
            <a:xfrm>
              <a:off x="8504824" y="1046272"/>
              <a:ext cx="1265858" cy="1724397"/>
            </a:xfrm>
            <a:prstGeom prst="line">
              <a:avLst/>
            </a:prstGeom>
            <a:noFill/>
            <a:ln w="6350" cap="flat" cmpd="sng" algn="ctr">
              <a:solidFill>
                <a:srgbClr val="EAEAEA">
                  <a:lumMod val="75000"/>
                </a:srgbClr>
              </a:solidFill>
              <a:prstDash val="solid"/>
              <a:headEnd type="none"/>
              <a:tailEnd type="none"/>
            </a:ln>
            <a:effectLst/>
          </p:spPr>
        </p:cxnSp>
        <p:cxnSp>
          <p:nvCxnSpPr>
            <p:cNvPr id="308" name="Straight Connector 307">
              <a:extLst>
                <a:ext uri="{FF2B5EF4-FFF2-40B4-BE49-F238E27FC236}">
                  <a16:creationId xmlns:a16="http://schemas.microsoft.com/office/drawing/2014/main" id="{82B1C517-B616-486C-9A71-065CDC7E109A}"/>
                </a:ext>
              </a:extLst>
            </p:cNvPr>
            <p:cNvCxnSpPr>
              <a:cxnSpLocks/>
            </p:cNvCxnSpPr>
            <p:nvPr/>
          </p:nvCxnSpPr>
          <p:spPr>
            <a:xfrm>
              <a:off x="6707700" y="2168421"/>
              <a:ext cx="3054019" cy="622502"/>
            </a:xfrm>
            <a:prstGeom prst="line">
              <a:avLst/>
            </a:prstGeom>
            <a:noFill/>
            <a:ln w="6350" cap="flat" cmpd="sng" algn="ctr">
              <a:solidFill>
                <a:srgbClr val="EAEAEA">
                  <a:lumMod val="75000"/>
                </a:srgbClr>
              </a:solidFill>
              <a:prstDash val="solid"/>
              <a:headEnd type="none"/>
              <a:tailEnd type="none"/>
            </a:ln>
            <a:effectLst/>
          </p:spPr>
        </p:cxnSp>
        <p:cxnSp>
          <p:nvCxnSpPr>
            <p:cNvPr id="309" name="Straight Connector 308">
              <a:extLst>
                <a:ext uri="{FF2B5EF4-FFF2-40B4-BE49-F238E27FC236}">
                  <a16:creationId xmlns:a16="http://schemas.microsoft.com/office/drawing/2014/main" id="{826E0F72-60C9-4F9B-996C-5D59F58D976B}"/>
                </a:ext>
              </a:extLst>
            </p:cNvPr>
            <p:cNvCxnSpPr>
              <a:cxnSpLocks/>
              <a:stCxn id="357" idx="22"/>
              <a:endCxn id="311" idx="1"/>
            </p:cNvCxnSpPr>
            <p:nvPr/>
          </p:nvCxnSpPr>
          <p:spPr>
            <a:xfrm>
              <a:off x="6510546" y="1529706"/>
              <a:ext cx="3242509" cy="1254877"/>
            </a:xfrm>
            <a:prstGeom prst="line">
              <a:avLst/>
            </a:prstGeom>
            <a:noFill/>
            <a:ln w="6350" cap="flat" cmpd="sng" algn="ctr">
              <a:solidFill>
                <a:srgbClr val="EAEAEA">
                  <a:lumMod val="75000"/>
                </a:srgbClr>
              </a:solidFill>
              <a:prstDash val="solid"/>
              <a:headEnd type="none"/>
              <a:tailEnd type="none"/>
            </a:ln>
            <a:effectLst/>
          </p:spPr>
        </p:cxnSp>
        <p:cxnSp>
          <p:nvCxnSpPr>
            <p:cNvPr id="310" name="Straight Connector 309">
              <a:extLst>
                <a:ext uri="{FF2B5EF4-FFF2-40B4-BE49-F238E27FC236}">
                  <a16:creationId xmlns:a16="http://schemas.microsoft.com/office/drawing/2014/main" id="{DD405540-8AD8-4C9E-AE3F-CFFADAB397CA}"/>
                </a:ext>
              </a:extLst>
            </p:cNvPr>
            <p:cNvCxnSpPr>
              <a:cxnSpLocks/>
              <a:endCxn id="311" idx="1"/>
            </p:cNvCxnSpPr>
            <p:nvPr/>
          </p:nvCxnSpPr>
          <p:spPr>
            <a:xfrm>
              <a:off x="7407484" y="1504527"/>
              <a:ext cx="2345571" cy="1280056"/>
            </a:xfrm>
            <a:prstGeom prst="line">
              <a:avLst/>
            </a:prstGeom>
            <a:noFill/>
            <a:ln w="6350" cap="flat" cmpd="sng" algn="ctr">
              <a:solidFill>
                <a:srgbClr val="EAEAEA">
                  <a:lumMod val="75000"/>
                </a:srgbClr>
              </a:solidFill>
              <a:prstDash val="solid"/>
              <a:headEnd type="none"/>
              <a:tailEnd type="none"/>
            </a:ln>
            <a:effectLst/>
          </p:spPr>
        </p:cxnSp>
        <p:sp useBgFill="1">
          <p:nvSpPr>
            <p:cNvPr id="311" name="Oval 310">
              <a:extLst>
                <a:ext uri="{FF2B5EF4-FFF2-40B4-BE49-F238E27FC236}">
                  <a16:creationId xmlns:a16="http://schemas.microsoft.com/office/drawing/2014/main" id="{86F6DD5E-8135-4F75-820F-B21A8B321A59}"/>
                </a:ext>
              </a:extLst>
            </p:cNvPr>
            <p:cNvSpPr/>
            <p:nvPr/>
          </p:nvSpPr>
          <p:spPr bwMode="auto">
            <a:xfrm>
              <a:off x="9750430" y="2781958"/>
              <a:ext cx="17928" cy="17928"/>
            </a:xfrm>
            <a:prstGeom prst="ellipse">
              <a:avLst/>
            </a:prstGeom>
            <a:solidFill>
              <a:srgbClr val="002050">
                <a:shade val="80000"/>
                <a:satMod val="180000"/>
              </a:srgbClr>
            </a:solidFill>
            <a:ln w="9525"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cxnSp>
          <p:nvCxnSpPr>
            <p:cNvPr id="312" name="Straight Connector 311">
              <a:extLst>
                <a:ext uri="{FF2B5EF4-FFF2-40B4-BE49-F238E27FC236}">
                  <a16:creationId xmlns:a16="http://schemas.microsoft.com/office/drawing/2014/main" id="{7DD9F421-8934-45F0-9164-72C38967FB28}"/>
                </a:ext>
              </a:extLst>
            </p:cNvPr>
            <p:cNvCxnSpPr>
              <a:cxnSpLocks/>
            </p:cNvCxnSpPr>
            <p:nvPr/>
          </p:nvCxnSpPr>
          <p:spPr>
            <a:xfrm>
              <a:off x="9215159" y="1038298"/>
              <a:ext cx="549732" cy="1716195"/>
            </a:xfrm>
            <a:prstGeom prst="line">
              <a:avLst/>
            </a:prstGeom>
            <a:noFill/>
            <a:ln w="6350" cap="flat" cmpd="sng" algn="ctr">
              <a:solidFill>
                <a:srgbClr val="EAEAEA">
                  <a:lumMod val="75000"/>
                </a:srgbClr>
              </a:solidFill>
              <a:prstDash val="solid"/>
              <a:headEnd type="none"/>
              <a:tailEnd type="none"/>
            </a:ln>
            <a:effectLst/>
          </p:spPr>
        </p:cxnSp>
        <p:grpSp>
          <p:nvGrpSpPr>
            <p:cNvPr id="313" name="Group 312">
              <a:extLst>
                <a:ext uri="{FF2B5EF4-FFF2-40B4-BE49-F238E27FC236}">
                  <a16:creationId xmlns:a16="http://schemas.microsoft.com/office/drawing/2014/main" id="{98A2B52A-1E26-43EB-8E5D-D36D2DD98D26}"/>
                </a:ext>
              </a:extLst>
            </p:cNvPr>
            <p:cNvGrpSpPr>
              <a:grpSpLocks noChangeAspect="1"/>
            </p:cNvGrpSpPr>
            <p:nvPr/>
          </p:nvGrpSpPr>
          <p:grpSpPr>
            <a:xfrm>
              <a:off x="9039729" y="930759"/>
              <a:ext cx="407465" cy="407465"/>
              <a:chOff x="5932610" y="2325701"/>
              <a:chExt cx="914400" cy="914400"/>
            </a:xfrm>
          </p:grpSpPr>
          <p:sp>
            <p:nvSpPr>
              <p:cNvPr id="360" name="Oval 359">
                <a:extLst>
                  <a:ext uri="{FF2B5EF4-FFF2-40B4-BE49-F238E27FC236}">
                    <a16:creationId xmlns:a16="http://schemas.microsoft.com/office/drawing/2014/main" id="{7C828663-2BE0-427D-8220-57568C013171}"/>
                  </a:ext>
                </a:extLst>
              </p:cNvPr>
              <p:cNvSpPr>
                <a:spLocks noChangeAspect="1"/>
              </p:cNvSpPr>
              <p:nvPr/>
            </p:nvSpPr>
            <p:spPr bwMode="auto">
              <a:xfrm>
                <a:off x="5932610" y="2325701"/>
                <a:ext cx="914400" cy="914400"/>
              </a:xfrm>
              <a:prstGeom prst="ellipse">
                <a:avLst/>
              </a:prstGeom>
              <a:solidFill>
                <a:schemeClr val="bg1">
                  <a:lumMod val="8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kern="0">
                  <a:gradFill>
                    <a:gsLst>
                      <a:gs pos="5439">
                        <a:srgbClr val="F8F8F8"/>
                      </a:gs>
                      <a:gs pos="10000">
                        <a:srgbClr val="F8F8F8"/>
                      </a:gs>
                    </a:gsLst>
                    <a:lin ang="5400000" scaled="0"/>
                  </a:gradFill>
                </a:endParaRPr>
              </a:p>
            </p:txBody>
          </p:sp>
          <p:grpSp>
            <p:nvGrpSpPr>
              <p:cNvPr id="361" name="Group 360">
                <a:extLst>
                  <a:ext uri="{FF2B5EF4-FFF2-40B4-BE49-F238E27FC236}">
                    <a16:creationId xmlns:a16="http://schemas.microsoft.com/office/drawing/2014/main" id="{F0F205D0-0DFC-4508-81C1-CD107B76B58A}"/>
                  </a:ext>
                </a:extLst>
              </p:cNvPr>
              <p:cNvGrpSpPr>
                <a:grpSpLocks noChangeAspect="1"/>
              </p:cNvGrpSpPr>
              <p:nvPr/>
            </p:nvGrpSpPr>
            <p:grpSpPr>
              <a:xfrm>
                <a:off x="6222332" y="2484305"/>
                <a:ext cx="334986" cy="597213"/>
                <a:chOff x="9756147" y="5515365"/>
                <a:chExt cx="315631" cy="562708"/>
              </a:xfrm>
            </p:grpSpPr>
            <p:grpSp>
              <p:nvGrpSpPr>
                <p:cNvPr id="362" name="Group 361">
                  <a:extLst>
                    <a:ext uri="{FF2B5EF4-FFF2-40B4-BE49-F238E27FC236}">
                      <a16:creationId xmlns:a16="http://schemas.microsoft.com/office/drawing/2014/main" id="{4CB40A61-A372-42E7-B105-5A928754FD91}"/>
                    </a:ext>
                  </a:extLst>
                </p:cNvPr>
                <p:cNvGrpSpPr/>
                <p:nvPr/>
              </p:nvGrpSpPr>
              <p:grpSpPr>
                <a:xfrm>
                  <a:off x="9775703" y="5561872"/>
                  <a:ext cx="276492" cy="508980"/>
                  <a:chOff x="8817145" y="5862985"/>
                  <a:chExt cx="200848" cy="389795"/>
                </a:xfrm>
              </p:grpSpPr>
              <p:sp>
                <p:nvSpPr>
                  <p:cNvPr id="365" name="Rectangle 11">
                    <a:extLst>
                      <a:ext uri="{FF2B5EF4-FFF2-40B4-BE49-F238E27FC236}">
                        <a16:creationId xmlns:a16="http://schemas.microsoft.com/office/drawing/2014/main" id="{6DB2663D-850A-4A78-8FF1-ED72DE3C4A88}"/>
                      </a:ext>
                    </a:extLst>
                  </p:cNvPr>
                  <p:cNvSpPr>
                    <a:spLocks noChangeArrowheads="1"/>
                  </p:cNvSpPr>
                  <p:nvPr/>
                </p:nvSpPr>
                <p:spPr bwMode="auto">
                  <a:xfrm>
                    <a:off x="8817145" y="5869469"/>
                    <a:ext cx="200848" cy="383311"/>
                  </a:xfrm>
                  <a:prstGeom prst="round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sz="1599" kern="0">
                      <a:solidFill>
                        <a:srgbClr val="505050"/>
                      </a:solidFill>
                      <a:ea typeface="ＭＳ Ｐゴシック" charset="0"/>
                    </a:endParaRPr>
                  </a:p>
                </p:txBody>
              </p:sp>
              <p:sp>
                <p:nvSpPr>
                  <p:cNvPr id="366" name="Rectangle 12">
                    <a:extLst>
                      <a:ext uri="{FF2B5EF4-FFF2-40B4-BE49-F238E27FC236}">
                        <a16:creationId xmlns:a16="http://schemas.microsoft.com/office/drawing/2014/main" id="{0427E4F9-904E-4333-BBA6-2279C5F5926B}"/>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sz="1599" kern="0">
                      <a:solidFill>
                        <a:srgbClr val="505050"/>
                      </a:solidFill>
                      <a:ea typeface="ＭＳ Ｐゴシック" charset="0"/>
                    </a:endParaRPr>
                  </a:p>
                </p:txBody>
              </p:sp>
              <p:sp>
                <p:nvSpPr>
                  <p:cNvPr id="367" name="Freeform 17">
                    <a:extLst>
                      <a:ext uri="{FF2B5EF4-FFF2-40B4-BE49-F238E27FC236}">
                        <a16:creationId xmlns:a16="http://schemas.microsoft.com/office/drawing/2014/main" id="{615EB102-3962-40E5-995F-D67C54041C75}"/>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sz="1599" kern="0">
                      <a:solidFill>
                        <a:srgbClr val="505050"/>
                      </a:solidFill>
                      <a:ea typeface="ＭＳ Ｐゴシック" charset="0"/>
                    </a:endParaRPr>
                  </a:p>
                </p:txBody>
              </p:sp>
            </p:grpSp>
            <p:sp>
              <p:nvSpPr>
                <p:cNvPr id="363" name="Freeform 464">
                  <a:extLst>
                    <a:ext uri="{FF2B5EF4-FFF2-40B4-BE49-F238E27FC236}">
                      <a16:creationId xmlns:a16="http://schemas.microsoft.com/office/drawing/2014/main" id="{E76EF99F-1772-48F7-BE4D-D3876CE1557C}"/>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a:gradFill>
                      <a:gsLst>
                        <a:gs pos="0">
                          <a:srgbClr val="FFFFFF"/>
                        </a:gs>
                        <a:gs pos="100000">
                          <a:srgbClr val="FFFFFF"/>
                        </a:gs>
                      </a:gsLst>
                      <a:lin ang="5400000" scaled="0"/>
                    </a:gradFill>
                    <a:ea typeface="Segoe UI" pitchFamily="34" charset="0"/>
                    <a:cs typeface="Segoe UI" pitchFamily="34" charset="0"/>
                  </a:endParaRPr>
                </a:p>
              </p:txBody>
            </p:sp>
            <p:pic>
              <p:nvPicPr>
                <p:cNvPr id="364" name="Picture 363">
                  <a:extLst>
                    <a:ext uri="{FF2B5EF4-FFF2-40B4-BE49-F238E27FC236}">
                      <a16:creationId xmlns:a16="http://schemas.microsoft.com/office/drawing/2014/main" id="{3C86A157-433C-4B5A-AC7B-55D1A398B7D7}"/>
                    </a:ext>
                  </a:extLst>
                </p:cNvPr>
                <p:cNvPicPr>
                  <a:picLocks noChangeAspect="1"/>
                </p:cNvPicPr>
                <p:nvPr/>
              </p:nvPicPr>
              <p:blipFill>
                <a:blip r:embed="rId6"/>
                <a:stretch>
                  <a:fillRect/>
                </a:stretch>
              </p:blipFill>
              <p:spPr>
                <a:xfrm>
                  <a:off x="9822974" y="5669889"/>
                  <a:ext cx="182012" cy="223394"/>
                </a:xfrm>
                <a:prstGeom prst="rect">
                  <a:avLst/>
                </a:prstGeom>
              </p:spPr>
            </p:pic>
          </p:grpSp>
        </p:grpSp>
        <p:grpSp>
          <p:nvGrpSpPr>
            <p:cNvPr id="314" name="Group 313">
              <a:extLst>
                <a:ext uri="{FF2B5EF4-FFF2-40B4-BE49-F238E27FC236}">
                  <a16:creationId xmlns:a16="http://schemas.microsoft.com/office/drawing/2014/main" id="{B99085DD-8093-4E11-A873-D00A12D9C4CF}"/>
                </a:ext>
              </a:extLst>
            </p:cNvPr>
            <p:cNvGrpSpPr/>
            <p:nvPr/>
          </p:nvGrpSpPr>
          <p:grpSpPr>
            <a:xfrm>
              <a:off x="8263560" y="834605"/>
              <a:ext cx="448212" cy="448212"/>
              <a:chOff x="4692409" y="1465141"/>
              <a:chExt cx="457200" cy="457200"/>
            </a:xfrm>
          </p:grpSpPr>
          <p:sp>
            <p:nvSpPr>
              <p:cNvPr id="358" name="Oval 357">
                <a:extLst>
                  <a:ext uri="{FF2B5EF4-FFF2-40B4-BE49-F238E27FC236}">
                    <a16:creationId xmlns:a16="http://schemas.microsoft.com/office/drawing/2014/main" id="{5A0A1628-DB02-48FA-BF1B-564F101F83CE}"/>
                  </a:ext>
                </a:extLst>
              </p:cNvPr>
              <p:cNvSpPr>
                <a:spLocks noChangeAspect="1"/>
              </p:cNvSpPr>
              <p:nvPr/>
            </p:nvSpPr>
            <p:spPr bwMode="auto">
              <a:xfrm>
                <a:off x="4692409" y="1465141"/>
                <a:ext cx="457200" cy="457200"/>
              </a:xfrm>
              <a:prstGeom prst="ellipse">
                <a:avLst/>
              </a:prstGeom>
              <a:solidFill>
                <a:schemeClr val="bg1">
                  <a:lumMod val="8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kern="0">
                  <a:gradFill>
                    <a:gsLst>
                      <a:gs pos="5439">
                        <a:srgbClr val="F8F8F8"/>
                      </a:gs>
                      <a:gs pos="10000">
                        <a:srgbClr val="F8F8F8"/>
                      </a:gs>
                    </a:gsLst>
                    <a:lin ang="5400000" scaled="0"/>
                  </a:gradFill>
                </a:endParaRPr>
              </a:p>
            </p:txBody>
          </p:sp>
          <p:sp>
            <p:nvSpPr>
              <p:cNvPr id="359" name="Freeform 6">
                <a:extLst>
                  <a:ext uri="{FF2B5EF4-FFF2-40B4-BE49-F238E27FC236}">
                    <a16:creationId xmlns:a16="http://schemas.microsoft.com/office/drawing/2014/main" id="{ABE2836B-DFF4-408B-8C71-4064B19341C6}"/>
                  </a:ext>
                </a:extLst>
              </p:cNvPr>
              <p:cNvSpPr>
                <a:spLocks noChangeAspect="1" noEditPoints="1"/>
              </p:cNvSpPr>
              <p:nvPr/>
            </p:nvSpPr>
            <p:spPr bwMode="auto">
              <a:xfrm>
                <a:off x="4805118" y="1606631"/>
                <a:ext cx="231782" cy="174220"/>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rgbClr val="353535"/>
              </a:solidFill>
              <a:ln>
                <a:no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endParaRPr>
              </a:p>
            </p:txBody>
          </p:sp>
        </p:grpSp>
        <p:grpSp>
          <p:nvGrpSpPr>
            <p:cNvPr id="315" name="Group 314">
              <a:extLst>
                <a:ext uri="{FF2B5EF4-FFF2-40B4-BE49-F238E27FC236}">
                  <a16:creationId xmlns:a16="http://schemas.microsoft.com/office/drawing/2014/main" id="{9C69FCF8-7196-4B72-9266-B4821726D431}"/>
                </a:ext>
              </a:extLst>
            </p:cNvPr>
            <p:cNvGrpSpPr>
              <a:grpSpLocks noChangeAspect="1"/>
            </p:cNvGrpSpPr>
            <p:nvPr/>
          </p:nvGrpSpPr>
          <p:grpSpPr>
            <a:xfrm>
              <a:off x="6383124" y="1358974"/>
              <a:ext cx="448212" cy="448210"/>
              <a:chOff x="2279917" y="4046934"/>
              <a:chExt cx="643734" cy="643732"/>
            </a:xfrm>
          </p:grpSpPr>
          <p:sp>
            <p:nvSpPr>
              <p:cNvPr id="356" name="Oval 355">
                <a:extLst>
                  <a:ext uri="{FF2B5EF4-FFF2-40B4-BE49-F238E27FC236}">
                    <a16:creationId xmlns:a16="http://schemas.microsoft.com/office/drawing/2014/main" id="{94F2E77D-238A-411A-97E5-70EC2AAE965C}"/>
                  </a:ext>
                </a:extLst>
              </p:cNvPr>
              <p:cNvSpPr/>
              <p:nvPr/>
            </p:nvSpPr>
            <p:spPr bwMode="auto">
              <a:xfrm>
                <a:off x="2279917" y="4046934"/>
                <a:ext cx="643734" cy="643732"/>
              </a:xfrm>
              <a:prstGeom prst="ellipse">
                <a:avLst/>
              </a:prstGeom>
              <a:solidFill>
                <a:schemeClr val="bg1">
                  <a:lumMod val="85000"/>
                </a:schemeClr>
              </a:solidFill>
              <a:ln w="12700"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57" name="Freeform 16">
                <a:extLst>
                  <a:ext uri="{FF2B5EF4-FFF2-40B4-BE49-F238E27FC236}">
                    <a16:creationId xmlns:a16="http://schemas.microsoft.com/office/drawing/2014/main" id="{2D3C7265-AEE3-4B2F-8718-202F01B0DCC7}"/>
                  </a:ext>
                </a:extLst>
              </p:cNvPr>
              <p:cNvSpPr>
                <a:spLocks noEditPoints="1"/>
              </p:cNvSpPr>
              <p:nvPr/>
            </p:nvSpPr>
            <p:spPr bwMode="auto">
              <a:xfrm>
                <a:off x="2462924" y="4235451"/>
                <a:ext cx="277720" cy="26669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endParaRPr>
              </a:p>
            </p:txBody>
          </p:sp>
        </p:grpSp>
        <p:grpSp>
          <p:nvGrpSpPr>
            <p:cNvPr id="316" name="Group 315">
              <a:extLst>
                <a:ext uri="{FF2B5EF4-FFF2-40B4-BE49-F238E27FC236}">
                  <a16:creationId xmlns:a16="http://schemas.microsoft.com/office/drawing/2014/main" id="{BA9F6953-3AAA-4D83-A6D4-15837D3B09F4}"/>
                </a:ext>
              </a:extLst>
            </p:cNvPr>
            <p:cNvGrpSpPr>
              <a:grpSpLocks noChangeAspect="1"/>
            </p:cNvGrpSpPr>
            <p:nvPr/>
          </p:nvGrpSpPr>
          <p:grpSpPr>
            <a:xfrm>
              <a:off x="7528508" y="1651476"/>
              <a:ext cx="448212" cy="448210"/>
              <a:chOff x="7467226" y="1443514"/>
              <a:chExt cx="640083" cy="640080"/>
            </a:xfrm>
          </p:grpSpPr>
          <p:sp>
            <p:nvSpPr>
              <p:cNvPr id="354" name="Oval 353">
                <a:extLst>
                  <a:ext uri="{FF2B5EF4-FFF2-40B4-BE49-F238E27FC236}">
                    <a16:creationId xmlns:a16="http://schemas.microsoft.com/office/drawing/2014/main" id="{38157352-89EA-4C8A-88B2-BAB8EA6B398F}"/>
                  </a:ext>
                </a:extLst>
              </p:cNvPr>
              <p:cNvSpPr/>
              <p:nvPr/>
            </p:nvSpPr>
            <p:spPr bwMode="auto">
              <a:xfrm>
                <a:off x="7467226" y="1443514"/>
                <a:ext cx="640083" cy="640080"/>
              </a:xfrm>
              <a:prstGeom prst="ellipse">
                <a:avLst/>
              </a:prstGeom>
              <a:solidFill>
                <a:schemeClr val="bg1">
                  <a:lumMod val="85000"/>
                </a:schemeClr>
              </a:solidFill>
              <a:ln w="12700"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55" name="mail">
                <a:extLst>
                  <a:ext uri="{FF2B5EF4-FFF2-40B4-BE49-F238E27FC236}">
                    <a16:creationId xmlns:a16="http://schemas.microsoft.com/office/drawing/2014/main" id="{04FBBF9F-200E-4C6E-B43C-49957D9E098F}"/>
                  </a:ext>
                </a:extLst>
              </p:cNvPr>
              <p:cNvSpPr>
                <a:spLocks noChangeAspect="1" noEditPoints="1"/>
              </p:cNvSpPr>
              <p:nvPr/>
            </p:nvSpPr>
            <p:spPr bwMode="auto">
              <a:xfrm>
                <a:off x="7633543" y="1671320"/>
                <a:ext cx="307448" cy="184470"/>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endParaRPr>
              </a:p>
            </p:txBody>
          </p:sp>
        </p:grpSp>
        <p:grpSp>
          <p:nvGrpSpPr>
            <p:cNvPr id="317" name="Group 316">
              <a:extLst>
                <a:ext uri="{FF2B5EF4-FFF2-40B4-BE49-F238E27FC236}">
                  <a16:creationId xmlns:a16="http://schemas.microsoft.com/office/drawing/2014/main" id="{9C81298F-30F3-43EA-9251-0059F655CB05}"/>
                </a:ext>
              </a:extLst>
            </p:cNvPr>
            <p:cNvGrpSpPr/>
            <p:nvPr/>
          </p:nvGrpSpPr>
          <p:grpSpPr>
            <a:xfrm>
              <a:off x="7507404" y="797113"/>
              <a:ext cx="475216" cy="475216"/>
              <a:chOff x="4421820" y="3837665"/>
              <a:chExt cx="1143000" cy="1143000"/>
            </a:xfrm>
          </p:grpSpPr>
          <p:sp>
            <p:nvSpPr>
              <p:cNvPr id="349" name="Oval 348">
                <a:extLst>
                  <a:ext uri="{FF2B5EF4-FFF2-40B4-BE49-F238E27FC236}">
                    <a16:creationId xmlns:a16="http://schemas.microsoft.com/office/drawing/2014/main" id="{5120DC1C-15E7-476D-9A70-1C9D19AFBAC3}"/>
                  </a:ext>
                </a:extLst>
              </p:cNvPr>
              <p:cNvSpPr>
                <a:spLocks noChangeAspect="1"/>
              </p:cNvSpPr>
              <p:nvPr/>
            </p:nvSpPr>
            <p:spPr bwMode="auto">
              <a:xfrm>
                <a:off x="4421820" y="3837665"/>
                <a:ext cx="1143000" cy="1143000"/>
              </a:xfrm>
              <a:prstGeom prst="ellipse">
                <a:avLst/>
              </a:prstGeom>
              <a:solidFill>
                <a:schemeClr val="bg1">
                  <a:lumMod val="8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350" name="Group 349">
                <a:extLst>
                  <a:ext uri="{FF2B5EF4-FFF2-40B4-BE49-F238E27FC236}">
                    <a16:creationId xmlns:a16="http://schemas.microsoft.com/office/drawing/2014/main" id="{16562E4B-BBFC-47D3-B2A1-705320C2BA20}"/>
                  </a:ext>
                </a:extLst>
              </p:cNvPr>
              <p:cNvGrpSpPr/>
              <p:nvPr/>
            </p:nvGrpSpPr>
            <p:grpSpPr>
              <a:xfrm>
                <a:off x="4695928" y="3929384"/>
                <a:ext cx="606954" cy="950742"/>
                <a:chOff x="923401" y="1750320"/>
                <a:chExt cx="606954" cy="950742"/>
              </a:xfrm>
            </p:grpSpPr>
            <p:sp>
              <p:nvSpPr>
                <p:cNvPr id="352" name="Oval 351">
                  <a:extLst>
                    <a:ext uri="{FF2B5EF4-FFF2-40B4-BE49-F238E27FC236}">
                      <a16:creationId xmlns:a16="http://schemas.microsoft.com/office/drawing/2014/main" id="{EFB409AF-1A47-4145-8FC5-822B76153861}"/>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353" name="Freeform: Shape 320">
                  <a:extLst>
                    <a:ext uri="{FF2B5EF4-FFF2-40B4-BE49-F238E27FC236}">
                      <a16:creationId xmlns:a16="http://schemas.microsoft.com/office/drawing/2014/main" id="{7B510336-E10B-4484-AE26-BC5097A72B98}"/>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grpSp>
          <p:pic>
            <p:nvPicPr>
              <p:cNvPr id="351" name="Picture 350">
                <a:extLst>
                  <a:ext uri="{FF2B5EF4-FFF2-40B4-BE49-F238E27FC236}">
                    <a16:creationId xmlns:a16="http://schemas.microsoft.com/office/drawing/2014/main" id="{E466E015-AF64-4219-8DC6-148B53B283B3}"/>
                  </a:ext>
                </a:extLst>
              </p:cNvPr>
              <p:cNvPicPr>
                <a:picLocks noChangeAspect="1"/>
              </p:cNvPicPr>
              <p:nvPr/>
            </p:nvPicPr>
            <p:blipFill>
              <a:blip r:embed="rId7"/>
              <a:stretch>
                <a:fillRect/>
              </a:stretch>
            </p:blipFill>
            <p:spPr>
              <a:xfrm>
                <a:off x="4812541" y="4496652"/>
                <a:ext cx="384311" cy="331277"/>
              </a:xfrm>
              <a:prstGeom prst="rect">
                <a:avLst/>
              </a:prstGeom>
            </p:spPr>
          </p:pic>
        </p:grpSp>
        <p:grpSp>
          <p:nvGrpSpPr>
            <p:cNvPr id="318" name="Group 317">
              <a:extLst>
                <a:ext uri="{FF2B5EF4-FFF2-40B4-BE49-F238E27FC236}">
                  <a16:creationId xmlns:a16="http://schemas.microsoft.com/office/drawing/2014/main" id="{0C2E3F33-01ED-4B81-91A6-95EC9587068B}"/>
                </a:ext>
              </a:extLst>
            </p:cNvPr>
            <p:cNvGrpSpPr/>
            <p:nvPr/>
          </p:nvGrpSpPr>
          <p:grpSpPr>
            <a:xfrm>
              <a:off x="8669042" y="1583638"/>
              <a:ext cx="475216" cy="475216"/>
              <a:chOff x="7303803" y="1980788"/>
              <a:chExt cx="1143000" cy="1143000"/>
            </a:xfrm>
          </p:grpSpPr>
          <p:sp>
            <p:nvSpPr>
              <p:cNvPr id="345" name="Oval 344">
                <a:extLst>
                  <a:ext uri="{FF2B5EF4-FFF2-40B4-BE49-F238E27FC236}">
                    <a16:creationId xmlns:a16="http://schemas.microsoft.com/office/drawing/2014/main" id="{2197D99B-26FD-4687-9429-00EE15F075D6}"/>
                  </a:ext>
                </a:extLst>
              </p:cNvPr>
              <p:cNvSpPr>
                <a:spLocks noChangeAspect="1"/>
              </p:cNvSpPr>
              <p:nvPr/>
            </p:nvSpPr>
            <p:spPr bwMode="auto">
              <a:xfrm>
                <a:off x="7303803" y="1980788"/>
                <a:ext cx="1143000" cy="1143000"/>
              </a:xfrm>
              <a:prstGeom prst="ellipse">
                <a:avLst/>
              </a:prstGeom>
              <a:solidFill>
                <a:schemeClr val="bg1">
                  <a:lumMod val="8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46" name="Oval 345">
                <a:extLst>
                  <a:ext uri="{FF2B5EF4-FFF2-40B4-BE49-F238E27FC236}">
                    <a16:creationId xmlns:a16="http://schemas.microsoft.com/office/drawing/2014/main" id="{DE794404-8566-43B8-B20B-658B420DF705}"/>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347" name="Freeform: Shape 332">
                <a:extLst>
                  <a:ext uri="{FF2B5EF4-FFF2-40B4-BE49-F238E27FC236}">
                    <a16:creationId xmlns:a16="http://schemas.microsoft.com/office/drawing/2014/main" id="{5ABA9193-151A-4B54-981E-FD7141D918D8}"/>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pic>
            <p:nvPicPr>
              <p:cNvPr id="348" name="Picture 347">
                <a:extLst>
                  <a:ext uri="{FF2B5EF4-FFF2-40B4-BE49-F238E27FC236}">
                    <a16:creationId xmlns:a16="http://schemas.microsoft.com/office/drawing/2014/main" id="{BB3C065E-6AA9-4457-B415-FA7E1200FF20}"/>
                  </a:ext>
                </a:extLst>
              </p:cNvPr>
              <p:cNvPicPr>
                <a:picLocks noChangeAspect="1"/>
              </p:cNvPicPr>
              <p:nvPr/>
            </p:nvPicPr>
            <p:blipFill>
              <a:blip r:embed="rId8"/>
              <a:stretch>
                <a:fillRect/>
              </a:stretch>
            </p:blipFill>
            <p:spPr>
              <a:xfrm>
                <a:off x="7787636" y="2622747"/>
                <a:ext cx="154454" cy="329191"/>
              </a:xfrm>
              <a:prstGeom prst="rect">
                <a:avLst/>
              </a:prstGeom>
            </p:spPr>
          </p:pic>
        </p:grpSp>
        <p:grpSp>
          <p:nvGrpSpPr>
            <p:cNvPr id="319" name="Group 318">
              <a:extLst>
                <a:ext uri="{FF2B5EF4-FFF2-40B4-BE49-F238E27FC236}">
                  <a16:creationId xmlns:a16="http://schemas.microsoft.com/office/drawing/2014/main" id="{409ED94F-B595-4E3B-94BD-45EAF5C12DB0}"/>
                </a:ext>
              </a:extLst>
            </p:cNvPr>
            <p:cNvGrpSpPr>
              <a:grpSpLocks noChangeAspect="1"/>
            </p:cNvGrpSpPr>
            <p:nvPr/>
          </p:nvGrpSpPr>
          <p:grpSpPr>
            <a:xfrm>
              <a:off x="6979953" y="1189285"/>
              <a:ext cx="469781" cy="469781"/>
              <a:chOff x="4611866" y="1684871"/>
              <a:chExt cx="914400" cy="914400"/>
            </a:xfrm>
          </p:grpSpPr>
          <p:sp>
            <p:nvSpPr>
              <p:cNvPr id="334" name="Oval 333">
                <a:extLst>
                  <a:ext uri="{FF2B5EF4-FFF2-40B4-BE49-F238E27FC236}">
                    <a16:creationId xmlns:a16="http://schemas.microsoft.com/office/drawing/2014/main" id="{06AFC9E7-1387-42BC-9390-942221779193}"/>
                  </a:ext>
                </a:extLst>
              </p:cNvPr>
              <p:cNvSpPr>
                <a:spLocks noChangeAspect="1"/>
              </p:cNvSpPr>
              <p:nvPr/>
            </p:nvSpPr>
            <p:spPr bwMode="auto">
              <a:xfrm>
                <a:off x="4611866" y="1684871"/>
                <a:ext cx="914400" cy="914400"/>
              </a:xfrm>
              <a:prstGeom prst="ellipse">
                <a:avLst/>
              </a:prstGeom>
              <a:solidFill>
                <a:schemeClr val="bg1">
                  <a:lumMod val="8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335" name="Group 334">
                <a:extLst>
                  <a:ext uri="{FF2B5EF4-FFF2-40B4-BE49-F238E27FC236}">
                    <a16:creationId xmlns:a16="http://schemas.microsoft.com/office/drawing/2014/main" id="{D8AA92BD-3BF3-4057-81A5-2456EAE5B169}"/>
                  </a:ext>
                </a:extLst>
              </p:cNvPr>
              <p:cNvGrpSpPr>
                <a:grpSpLocks noChangeAspect="1"/>
              </p:cNvGrpSpPr>
              <p:nvPr/>
            </p:nvGrpSpPr>
            <p:grpSpPr>
              <a:xfrm>
                <a:off x="4883530" y="1836335"/>
                <a:ext cx="355944" cy="611472"/>
                <a:chOff x="9002225" y="4856834"/>
                <a:chExt cx="250199" cy="429814"/>
              </a:xfrm>
            </p:grpSpPr>
            <p:grpSp>
              <p:nvGrpSpPr>
                <p:cNvPr id="336" name="Group 335">
                  <a:extLst>
                    <a:ext uri="{FF2B5EF4-FFF2-40B4-BE49-F238E27FC236}">
                      <a16:creationId xmlns:a16="http://schemas.microsoft.com/office/drawing/2014/main" id="{6E18E5F9-A3D0-4968-96F9-60D3564C35AD}"/>
                    </a:ext>
                  </a:extLst>
                </p:cNvPr>
                <p:cNvGrpSpPr>
                  <a:grpSpLocks noChangeAspect="1"/>
                </p:cNvGrpSpPr>
                <p:nvPr/>
              </p:nvGrpSpPr>
              <p:grpSpPr>
                <a:xfrm>
                  <a:off x="9002225" y="4856834"/>
                  <a:ext cx="250199" cy="429814"/>
                  <a:chOff x="7170738" y="7689850"/>
                  <a:chExt cx="692150" cy="1189038"/>
                </a:xfrm>
              </p:grpSpPr>
              <p:sp>
                <p:nvSpPr>
                  <p:cNvPr id="338" name="Freeform 10">
                    <a:extLst>
                      <a:ext uri="{FF2B5EF4-FFF2-40B4-BE49-F238E27FC236}">
                        <a16:creationId xmlns:a16="http://schemas.microsoft.com/office/drawing/2014/main" id="{A80C5E0B-BD81-488E-A033-78E347DEA0C8}"/>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535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a:solidFill>
                        <a:srgbClr val="505050"/>
                      </a:solidFill>
                      <a:ea typeface="ＭＳ Ｐゴシック" charset="0"/>
                    </a:endParaRPr>
                  </a:p>
                </p:txBody>
              </p:sp>
              <p:sp>
                <p:nvSpPr>
                  <p:cNvPr id="339" name="Rectangle 11">
                    <a:extLst>
                      <a:ext uri="{FF2B5EF4-FFF2-40B4-BE49-F238E27FC236}">
                        <a16:creationId xmlns:a16="http://schemas.microsoft.com/office/drawing/2014/main" id="{096DA833-CE05-4C73-9961-AACE2298F86C}"/>
                      </a:ext>
                    </a:extLst>
                  </p:cNvPr>
                  <p:cNvSpPr>
                    <a:spLocks noChangeArrowheads="1"/>
                  </p:cNvSpPr>
                  <p:nvPr/>
                </p:nvSpPr>
                <p:spPr bwMode="auto">
                  <a:xfrm>
                    <a:off x="7239000" y="7758113"/>
                    <a:ext cx="555625" cy="93503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a:solidFill>
                        <a:srgbClr val="505050"/>
                      </a:solidFill>
                      <a:ea typeface="ＭＳ Ｐゴシック" charset="0"/>
                    </a:endParaRPr>
                  </a:p>
                </p:txBody>
              </p:sp>
              <p:sp>
                <p:nvSpPr>
                  <p:cNvPr id="340" name="Rectangle 12">
                    <a:extLst>
                      <a:ext uri="{FF2B5EF4-FFF2-40B4-BE49-F238E27FC236}">
                        <a16:creationId xmlns:a16="http://schemas.microsoft.com/office/drawing/2014/main" id="{0D6C614A-B9A4-4BF8-8E5C-18823437D213}"/>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a:solidFill>
                        <a:srgbClr val="505050"/>
                      </a:solidFill>
                      <a:ea typeface="ＭＳ Ｐゴシック" charset="0"/>
                    </a:endParaRPr>
                  </a:p>
                </p:txBody>
              </p:sp>
              <p:sp>
                <p:nvSpPr>
                  <p:cNvPr id="341" name="Freeform 13">
                    <a:extLst>
                      <a:ext uri="{FF2B5EF4-FFF2-40B4-BE49-F238E27FC236}">
                        <a16:creationId xmlns:a16="http://schemas.microsoft.com/office/drawing/2014/main" id="{33FECA80-D5CF-4622-A69B-9D137D0E5CA9}"/>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a:solidFill>
                        <a:srgbClr val="505050"/>
                      </a:solidFill>
                      <a:ea typeface="ＭＳ Ｐゴシック" charset="0"/>
                    </a:endParaRPr>
                  </a:p>
                </p:txBody>
              </p:sp>
              <p:sp>
                <p:nvSpPr>
                  <p:cNvPr id="342" name="Rectangle 14">
                    <a:extLst>
                      <a:ext uri="{FF2B5EF4-FFF2-40B4-BE49-F238E27FC236}">
                        <a16:creationId xmlns:a16="http://schemas.microsoft.com/office/drawing/2014/main" id="{DCD569AA-5A4F-4460-BF1F-FAE5FBCCA5F0}"/>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a:solidFill>
                        <a:srgbClr val="505050"/>
                      </a:solidFill>
                      <a:ea typeface="ＭＳ Ｐゴシック" charset="0"/>
                    </a:endParaRPr>
                  </a:p>
                </p:txBody>
              </p:sp>
              <p:sp>
                <p:nvSpPr>
                  <p:cNvPr id="343" name="Freeform 15">
                    <a:extLst>
                      <a:ext uri="{FF2B5EF4-FFF2-40B4-BE49-F238E27FC236}">
                        <a16:creationId xmlns:a16="http://schemas.microsoft.com/office/drawing/2014/main" id="{24EC82EE-CC5A-40EE-8D2D-E350485A1199}"/>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a:solidFill>
                        <a:srgbClr val="505050"/>
                      </a:solidFill>
                      <a:ea typeface="ＭＳ Ｐゴシック" charset="0"/>
                    </a:endParaRPr>
                  </a:p>
                </p:txBody>
              </p:sp>
              <p:sp>
                <p:nvSpPr>
                  <p:cNvPr id="344" name="Freeform 17">
                    <a:extLst>
                      <a:ext uri="{FF2B5EF4-FFF2-40B4-BE49-F238E27FC236}">
                        <a16:creationId xmlns:a16="http://schemas.microsoft.com/office/drawing/2014/main" id="{07BC1C11-81F8-4AA6-B886-D044B5ABB82A}"/>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a:solidFill>
                        <a:srgbClr val="505050"/>
                      </a:solidFill>
                      <a:ea typeface="ＭＳ Ｐゴシック" charset="0"/>
                    </a:endParaRPr>
                  </a:p>
                </p:txBody>
              </p:sp>
            </p:grpSp>
            <p:pic>
              <p:nvPicPr>
                <p:cNvPr id="337" name="Picture 336">
                  <a:extLst>
                    <a:ext uri="{FF2B5EF4-FFF2-40B4-BE49-F238E27FC236}">
                      <a16:creationId xmlns:a16="http://schemas.microsoft.com/office/drawing/2014/main" id="{4B105FA5-018C-4E74-A6ED-B1AB3201F64D}"/>
                    </a:ext>
                  </a:extLst>
                </p:cNvPr>
                <p:cNvPicPr>
                  <a:picLocks noChangeAspect="1"/>
                </p:cNvPicPr>
                <p:nvPr/>
              </p:nvPicPr>
              <p:blipFill rotWithShape="1">
                <a:blip r:embed="rId9">
                  <a:grayscl/>
                </a:blip>
                <a:srcRect b="18759"/>
                <a:stretch/>
              </p:blipFill>
              <p:spPr>
                <a:xfrm>
                  <a:off x="9005068" y="4972141"/>
                  <a:ext cx="243413" cy="184157"/>
                </a:xfrm>
                <a:prstGeom prst="rect">
                  <a:avLst/>
                </a:prstGeom>
              </p:spPr>
            </p:pic>
          </p:grpSp>
        </p:grpSp>
        <p:grpSp>
          <p:nvGrpSpPr>
            <p:cNvPr id="320" name="Group 319">
              <a:extLst>
                <a:ext uri="{FF2B5EF4-FFF2-40B4-BE49-F238E27FC236}">
                  <a16:creationId xmlns:a16="http://schemas.microsoft.com/office/drawing/2014/main" id="{95741166-88F4-478A-AC93-4E17F72D34A9}"/>
                </a:ext>
              </a:extLst>
            </p:cNvPr>
            <p:cNvGrpSpPr/>
            <p:nvPr/>
          </p:nvGrpSpPr>
          <p:grpSpPr>
            <a:xfrm>
              <a:off x="6445362" y="1918388"/>
              <a:ext cx="469781" cy="469781"/>
              <a:chOff x="2696645" y="3621430"/>
              <a:chExt cx="1143000" cy="1143000"/>
            </a:xfrm>
          </p:grpSpPr>
          <p:sp>
            <p:nvSpPr>
              <p:cNvPr id="332" name="Oval 331">
                <a:extLst>
                  <a:ext uri="{FF2B5EF4-FFF2-40B4-BE49-F238E27FC236}">
                    <a16:creationId xmlns:a16="http://schemas.microsoft.com/office/drawing/2014/main" id="{2A1B571F-EDC1-411B-B2B5-ED8CB785717C}"/>
                  </a:ext>
                </a:extLst>
              </p:cNvPr>
              <p:cNvSpPr>
                <a:spLocks noChangeAspect="1"/>
              </p:cNvSpPr>
              <p:nvPr/>
            </p:nvSpPr>
            <p:spPr bwMode="auto">
              <a:xfrm>
                <a:off x="2696645" y="3621430"/>
                <a:ext cx="1143000" cy="1143000"/>
              </a:xfrm>
              <a:prstGeom prst="ellipse">
                <a:avLst/>
              </a:prstGeom>
              <a:solidFill>
                <a:schemeClr val="bg1">
                  <a:lumMod val="8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kern="0">
                  <a:gradFill>
                    <a:gsLst>
                      <a:gs pos="5439">
                        <a:srgbClr val="F8F8F8"/>
                      </a:gs>
                      <a:gs pos="10000">
                        <a:srgbClr val="F8F8F8"/>
                      </a:gs>
                    </a:gsLst>
                    <a:lin ang="5400000" scaled="0"/>
                  </a:gradFill>
                </a:endParaRPr>
              </a:p>
            </p:txBody>
          </p:sp>
          <p:pic>
            <p:nvPicPr>
              <p:cNvPr id="333" name="Picture 332">
                <a:extLst>
                  <a:ext uri="{FF2B5EF4-FFF2-40B4-BE49-F238E27FC236}">
                    <a16:creationId xmlns:a16="http://schemas.microsoft.com/office/drawing/2014/main" id="{A96F1226-E5A1-493F-91F2-4212E2427CC5}"/>
                  </a:ext>
                </a:extLst>
              </p:cNvPr>
              <p:cNvPicPr>
                <a:picLocks noChangeAspect="1"/>
              </p:cNvPicPr>
              <p:nvPr/>
            </p:nvPicPr>
            <p:blipFill>
              <a:blip r:embed="rId10"/>
              <a:stretch>
                <a:fillRect/>
              </a:stretch>
            </p:blipFill>
            <p:spPr>
              <a:xfrm>
                <a:off x="3121593" y="3834621"/>
                <a:ext cx="289876" cy="717599"/>
              </a:xfrm>
              <a:prstGeom prst="rect">
                <a:avLst/>
              </a:prstGeom>
            </p:spPr>
          </p:pic>
        </p:grpSp>
        <p:grpSp>
          <p:nvGrpSpPr>
            <p:cNvPr id="321" name="Group 320">
              <a:extLst>
                <a:ext uri="{FF2B5EF4-FFF2-40B4-BE49-F238E27FC236}">
                  <a16:creationId xmlns:a16="http://schemas.microsoft.com/office/drawing/2014/main" id="{44474D71-69BF-4FA9-9FD9-1B5F63CE9037}"/>
                </a:ext>
              </a:extLst>
            </p:cNvPr>
            <p:cNvGrpSpPr/>
            <p:nvPr/>
          </p:nvGrpSpPr>
          <p:grpSpPr>
            <a:xfrm>
              <a:off x="8111412" y="2179091"/>
              <a:ext cx="469781" cy="469781"/>
              <a:chOff x="8785063" y="2988618"/>
              <a:chExt cx="1143000" cy="1143000"/>
            </a:xfrm>
          </p:grpSpPr>
          <p:grpSp>
            <p:nvGrpSpPr>
              <p:cNvPr id="328" name="Group 327">
                <a:extLst>
                  <a:ext uri="{FF2B5EF4-FFF2-40B4-BE49-F238E27FC236}">
                    <a16:creationId xmlns:a16="http://schemas.microsoft.com/office/drawing/2014/main" id="{5D69FDF3-E3A6-4355-85D2-14E00DA5048B}"/>
                  </a:ext>
                </a:extLst>
              </p:cNvPr>
              <p:cNvGrpSpPr>
                <a:grpSpLocks noChangeAspect="1"/>
              </p:cNvGrpSpPr>
              <p:nvPr/>
            </p:nvGrpSpPr>
            <p:grpSpPr>
              <a:xfrm>
                <a:off x="8785063" y="2988618"/>
                <a:ext cx="1143000" cy="1143000"/>
                <a:chOff x="7212772" y="5496293"/>
                <a:chExt cx="914400" cy="914400"/>
              </a:xfrm>
            </p:grpSpPr>
            <p:sp>
              <p:nvSpPr>
                <p:cNvPr id="330" name="Oval 329">
                  <a:extLst>
                    <a:ext uri="{FF2B5EF4-FFF2-40B4-BE49-F238E27FC236}">
                      <a16:creationId xmlns:a16="http://schemas.microsoft.com/office/drawing/2014/main" id="{C74891CF-AF6E-4063-817F-9B2B88DA48A9}"/>
                    </a:ext>
                  </a:extLst>
                </p:cNvPr>
                <p:cNvSpPr>
                  <a:spLocks noChangeAspect="1"/>
                </p:cNvSpPr>
                <p:nvPr/>
              </p:nvSpPr>
              <p:spPr bwMode="auto">
                <a:xfrm>
                  <a:off x="7212772" y="5496293"/>
                  <a:ext cx="914400" cy="914400"/>
                </a:xfrm>
                <a:prstGeom prst="ellipse">
                  <a:avLst/>
                </a:prstGeom>
                <a:solidFill>
                  <a:schemeClr val="bg1">
                    <a:lumMod val="8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31" name="Freeform 7">
                  <a:extLst>
                    <a:ext uri="{FF2B5EF4-FFF2-40B4-BE49-F238E27FC236}">
                      <a16:creationId xmlns:a16="http://schemas.microsoft.com/office/drawing/2014/main" id="{32A06A57-F2B0-4143-AE1F-E1DD35B4EE04}"/>
                    </a:ext>
                  </a:extLst>
                </p:cNvPr>
                <p:cNvSpPr>
                  <a:spLocks/>
                </p:cNvSpPr>
                <p:nvPr/>
              </p:nvSpPr>
              <p:spPr bwMode="auto">
                <a:xfrm>
                  <a:off x="7351595" y="5752813"/>
                  <a:ext cx="636757" cy="366971"/>
                </a:xfrm>
                <a:prstGeom prst="roundRect">
                  <a:avLst>
                    <a:gd name="adj" fmla="val 7342"/>
                  </a:avLst>
                </a:prstGeom>
                <a:solidFill>
                  <a:srgbClr val="FFFFFF"/>
                </a:solidFill>
                <a:ln>
                  <a:noFill/>
                </a:ln>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a:solidFill>
                      <a:srgbClr val="505050"/>
                    </a:solidFill>
                    <a:ea typeface="ＭＳ Ｐゴシック" charset="0"/>
                  </a:endParaRPr>
                </a:p>
              </p:txBody>
            </p:sp>
          </p:grpSp>
          <p:pic>
            <p:nvPicPr>
              <p:cNvPr id="329" name="Picture 328">
                <a:extLst>
                  <a:ext uri="{FF2B5EF4-FFF2-40B4-BE49-F238E27FC236}">
                    <a16:creationId xmlns:a16="http://schemas.microsoft.com/office/drawing/2014/main" id="{BF4F4D93-61AF-44C0-9300-DE0EFFFD5564}"/>
                  </a:ext>
                </a:extLst>
              </p:cNvPr>
              <p:cNvPicPr>
                <a:picLocks noChangeAspect="1"/>
              </p:cNvPicPr>
              <p:nvPr/>
            </p:nvPicPr>
            <p:blipFill>
              <a:blip r:embed="rId11"/>
              <a:stretch>
                <a:fillRect/>
              </a:stretch>
            </p:blipFill>
            <p:spPr>
              <a:xfrm>
                <a:off x="8931957" y="3309268"/>
                <a:ext cx="849211" cy="553418"/>
              </a:xfrm>
              <a:prstGeom prst="rect">
                <a:avLst/>
              </a:prstGeom>
            </p:spPr>
          </p:pic>
        </p:grpSp>
        <p:grpSp>
          <p:nvGrpSpPr>
            <p:cNvPr id="322" name="Group 321">
              <a:extLst>
                <a:ext uri="{FF2B5EF4-FFF2-40B4-BE49-F238E27FC236}">
                  <a16:creationId xmlns:a16="http://schemas.microsoft.com/office/drawing/2014/main" id="{BDB310DE-6FB5-4923-9D07-74B3511F0090}"/>
                </a:ext>
              </a:extLst>
            </p:cNvPr>
            <p:cNvGrpSpPr/>
            <p:nvPr/>
          </p:nvGrpSpPr>
          <p:grpSpPr>
            <a:xfrm>
              <a:off x="8525277" y="2079357"/>
              <a:ext cx="2131433" cy="1250865"/>
              <a:chOff x="4887885" y="2663200"/>
              <a:chExt cx="2660704" cy="1668125"/>
            </a:xfrm>
          </p:grpSpPr>
          <p:grpSp>
            <p:nvGrpSpPr>
              <p:cNvPr id="324" name="Group 323">
                <a:extLst>
                  <a:ext uri="{FF2B5EF4-FFF2-40B4-BE49-F238E27FC236}">
                    <a16:creationId xmlns:a16="http://schemas.microsoft.com/office/drawing/2014/main" id="{E072B15D-430F-4F14-8B60-C189455FA979}"/>
                  </a:ext>
                </a:extLst>
              </p:cNvPr>
              <p:cNvGrpSpPr/>
              <p:nvPr/>
            </p:nvGrpSpPr>
            <p:grpSpPr>
              <a:xfrm>
                <a:off x="4887885" y="2663200"/>
                <a:ext cx="2660704" cy="1668125"/>
                <a:chOff x="4931021" y="2660526"/>
                <a:chExt cx="2660704" cy="1668125"/>
              </a:xfrm>
            </p:grpSpPr>
            <p:sp>
              <p:nvSpPr>
                <p:cNvPr id="326" name="Freeform 5">
                  <a:extLst>
                    <a:ext uri="{FF2B5EF4-FFF2-40B4-BE49-F238E27FC236}">
                      <a16:creationId xmlns:a16="http://schemas.microsoft.com/office/drawing/2014/main" id="{6DBDA3C9-079A-492F-9E7F-E08FB6136742}"/>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E6E6E6">
                    <a:lumMod val="90000"/>
                  </a:srgbClr>
                </a:solidFill>
                <a:ln w="15873" cap="flat">
                  <a:noFill/>
                  <a:prstDash val="solid"/>
                </a:ln>
              </p:spPr>
              <p:txBody>
                <a:bodyPr vert="horz" wrap="square" lIns="91414" tIns="45706" rIns="91414" bIns="45706" anchor="t" anchorCtr="0" compatLnSpc="1">
                  <a:noAutofit/>
                </a:bodyPr>
                <a:lstStyle/>
                <a:p>
                  <a:pPr defTabSz="932384">
                    <a:defRPr sz="1800" b="0" i="0" u="none" strike="noStrike" kern="0" cap="none" spc="0" baseline="0">
                      <a:solidFill>
                        <a:srgbClr val="000000"/>
                      </a:solidFill>
                      <a:uFillTx/>
                    </a:defRPr>
                  </a:pPr>
                  <a:endParaRPr lang="en-US" kern="0">
                    <a:solidFill>
                      <a:srgbClr val="505050"/>
                    </a:solidFill>
                    <a:latin typeface="Segoe UI"/>
                  </a:endParaRPr>
                </a:p>
              </p:txBody>
            </p:sp>
            <p:sp>
              <p:nvSpPr>
                <p:cNvPr id="327" name="Freeform 5">
                  <a:extLst>
                    <a:ext uri="{FF2B5EF4-FFF2-40B4-BE49-F238E27FC236}">
                      <a16:creationId xmlns:a16="http://schemas.microsoft.com/office/drawing/2014/main" id="{D5A4AE8F-CE2D-4657-BA56-2687DBBE2D54}"/>
                    </a:ext>
                  </a:extLst>
                </p:cNvPr>
                <p:cNvSpPr/>
                <p:nvPr/>
              </p:nvSpPr>
              <p:spPr>
                <a:xfrm>
                  <a:off x="4931021" y="271693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chemeClr val="bg1"/>
                </a:solidFill>
                <a:ln w="15873" cap="flat">
                  <a:solidFill>
                    <a:schemeClr val="accent1"/>
                  </a:solidFill>
                  <a:prstDash val="dash"/>
                </a:ln>
              </p:spPr>
              <p:txBody>
                <a:bodyPr vert="horz" wrap="square" lIns="91414" tIns="45706" rIns="91414" bIns="45706" anchor="t" anchorCtr="0" compatLnSpc="1">
                  <a:noAutofit/>
                </a:bodyPr>
                <a:lstStyle/>
                <a:p>
                  <a:pPr defTabSz="932384">
                    <a:defRPr sz="1800" b="0" i="0" u="none" strike="noStrike" kern="0" cap="none" spc="0" baseline="0">
                      <a:solidFill>
                        <a:srgbClr val="000000"/>
                      </a:solidFill>
                      <a:uFillTx/>
                    </a:defRPr>
                  </a:pPr>
                  <a:endParaRPr lang="en-US" kern="0">
                    <a:solidFill>
                      <a:srgbClr val="505050"/>
                    </a:solidFill>
                    <a:latin typeface="Segoe UI"/>
                  </a:endParaRPr>
                </a:p>
              </p:txBody>
            </p:sp>
          </p:grpSp>
          <p:sp>
            <p:nvSpPr>
              <p:cNvPr id="325" name="Freeform: Shape 1817">
                <a:extLst>
                  <a:ext uri="{FF2B5EF4-FFF2-40B4-BE49-F238E27FC236}">
                    <a16:creationId xmlns:a16="http://schemas.microsoft.com/office/drawing/2014/main" id="{51D09D72-7432-40F6-871D-2A56C61FD580}"/>
                  </a:ext>
                </a:extLst>
              </p:cNvPr>
              <p:cNvSpPr/>
              <p:nvPr/>
            </p:nvSpPr>
            <p:spPr>
              <a:xfrm flipV="1">
                <a:off x="5799146" y="2773153"/>
                <a:ext cx="838183" cy="864526"/>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82828" tIns="146262" rIns="182828" bIns="146262" anchor="t" anchorCtr="1" compatLnSpc="1">
                <a:noAutofit/>
              </a:bodyPr>
              <a:lstStyle/>
              <a:p>
                <a:pPr algn="ctr" defTabSz="932110">
                  <a:lnSpc>
                    <a:spcPct val="90000"/>
                  </a:lnSpc>
                  <a:defRPr sz="1800" b="0" i="0" u="none" strike="noStrike" kern="0" cap="none" spc="0" baseline="0">
                    <a:solidFill>
                      <a:srgbClr val="000000"/>
                    </a:solidFill>
                    <a:uFillTx/>
                  </a:defRPr>
                </a:pPr>
                <a:endParaRPr lang="en-US" sz="2400" kern="0">
                  <a:solidFill>
                    <a:srgbClr val="000000"/>
                  </a:solidFill>
                  <a:ea typeface="Segoe UI" pitchFamily="34"/>
                  <a:cs typeface="Segoe UI" pitchFamily="34"/>
                </a:endParaRPr>
              </a:p>
            </p:txBody>
          </p:sp>
        </p:grpSp>
        <p:sp>
          <p:nvSpPr>
            <p:cNvPr id="323" name="TextBox 322">
              <a:extLst>
                <a:ext uri="{FF2B5EF4-FFF2-40B4-BE49-F238E27FC236}">
                  <a16:creationId xmlns:a16="http://schemas.microsoft.com/office/drawing/2014/main" id="{DFEADF79-8544-4B92-B312-C2DBD77CF038}"/>
                </a:ext>
              </a:extLst>
            </p:cNvPr>
            <p:cNvSpPr txBox="1"/>
            <p:nvPr/>
          </p:nvSpPr>
          <p:spPr>
            <a:xfrm>
              <a:off x="8686799" y="2861732"/>
              <a:ext cx="1779398" cy="261867"/>
            </a:xfrm>
            <a:prstGeom prst="rect">
              <a:avLst/>
            </a:prstGeom>
            <a:noFill/>
          </p:spPr>
          <p:txBody>
            <a:bodyPr wrap="none" lIns="93260" tIns="46630" rIns="93260" bIns="46630" rtlCol="0">
              <a:spAutoFit/>
            </a:bodyPr>
            <a:lstStyle/>
            <a:p>
              <a:pPr>
                <a:lnSpc>
                  <a:spcPct val="90000"/>
                </a:lnSpc>
                <a:spcAft>
                  <a:spcPts val="612"/>
                </a:spcAft>
              </a:pPr>
              <a:r>
                <a:rPr lang="en-US" sz="1224">
                  <a:solidFill>
                    <a:srgbClr val="0070C0"/>
                  </a:solidFill>
                  <a:latin typeface="Segoe UI Semibold" panose="020B0702040204020203" pitchFamily="34" charset="0"/>
                  <a:cs typeface="Segoe UI Semibold" panose="020B0702040204020203" pitchFamily="34" charset="0"/>
                </a:rPr>
                <a:t>Azure Active Directory</a:t>
              </a:r>
            </a:p>
          </p:txBody>
        </p:sp>
      </p:grpSp>
      <p:cxnSp>
        <p:nvCxnSpPr>
          <p:cNvPr id="368" name="Straight Arrow Connector 367">
            <a:extLst>
              <a:ext uri="{FF2B5EF4-FFF2-40B4-BE49-F238E27FC236}">
                <a16:creationId xmlns:a16="http://schemas.microsoft.com/office/drawing/2014/main" id="{61DFA321-87B4-4890-88AF-381868F8191E}"/>
              </a:ext>
            </a:extLst>
          </p:cNvPr>
          <p:cNvCxnSpPr>
            <a:cxnSpLocks/>
          </p:cNvCxnSpPr>
          <p:nvPr/>
        </p:nvCxnSpPr>
        <p:spPr>
          <a:xfrm flipV="1">
            <a:off x="7968308" y="3776469"/>
            <a:ext cx="1404661" cy="1646447"/>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87064F15-DE50-4692-8732-BE57EE8BBC0E}"/>
              </a:ext>
            </a:extLst>
          </p:cNvPr>
          <p:cNvCxnSpPr>
            <a:cxnSpLocks/>
          </p:cNvCxnSpPr>
          <p:nvPr/>
        </p:nvCxnSpPr>
        <p:spPr>
          <a:xfrm flipH="1" flipV="1">
            <a:off x="7461709" y="4179443"/>
            <a:ext cx="1" cy="1139851"/>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95585010-8A6A-4DA9-BB65-A87836EDD02E}"/>
              </a:ext>
            </a:extLst>
          </p:cNvPr>
          <p:cNvCxnSpPr>
            <a:cxnSpLocks/>
          </p:cNvCxnSpPr>
          <p:nvPr/>
        </p:nvCxnSpPr>
        <p:spPr>
          <a:xfrm>
            <a:off x="7807118" y="3563466"/>
            <a:ext cx="1537069"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D327303E-2CEB-4BF6-BAA7-ED3FE7C351DE}"/>
              </a:ext>
            </a:extLst>
          </p:cNvPr>
          <p:cNvCxnSpPr>
            <a:cxnSpLocks/>
          </p:cNvCxnSpPr>
          <p:nvPr/>
        </p:nvCxnSpPr>
        <p:spPr>
          <a:xfrm flipH="1" flipV="1">
            <a:off x="4445140" y="4467286"/>
            <a:ext cx="1715530" cy="932602"/>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69935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480105" y="33118"/>
            <a:ext cx="3728101" cy="1130053"/>
          </a:xfrm>
        </p:spPr>
        <p:txBody>
          <a:bodyPr/>
          <a:lstStyle/>
          <a:p>
            <a:r>
              <a:rPr lang="en-ZA"/>
              <a:t>General Purpose </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extLst/>
          </p:nvPr>
        </p:nvGraphicFramePr>
        <p:xfrm>
          <a:off x="423573" y="1132447"/>
          <a:ext cx="4649358" cy="5438891"/>
        </p:xfrm>
        <a:graphic>
          <a:graphicData uri="http://schemas.openxmlformats.org/drawingml/2006/table">
            <a:tbl>
              <a:tblPr/>
              <a:tblGrid>
                <a:gridCol w="2148177">
                  <a:extLst>
                    <a:ext uri="{9D8B030D-6E8A-4147-A177-3AD203B41FA5}">
                      <a16:colId xmlns:a16="http://schemas.microsoft.com/office/drawing/2014/main" val="3790968737"/>
                    </a:ext>
                  </a:extLst>
                </a:gridCol>
                <a:gridCol w="2501181">
                  <a:extLst>
                    <a:ext uri="{9D8B030D-6E8A-4147-A177-3AD203B41FA5}">
                      <a16:colId xmlns:a16="http://schemas.microsoft.com/office/drawing/2014/main" val="464842925"/>
                    </a:ext>
                  </a:extLst>
                </a:gridCol>
              </a:tblGrid>
              <a:tr h="213028">
                <a:tc>
                  <a:txBody>
                    <a:bodyPr/>
                    <a:lstStyle/>
                    <a:p>
                      <a:pPr algn="l" fontAlgn="b"/>
                      <a:r>
                        <a:rPr lang="en-US" sz="1200" dirty="0">
                          <a:solidFill>
                            <a:schemeClr val="bg1"/>
                          </a:solidFill>
                          <a:effectLst/>
                        </a:rPr>
                        <a:t>Feature</a:t>
                      </a:r>
                    </a:p>
                  </a:txBody>
                  <a:tcPr marL="17672" marR="17672" marT="13254" marB="1325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54864" marR="17672" marT="13254" marB="1325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9549">
                <a:tc>
                  <a:txBody>
                    <a:bodyPr/>
                    <a:lstStyle/>
                    <a:p>
                      <a:pPr fontAlgn="t"/>
                      <a:r>
                        <a:rPr lang="en-US" sz="1200">
                          <a:solidFill>
                            <a:schemeClr val="bg1"/>
                          </a:solidFill>
                          <a:effectLst/>
                        </a:rPr>
                        <a:t>Number of </a:t>
                      </a:r>
                      <a:r>
                        <a:rPr lang="en-US" sz="1200" err="1">
                          <a:solidFill>
                            <a:schemeClr val="bg1"/>
                          </a:solidFill>
                          <a:effectLst/>
                        </a:rPr>
                        <a:t>vCores</a:t>
                      </a:r>
                      <a:r>
                        <a:rPr lang="en-US" sz="1200">
                          <a:solidFill>
                            <a:schemeClr val="bg1"/>
                          </a:solidFill>
                          <a:effectLst/>
                        </a:rPr>
                        <a:t>*</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(Gen 4)</a:t>
                      </a:r>
                      <a:br>
                        <a:rPr lang="en-US" sz="1200">
                          <a:solidFill>
                            <a:schemeClr val="bg1"/>
                          </a:solidFill>
                          <a:effectLst/>
                        </a:rPr>
                      </a:br>
                      <a:r>
                        <a:rPr lang="en-US" sz="1200">
                          <a:solidFill>
                            <a:schemeClr val="bg1"/>
                          </a:solidFill>
                          <a:effectLst/>
                        </a:rPr>
                        <a:t>8, 16, 24, 32, 40, 64, 80 (Gen 5)</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70533">
                <a:tc>
                  <a:txBody>
                    <a:bodyPr/>
                    <a:lstStyle/>
                    <a:p>
                      <a:pPr fontAlgn="t"/>
                      <a:r>
                        <a:rPr lang="en-US" sz="1200">
                          <a:solidFill>
                            <a:schemeClr val="bg1"/>
                          </a:solidFill>
                          <a:effectLst/>
                        </a:rPr>
                        <a:t>SQL Server version / build</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213028">
                <a:tc>
                  <a:txBody>
                    <a:bodyPr/>
                    <a:lstStyle/>
                    <a:p>
                      <a:pPr fontAlgn="t"/>
                      <a:r>
                        <a:rPr lang="en-US" sz="1200">
                          <a:solidFill>
                            <a:schemeClr val="bg1"/>
                          </a:solidFill>
                          <a:effectLst/>
                        </a:rPr>
                        <a:t>Min storage size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13028">
                <a:tc>
                  <a:txBody>
                    <a:bodyPr/>
                    <a:lstStyle/>
                    <a:p>
                      <a:pPr fontAlgn="t"/>
                      <a:r>
                        <a:rPr lang="en-US" sz="1200">
                          <a:solidFill>
                            <a:schemeClr val="bg1"/>
                          </a:solidFill>
                          <a:effectLst/>
                        </a:rPr>
                        <a:t>Max storage size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TB</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399549">
                <a:tc>
                  <a:txBody>
                    <a:bodyPr/>
                    <a:lstStyle/>
                    <a:p>
                      <a:pPr fontAlgn="t"/>
                      <a:r>
                        <a:rPr lang="en-US" sz="1200">
                          <a:solidFill>
                            <a:schemeClr val="bg1"/>
                          </a:solidFill>
                          <a:effectLst/>
                        </a:rPr>
                        <a:t>Max storage per database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a:t>
                      </a:r>
                      <a:br>
                        <a:rPr lang="en-US" sz="1200">
                          <a:solidFill>
                            <a:schemeClr val="bg1"/>
                          </a:solidFill>
                          <a:effectLst/>
                        </a:rPr>
                      </a:br>
                      <a:r>
                        <a:rPr lang="en-US" sz="1200">
                          <a:solidFill>
                            <a:schemeClr val="bg1"/>
                          </a:solidFill>
                          <a:effectLst/>
                        </a:rPr>
                        <a:t>size per instance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586069">
                <a:tc>
                  <a:txBody>
                    <a:bodyPr/>
                    <a:lstStyle/>
                    <a:p>
                      <a:pPr fontAlgn="t"/>
                      <a:r>
                        <a:rPr lang="en-US" sz="1200">
                          <a:solidFill>
                            <a:schemeClr val="bg1"/>
                          </a:solidFill>
                          <a:effectLst/>
                        </a:rPr>
                        <a:t>Expected storage IOPS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500-7500 IOPS per data file (depends on data file). </a:t>
                      </a:r>
                      <a:br>
                        <a:rPr lang="en-US" sz="1200">
                          <a:solidFill>
                            <a:schemeClr val="bg1"/>
                          </a:solidFill>
                          <a:effectLst/>
                        </a:rPr>
                      </a:br>
                      <a:r>
                        <a:rPr lang="en-US" sz="1200">
                          <a:solidFill>
                            <a:schemeClr val="bg1"/>
                          </a:solidFill>
                          <a:effectLst/>
                        </a:rPr>
                        <a:t>See </a:t>
                      </a:r>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Premium Storage</a:t>
                      </a:r>
                      <a:endParaRPr lang="en-US" sz="1200">
                        <a:solidFill>
                          <a:schemeClr val="bg1"/>
                        </a:solidFill>
                        <a:effectLst/>
                      </a:endParaRP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9549">
                <a:tc>
                  <a:txBody>
                    <a:bodyPr/>
                    <a:lstStyle/>
                    <a:p>
                      <a:pPr fontAlgn="t"/>
                      <a:r>
                        <a:rPr lang="en-US" sz="1200">
                          <a:solidFill>
                            <a:schemeClr val="bg1"/>
                          </a:solidFill>
                          <a:effectLst/>
                        </a:rPr>
                        <a:t>Number of data files (ROWS) per the database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9549">
                <a:tc>
                  <a:txBody>
                    <a:bodyPr/>
                    <a:lstStyle/>
                    <a:p>
                      <a:pPr fontAlgn="t"/>
                      <a:r>
                        <a:rPr lang="en-US" sz="1200">
                          <a:solidFill>
                            <a:schemeClr val="bg1"/>
                          </a:solidFill>
                          <a:effectLst/>
                        </a:rPr>
                        <a:t>Number of log files (LOG) </a:t>
                      </a:r>
                      <a:br>
                        <a:rPr lang="en-US" sz="1200">
                          <a:solidFill>
                            <a:schemeClr val="bg1"/>
                          </a:solidFill>
                          <a:effectLst/>
                        </a:rPr>
                      </a:br>
                      <a:r>
                        <a:rPr lang="en-US" sz="1200">
                          <a:solidFill>
                            <a:schemeClr val="bg1"/>
                          </a:solidFill>
                          <a:effectLst/>
                        </a:rPr>
                        <a:t>per database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70533">
                <a:tc>
                  <a:txBody>
                    <a:bodyPr/>
                    <a:lstStyle/>
                    <a:p>
                      <a:pPr fontAlgn="t"/>
                      <a:r>
                        <a:rPr lang="en-US" sz="1200">
                          <a:solidFill>
                            <a:schemeClr val="bg1"/>
                          </a:solidFill>
                          <a:effectLst/>
                        </a:rPr>
                        <a:t>Managed automated backups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9549">
                <a:tc>
                  <a:txBody>
                    <a:bodyPr/>
                    <a:lstStyle/>
                    <a:p>
                      <a:pPr fontAlgn="t"/>
                      <a:r>
                        <a:rPr lang="en-US" sz="1200">
                          <a:solidFill>
                            <a:schemeClr val="bg1"/>
                          </a:solidFill>
                          <a:effectLst/>
                        </a:rPr>
                        <a:t>HA</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remote storage and </a:t>
                      </a:r>
                      <a:br>
                        <a:rPr lang="en-US" sz="1200">
                          <a:solidFill>
                            <a:schemeClr val="bg1"/>
                          </a:solidFill>
                          <a:effectLst/>
                        </a:rPr>
                      </a:b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9549">
                <a:tc>
                  <a:txBody>
                    <a:bodyPr/>
                    <a:lstStyle/>
                    <a:p>
                      <a:pPr fontAlgn="t"/>
                      <a:r>
                        <a:rPr lang="en-US" sz="1200">
                          <a:solidFill>
                            <a:schemeClr val="bg1"/>
                          </a:solidFill>
                          <a:effectLst/>
                        </a:rPr>
                        <a:t>Built-in instance and database monitoring and metrics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70533">
                <a:tc>
                  <a:txBody>
                    <a:bodyPr/>
                    <a:lstStyle/>
                    <a:p>
                      <a:pPr fontAlgn="t"/>
                      <a:r>
                        <a:rPr lang="en-US" sz="1200">
                          <a:solidFill>
                            <a:schemeClr val="bg1"/>
                          </a:solidFill>
                          <a:effectLst/>
                        </a:rPr>
                        <a:t>Automatic software patching</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9549">
                <a:tc>
                  <a:txBody>
                    <a:bodyPr/>
                    <a:lstStyle/>
                    <a:p>
                      <a:pPr fontAlgn="t"/>
                      <a:r>
                        <a:rPr lang="en-US" sz="1200" err="1">
                          <a:solidFill>
                            <a:schemeClr val="bg1"/>
                          </a:solidFill>
                          <a:effectLst/>
                        </a:rPr>
                        <a:t>VNet</a:t>
                      </a:r>
                      <a:r>
                        <a:rPr lang="en-US" sz="1200">
                          <a:solidFill>
                            <a:schemeClr val="bg1"/>
                          </a:solidFill>
                          <a:effectLst/>
                        </a:rPr>
                        <a:t> - Azure Resource Manager deployment</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9005">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13028">
                <a:tc>
                  <a:txBody>
                    <a:bodyPr/>
                    <a:lstStyle/>
                    <a:p>
                      <a:pPr fontAlgn="t"/>
                      <a:r>
                        <a:rPr lang="en-US" sz="1200">
                          <a:solidFill>
                            <a:schemeClr val="bg1"/>
                          </a:solidFill>
                          <a:effectLst/>
                        </a:rPr>
                        <a:t>Portal support</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Yes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2" name="TextBox 11">
            <a:extLst>
              <a:ext uri="{FF2B5EF4-FFF2-40B4-BE49-F238E27FC236}">
                <a16:creationId xmlns:a16="http://schemas.microsoft.com/office/drawing/2014/main" id="{5E7B9020-39AB-49F6-A7F9-5C7D50DA4821}"/>
              </a:ext>
            </a:extLst>
          </p:cNvPr>
          <p:cNvSpPr txBox="1"/>
          <p:nvPr/>
        </p:nvSpPr>
        <p:spPr>
          <a:xfrm>
            <a:off x="10355169" y="3491284"/>
            <a:ext cx="1682654" cy="295854"/>
          </a:xfrm>
          <a:prstGeom prst="rect">
            <a:avLst/>
          </a:prstGeom>
          <a:noFill/>
        </p:spPr>
        <p:txBody>
          <a:bodyPr wrap="none" lIns="93260" tIns="46630" rIns="93260" bIns="46630" rtlCol="0">
            <a:spAutoFit/>
          </a:bodyPr>
          <a:lstStyle/>
          <a:p>
            <a:pPr>
              <a:lnSpc>
                <a:spcPct val="90000"/>
              </a:lnSpc>
              <a:spcAft>
                <a:spcPts val="612"/>
              </a:spcAft>
            </a:pPr>
            <a:r>
              <a:rPr lang="en-US" sz="1428">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Redundant nodes</a:t>
            </a:r>
          </a:p>
        </p:txBody>
      </p:sp>
      <p:sp>
        <p:nvSpPr>
          <p:cNvPr id="14" name="TextBox 13">
            <a:extLst>
              <a:ext uri="{FF2B5EF4-FFF2-40B4-BE49-F238E27FC236}">
                <a16:creationId xmlns:a16="http://schemas.microsoft.com/office/drawing/2014/main" id="{9482C9D1-4432-431A-8969-33B2808E8E21}"/>
              </a:ext>
            </a:extLst>
          </p:cNvPr>
          <p:cNvSpPr txBox="1"/>
          <p:nvPr/>
        </p:nvSpPr>
        <p:spPr>
          <a:xfrm>
            <a:off x="9207351" y="5428231"/>
            <a:ext cx="2079023" cy="295854"/>
          </a:xfrm>
          <a:prstGeom prst="rect">
            <a:avLst/>
          </a:prstGeom>
          <a:noFill/>
        </p:spPr>
        <p:txBody>
          <a:bodyPr wrap="none" lIns="93260" tIns="46630" rIns="93260" bIns="46630" rtlCol="0">
            <a:spAutoFit/>
          </a:bodyPr>
          <a:lstStyle/>
          <a:p>
            <a:pPr>
              <a:lnSpc>
                <a:spcPct val="90000"/>
              </a:lnSpc>
              <a:spcAft>
                <a:spcPts val="612"/>
              </a:spcAft>
            </a:pPr>
            <a:r>
              <a:rPr lang="en-US" sz="1428">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Active compute nodes</a:t>
            </a:r>
          </a:p>
        </p:txBody>
      </p:sp>
      <p:sp>
        <p:nvSpPr>
          <p:cNvPr id="15" name="TextBox 14">
            <a:extLst>
              <a:ext uri="{FF2B5EF4-FFF2-40B4-BE49-F238E27FC236}">
                <a16:creationId xmlns:a16="http://schemas.microsoft.com/office/drawing/2014/main" id="{32FE6D53-782A-46D7-B060-D8081CE2BF3A}"/>
              </a:ext>
            </a:extLst>
          </p:cNvPr>
          <p:cNvSpPr txBox="1"/>
          <p:nvPr/>
        </p:nvSpPr>
        <p:spPr>
          <a:xfrm>
            <a:off x="6768234" y="5428229"/>
            <a:ext cx="2167111" cy="295854"/>
          </a:xfrm>
          <a:prstGeom prst="rect">
            <a:avLst/>
          </a:prstGeom>
          <a:noFill/>
        </p:spPr>
        <p:txBody>
          <a:bodyPr wrap="none" lIns="93260" tIns="46630" rIns="93260" bIns="46630" rtlCol="0">
            <a:spAutoFit/>
          </a:bodyPr>
          <a:lstStyle/>
          <a:p>
            <a:pPr>
              <a:lnSpc>
                <a:spcPct val="90000"/>
              </a:lnSpc>
              <a:spcAft>
                <a:spcPts val="612"/>
              </a:spcAft>
            </a:pPr>
            <a:r>
              <a:rPr lang="en-US" sz="1428">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storage accounts</a:t>
            </a:r>
          </a:p>
        </p:txBody>
      </p:sp>
      <p:sp>
        <p:nvSpPr>
          <p:cNvPr id="13" name="Rectangle 12">
            <a:extLst>
              <a:ext uri="{FF2B5EF4-FFF2-40B4-BE49-F238E27FC236}">
                <a16:creationId xmlns:a16="http://schemas.microsoft.com/office/drawing/2014/main" id="{0B227E12-B965-421C-A767-2184372AB8A9}"/>
              </a:ext>
            </a:extLst>
          </p:cNvPr>
          <p:cNvSpPr/>
          <p:nvPr/>
        </p:nvSpPr>
        <p:spPr bwMode="auto">
          <a:xfrm>
            <a:off x="6529105" y="1183688"/>
            <a:ext cx="5499968" cy="4770624"/>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cxnSp>
        <p:nvCxnSpPr>
          <p:cNvPr id="22" name="Straight Arrow Connector 21">
            <a:extLst>
              <a:ext uri="{FF2B5EF4-FFF2-40B4-BE49-F238E27FC236}">
                <a16:creationId xmlns:a16="http://schemas.microsoft.com/office/drawing/2014/main" id="{16C4AFBD-572A-44D9-A0A3-4FC91824135C}"/>
              </a:ext>
            </a:extLst>
          </p:cNvPr>
          <p:cNvCxnSpPr/>
          <p:nvPr/>
        </p:nvCxnSpPr>
        <p:spPr>
          <a:xfrm flipH="1">
            <a:off x="7868227" y="4926057"/>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A374041F-A92E-49AE-BC26-F1665A009B1F}"/>
              </a:ext>
            </a:extLst>
          </p:cNvPr>
          <p:cNvGrpSpPr/>
          <p:nvPr/>
        </p:nvGrpSpPr>
        <p:grpSpPr>
          <a:xfrm>
            <a:off x="6983045" y="4620169"/>
            <a:ext cx="736368" cy="626759"/>
            <a:chOff x="2424279" y="1320237"/>
            <a:chExt cx="4696411" cy="4187931"/>
          </a:xfrm>
        </p:grpSpPr>
        <p:sp>
          <p:nvSpPr>
            <p:cNvPr id="40" name="Hexagon 39">
              <a:extLst>
                <a:ext uri="{FF2B5EF4-FFF2-40B4-BE49-F238E27FC236}">
                  <a16:creationId xmlns:a16="http://schemas.microsoft.com/office/drawing/2014/main" id="{170A33BB-A7F4-4575-94A9-90E0AF3B97A8}"/>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Snip Single Corner Rectangle 26">
              <a:extLst>
                <a:ext uri="{FF2B5EF4-FFF2-40B4-BE49-F238E27FC236}">
                  <a16:creationId xmlns:a16="http://schemas.microsoft.com/office/drawing/2014/main" id="{2BD8A1E1-C54F-4AF1-A883-11EC8A06A376}"/>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a:solidFill>
                  <a:srgbClr val="505050"/>
                </a:solidFill>
                <a:latin typeface="Segoe UI Semilight"/>
                <a:ea typeface="Segoe UI" pitchFamily="34" charset="0"/>
                <a:cs typeface="Segoe UI" pitchFamily="34" charset="0"/>
              </a:endParaRPr>
            </a:p>
          </p:txBody>
        </p:sp>
        <p:grpSp>
          <p:nvGrpSpPr>
            <p:cNvPr id="42" name="Group 41">
              <a:extLst>
                <a:ext uri="{FF2B5EF4-FFF2-40B4-BE49-F238E27FC236}">
                  <a16:creationId xmlns:a16="http://schemas.microsoft.com/office/drawing/2014/main" id="{1B763682-F750-4796-96BF-EA6B8B8CF192}"/>
                </a:ext>
              </a:extLst>
            </p:cNvPr>
            <p:cNvGrpSpPr/>
            <p:nvPr/>
          </p:nvGrpSpPr>
          <p:grpSpPr>
            <a:xfrm>
              <a:off x="4271147" y="2716509"/>
              <a:ext cx="790232" cy="1472559"/>
              <a:chOff x="4917030" y="1019829"/>
              <a:chExt cx="123056" cy="229308"/>
            </a:xfrm>
          </p:grpSpPr>
          <p:sp>
            <p:nvSpPr>
              <p:cNvPr id="44" name="Freeform: Shape 43">
                <a:extLst>
                  <a:ext uri="{FF2B5EF4-FFF2-40B4-BE49-F238E27FC236}">
                    <a16:creationId xmlns:a16="http://schemas.microsoft.com/office/drawing/2014/main" id="{92361D01-782C-4DAE-8156-1FD2572712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4189B512-6AE8-4D81-BFF4-0BDE675781FA}"/>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F809E771-3793-44AF-B5BA-45873E878E6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8602E5F5-55CE-4B9F-94E2-0E7B7D39930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3" name="Right Triangle 42">
              <a:extLst>
                <a:ext uri="{FF2B5EF4-FFF2-40B4-BE49-F238E27FC236}">
                  <a16:creationId xmlns:a16="http://schemas.microsoft.com/office/drawing/2014/main" id="{4E4E964F-FF1B-4FC8-9949-E4E32790CF2A}"/>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cs typeface="Segoe UI" pitchFamily="34" charset="0"/>
              </a:endParaRPr>
            </a:p>
          </p:txBody>
        </p:sp>
      </p:grpSp>
      <p:grpSp>
        <p:nvGrpSpPr>
          <p:cNvPr id="23" name="Group 22">
            <a:extLst>
              <a:ext uri="{FF2B5EF4-FFF2-40B4-BE49-F238E27FC236}">
                <a16:creationId xmlns:a16="http://schemas.microsoft.com/office/drawing/2014/main" id="{DE4EB95D-531B-4948-B307-CD1FE872D37C}"/>
              </a:ext>
            </a:extLst>
          </p:cNvPr>
          <p:cNvGrpSpPr/>
          <p:nvPr/>
        </p:nvGrpSpPr>
        <p:grpSpPr>
          <a:xfrm>
            <a:off x="6971090" y="3651702"/>
            <a:ext cx="2056914" cy="626758"/>
            <a:chOff x="6971090" y="3651702"/>
            <a:chExt cx="2056914" cy="626758"/>
          </a:xfrm>
        </p:grpSpPr>
        <p:cxnSp>
          <p:nvCxnSpPr>
            <p:cNvPr id="21" name="Straight Arrow Connector 20">
              <a:extLst>
                <a:ext uri="{FF2B5EF4-FFF2-40B4-BE49-F238E27FC236}">
                  <a16:creationId xmlns:a16="http://schemas.microsoft.com/office/drawing/2014/main" id="{A6BE0383-C840-4177-94D4-FDC53A634D5D}"/>
                </a:ext>
              </a:extLst>
            </p:cNvPr>
            <p:cNvCxnSpPr/>
            <p:nvPr/>
          </p:nvCxnSpPr>
          <p:spPr>
            <a:xfrm flipH="1">
              <a:off x="7868228" y="3945627"/>
              <a:ext cx="11597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C4996079-95DC-40D9-B087-23E0F41D20F7}"/>
                </a:ext>
              </a:extLst>
            </p:cNvPr>
            <p:cNvGrpSpPr/>
            <p:nvPr/>
          </p:nvGrpSpPr>
          <p:grpSpPr>
            <a:xfrm>
              <a:off x="6971090" y="3651702"/>
              <a:ext cx="736368" cy="626758"/>
              <a:chOff x="2424279" y="1320237"/>
              <a:chExt cx="4696411" cy="4187931"/>
            </a:xfrm>
          </p:grpSpPr>
          <p:sp>
            <p:nvSpPr>
              <p:cNvPr id="49" name="Hexagon 48">
                <a:extLst>
                  <a:ext uri="{FF2B5EF4-FFF2-40B4-BE49-F238E27FC236}">
                    <a16:creationId xmlns:a16="http://schemas.microsoft.com/office/drawing/2014/main" id="{197F97FB-3F33-4D52-B5F9-3DC92B85CF64}"/>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Snip Single Corner Rectangle 26">
                <a:extLst>
                  <a:ext uri="{FF2B5EF4-FFF2-40B4-BE49-F238E27FC236}">
                    <a16:creationId xmlns:a16="http://schemas.microsoft.com/office/drawing/2014/main" id="{EDCAFB4B-86B9-4D2E-9789-BAA2A337046C}"/>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a:solidFill>
                    <a:srgbClr val="505050"/>
                  </a:solidFill>
                  <a:latin typeface="Segoe UI Semi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EF798072-093A-4833-B019-ADA6C4961ACA}"/>
                  </a:ext>
                </a:extLst>
              </p:cNvPr>
              <p:cNvGrpSpPr/>
              <p:nvPr/>
            </p:nvGrpSpPr>
            <p:grpSpPr>
              <a:xfrm>
                <a:off x="4271147" y="2716509"/>
                <a:ext cx="790232" cy="1472559"/>
                <a:chOff x="4917030" y="1019829"/>
                <a:chExt cx="123056" cy="229308"/>
              </a:xfrm>
            </p:grpSpPr>
            <p:sp>
              <p:nvSpPr>
                <p:cNvPr id="53" name="Freeform: Shape 52">
                  <a:extLst>
                    <a:ext uri="{FF2B5EF4-FFF2-40B4-BE49-F238E27FC236}">
                      <a16:creationId xmlns:a16="http://schemas.microsoft.com/office/drawing/2014/main" id="{84A1CCB9-51F8-4AB6-A571-6D92C3852BA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F7460CA4-912B-4D20-AEBB-CA049C579A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9FCF2243-A3B8-48F4-AB2D-C6B4DF96EAE4}"/>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CC965FCE-D3E3-4AB1-BF8D-9D1C50F750AE}"/>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52" name="Right Triangle 51">
                <a:extLst>
                  <a:ext uri="{FF2B5EF4-FFF2-40B4-BE49-F238E27FC236}">
                    <a16:creationId xmlns:a16="http://schemas.microsoft.com/office/drawing/2014/main" id="{FAF8DC75-E130-49F2-BA7F-0E0ABBB80015}"/>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cs typeface="Segoe UI" pitchFamily="34" charset="0"/>
                </a:endParaRPr>
              </a:p>
            </p:txBody>
          </p:sp>
        </p:grpSp>
      </p:grpSp>
      <p:grpSp>
        <p:nvGrpSpPr>
          <p:cNvPr id="25" name="Group 24">
            <a:extLst>
              <a:ext uri="{FF2B5EF4-FFF2-40B4-BE49-F238E27FC236}">
                <a16:creationId xmlns:a16="http://schemas.microsoft.com/office/drawing/2014/main" id="{A7955FC3-6B66-4542-AD11-6A400ADD8FED}"/>
              </a:ext>
            </a:extLst>
          </p:cNvPr>
          <p:cNvGrpSpPr/>
          <p:nvPr/>
        </p:nvGrpSpPr>
        <p:grpSpPr>
          <a:xfrm>
            <a:off x="6995004" y="1678904"/>
            <a:ext cx="2032998" cy="626758"/>
            <a:chOff x="6995004" y="1678904"/>
            <a:chExt cx="2032998" cy="626758"/>
          </a:xfrm>
        </p:grpSpPr>
        <p:cxnSp>
          <p:nvCxnSpPr>
            <p:cNvPr id="18" name="Straight Arrow Connector 17">
              <a:extLst>
                <a:ext uri="{FF2B5EF4-FFF2-40B4-BE49-F238E27FC236}">
                  <a16:creationId xmlns:a16="http://schemas.microsoft.com/office/drawing/2014/main" id="{BF20458A-222A-4CCB-B221-65222375092B}"/>
                </a:ext>
              </a:extLst>
            </p:cNvPr>
            <p:cNvCxnSpPr/>
            <p:nvPr/>
          </p:nvCxnSpPr>
          <p:spPr>
            <a:xfrm flipH="1">
              <a:off x="7868227" y="198477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5B9F09-BEBE-4DC9-83AA-B7EAD3F47A21}"/>
                </a:ext>
              </a:extLst>
            </p:cNvPr>
            <p:cNvGrpSpPr/>
            <p:nvPr/>
          </p:nvGrpSpPr>
          <p:grpSpPr>
            <a:xfrm>
              <a:off x="6995004" y="1678904"/>
              <a:ext cx="736368" cy="626758"/>
              <a:chOff x="2424279" y="1320237"/>
              <a:chExt cx="4696411" cy="4187931"/>
            </a:xfrm>
          </p:grpSpPr>
          <p:sp>
            <p:nvSpPr>
              <p:cNvPr id="68" name="Snip Single Corner Rectangle 26">
                <a:extLst>
                  <a:ext uri="{FF2B5EF4-FFF2-40B4-BE49-F238E27FC236}">
                    <a16:creationId xmlns:a16="http://schemas.microsoft.com/office/drawing/2014/main" id="{5FE168AF-2C5C-49DB-986D-8647564E2B07}"/>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a:solidFill>
                    <a:srgbClr val="505050"/>
                  </a:solidFill>
                  <a:latin typeface="Segoe UI Semilight"/>
                  <a:ea typeface="Segoe UI" pitchFamily="34" charset="0"/>
                  <a:cs typeface="Segoe UI" pitchFamily="34" charset="0"/>
                </a:endParaRPr>
              </a:p>
            </p:txBody>
          </p:sp>
          <p:grpSp>
            <p:nvGrpSpPr>
              <p:cNvPr id="69" name="Group 68">
                <a:extLst>
                  <a:ext uri="{FF2B5EF4-FFF2-40B4-BE49-F238E27FC236}">
                    <a16:creationId xmlns:a16="http://schemas.microsoft.com/office/drawing/2014/main" id="{BD2B7079-DCFF-4F7A-A59B-F8BA250CA859}"/>
                  </a:ext>
                </a:extLst>
              </p:cNvPr>
              <p:cNvGrpSpPr/>
              <p:nvPr/>
            </p:nvGrpSpPr>
            <p:grpSpPr>
              <a:xfrm>
                <a:off x="4271147" y="2716509"/>
                <a:ext cx="790232" cy="1472559"/>
                <a:chOff x="4917030" y="1019829"/>
                <a:chExt cx="123056" cy="229308"/>
              </a:xfrm>
            </p:grpSpPr>
            <p:sp>
              <p:nvSpPr>
                <p:cNvPr id="71" name="Freeform: Shape 70">
                  <a:extLst>
                    <a:ext uri="{FF2B5EF4-FFF2-40B4-BE49-F238E27FC236}">
                      <a16:creationId xmlns:a16="http://schemas.microsoft.com/office/drawing/2014/main" id="{4EDD3DF3-6D2B-45ED-BC89-5020878BFE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25AE3DD8-5EAD-49CE-B6DA-1E590F8E4AA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44B2865C-4E2E-4D57-A4B5-A6EEA0CF014B}"/>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B58B836C-CBBA-4302-99BF-EF85BEDF3A67}"/>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70" name="Right Triangle 69">
                <a:extLst>
                  <a:ext uri="{FF2B5EF4-FFF2-40B4-BE49-F238E27FC236}">
                    <a16:creationId xmlns:a16="http://schemas.microsoft.com/office/drawing/2014/main" id="{D68F780C-5613-49F9-9D36-58ABB45DF2A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cs typeface="Segoe UI" pitchFamily="34" charset="0"/>
                </a:endParaRPr>
              </a:p>
            </p:txBody>
          </p:sp>
          <p:sp>
            <p:nvSpPr>
              <p:cNvPr id="67" name="Hexagon 66">
                <a:extLst>
                  <a:ext uri="{FF2B5EF4-FFF2-40B4-BE49-F238E27FC236}">
                    <a16:creationId xmlns:a16="http://schemas.microsoft.com/office/drawing/2014/main" id="{74B6BC4B-5C54-4299-91DA-9974C46E503B}"/>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07485C49-A00D-4552-851C-D627E472B324}"/>
              </a:ext>
            </a:extLst>
          </p:cNvPr>
          <p:cNvGrpSpPr/>
          <p:nvPr/>
        </p:nvGrpSpPr>
        <p:grpSpPr>
          <a:xfrm>
            <a:off x="6983046" y="2659326"/>
            <a:ext cx="2044956" cy="626758"/>
            <a:chOff x="6983046" y="2659326"/>
            <a:chExt cx="2044956" cy="626758"/>
          </a:xfrm>
        </p:grpSpPr>
        <p:cxnSp>
          <p:nvCxnSpPr>
            <p:cNvPr id="20" name="Straight Arrow Connector 19">
              <a:extLst>
                <a:ext uri="{FF2B5EF4-FFF2-40B4-BE49-F238E27FC236}">
                  <a16:creationId xmlns:a16="http://schemas.microsoft.com/office/drawing/2014/main" id="{3F6E2F2C-FB04-44C5-AB79-0EA1F185CDE0}"/>
                </a:ext>
              </a:extLst>
            </p:cNvPr>
            <p:cNvCxnSpPr/>
            <p:nvPr/>
          </p:nvCxnSpPr>
          <p:spPr>
            <a:xfrm flipH="1">
              <a:off x="7868227" y="296520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E1A84D7-AC8C-4C07-80B9-92453D6AB0E3}"/>
                </a:ext>
              </a:extLst>
            </p:cNvPr>
            <p:cNvGrpSpPr/>
            <p:nvPr/>
          </p:nvGrpSpPr>
          <p:grpSpPr>
            <a:xfrm>
              <a:off x="6983046" y="2659326"/>
              <a:ext cx="736368" cy="626758"/>
              <a:chOff x="2424279" y="1320237"/>
              <a:chExt cx="4696411" cy="4187931"/>
            </a:xfrm>
          </p:grpSpPr>
          <p:sp>
            <p:nvSpPr>
              <p:cNvPr id="58" name="Hexagon 57">
                <a:extLst>
                  <a:ext uri="{FF2B5EF4-FFF2-40B4-BE49-F238E27FC236}">
                    <a16:creationId xmlns:a16="http://schemas.microsoft.com/office/drawing/2014/main" id="{DBFC0217-4D49-4595-ABC2-DE2CDACBEA27}"/>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Snip Single Corner Rectangle 26">
                <a:extLst>
                  <a:ext uri="{FF2B5EF4-FFF2-40B4-BE49-F238E27FC236}">
                    <a16:creationId xmlns:a16="http://schemas.microsoft.com/office/drawing/2014/main" id="{C549BDCD-63F7-4463-B3A6-A1ED7EF8F121}"/>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a:solidFill>
                    <a:srgbClr val="505050"/>
                  </a:solidFill>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1CAD6298-CC22-4AEA-9CBA-C050C09DF051}"/>
                  </a:ext>
                </a:extLst>
              </p:cNvPr>
              <p:cNvGrpSpPr/>
              <p:nvPr/>
            </p:nvGrpSpPr>
            <p:grpSpPr>
              <a:xfrm>
                <a:off x="4271147" y="2716509"/>
                <a:ext cx="790232" cy="1472559"/>
                <a:chOff x="4917030" y="1019829"/>
                <a:chExt cx="123056" cy="229308"/>
              </a:xfrm>
            </p:grpSpPr>
            <p:sp>
              <p:nvSpPr>
                <p:cNvPr id="62" name="Freeform: Shape 61">
                  <a:extLst>
                    <a:ext uri="{FF2B5EF4-FFF2-40B4-BE49-F238E27FC236}">
                      <a16:creationId xmlns:a16="http://schemas.microsoft.com/office/drawing/2014/main" id="{09E84FE9-A1E5-4FD4-B7A2-126E092ADC51}"/>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4DED72E8-98C7-4A57-BF63-F080A99F2F0B}"/>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02A9025-C3BF-4EC6-B798-5DF4EA84CA99}"/>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2079C95C-11CA-4ACD-B9D3-FE4AF1BA674C}"/>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1" name="Right Triangle 60">
                <a:extLst>
                  <a:ext uri="{FF2B5EF4-FFF2-40B4-BE49-F238E27FC236}">
                    <a16:creationId xmlns:a16="http://schemas.microsoft.com/office/drawing/2014/main" id="{B3460A99-EC5D-4126-B927-B590D558C39C}"/>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cs typeface="Segoe UI" pitchFamily="34" charset="0"/>
                </a:endParaRPr>
              </a:p>
            </p:txBody>
          </p:sp>
        </p:grpSp>
      </p:grpSp>
      <p:sp>
        <p:nvSpPr>
          <p:cNvPr id="77" name="chip 4">
            <a:extLst>
              <a:ext uri="{FF2B5EF4-FFF2-40B4-BE49-F238E27FC236}">
                <a16:creationId xmlns:a16="http://schemas.microsoft.com/office/drawing/2014/main" id="{F1281C42-822B-4341-A8CB-AD0DE863BC68}"/>
              </a:ext>
            </a:extLst>
          </p:cNvPr>
          <p:cNvSpPr>
            <a:spLocks noChangeAspect="1" noEditPoints="1"/>
          </p:cNvSpPr>
          <p:nvPr/>
        </p:nvSpPr>
        <p:spPr bwMode="auto">
          <a:xfrm>
            <a:off x="9272745" y="1713905"/>
            <a:ext cx="520977" cy="5317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2" name="chip r1">
            <a:extLst>
              <a:ext uri="{FF2B5EF4-FFF2-40B4-BE49-F238E27FC236}">
                <a16:creationId xmlns:a16="http://schemas.microsoft.com/office/drawing/2014/main" id="{FD5EE625-A4F4-4217-94E8-254F26C3AEEA}"/>
              </a:ext>
            </a:extLst>
          </p:cNvPr>
          <p:cNvSpPr>
            <a:spLocks noChangeAspect="1" noEditPoints="1"/>
          </p:cNvSpPr>
          <p:nvPr/>
        </p:nvSpPr>
        <p:spPr bwMode="auto">
          <a:xfrm>
            <a:off x="10484176" y="1713905"/>
            <a:ext cx="520977" cy="5317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3" name="chip 3">
            <a:extLst>
              <a:ext uri="{FF2B5EF4-FFF2-40B4-BE49-F238E27FC236}">
                <a16:creationId xmlns:a16="http://schemas.microsoft.com/office/drawing/2014/main" id="{984E8772-86EA-476C-895B-82BE710F74DE}"/>
              </a:ext>
            </a:extLst>
          </p:cNvPr>
          <p:cNvSpPr>
            <a:spLocks noChangeAspect="1" noEditPoints="1"/>
          </p:cNvSpPr>
          <p:nvPr/>
        </p:nvSpPr>
        <p:spPr bwMode="auto">
          <a:xfrm>
            <a:off x="9272745" y="2719589"/>
            <a:ext cx="520977" cy="5317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4" name="chip r2">
            <a:extLst>
              <a:ext uri="{FF2B5EF4-FFF2-40B4-BE49-F238E27FC236}">
                <a16:creationId xmlns:a16="http://schemas.microsoft.com/office/drawing/2014/main" id="{CB60805F-9FC2-40B0-AF58-1009DC6702E0}"/>
              </a:ext>
            </a:extLst>
          </p:cNvPr>
          <p:cNvSpPr>
            <a:spLocks noChangeAspect="1" noEditPoints="1"/>
          </p:cNvSpPr>
          <p:nvPr/>
        </p:nvSpPr>
        <p:spPr bwMode="auto">
          <a:xfrm>
            <a:off x="10484176" y="2729317"/>
            <a:ext cx="520977" cy="5317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5" name="chip 2">
            <a:extLst>
              <a:ext uri="{FF2B5EF4-FFF2-40B4-BE49-F238E27FC236}">
                <a16:creationId xmlns:a16="http://schemas.microsoft.com/office/drawing/2014/main" id="{FD6AAAE6-356C-4AD3-999B-43D02953A7E6}"/>
              </a:ext>
            </a:extLst>
          </p:cNvPr>
          <p:cNvSpPr>
            <a:spLocks noChangeAspect="1" noEditPoints="1"/>
          </p:cNvSpPr>
          <p:nvPr/>
        </p:nvSpPr>
        <p:spPr bwMode="auto">
          <a:xfrm>
            <a:off x="9272745" y="3657177"/>
            <a:ext cx="520977" cy="5317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7" name="chip 1">
            <a:extLst>
              <a:ext uri="{FF2B5EF4-FFF2-40B4-BE49-F238E27FC236}">
                <a16:creationId xmlns:a16="http://schemas.microsoft.com/office/drawing/2014/main" id="{6D57A08F-ACC8-40FB-9ACE-23B14A9E87E9}"/>
              </a:ext>
            </a:extLst>
          </p:cNvPr>
          <p:cNvSpPr>
            <a:spLocks noChangeAspect="1" noEditPoints="1"/>
          </p:cNvSpPr>
          <p:nvPr/>
        </p:nvSpPr>
        <p:spPr bwMode="auto">
          <a:xfrm>
            <a:off x="9272745" y="4653133"/>
            <a:ext cx="520977" cy="5317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121325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1000"/>
                                        <p:tgtEl>
                                          <p:spTgt spid="85"/>
                                        </p:tgtEl>
                                      </p:cBhvr>
                                    </p:animEffect>
                                    <p:anim calcmode="lin" valueType="num">
                                      <p:cBhvr>
                                        <p:cTn id="13" dur="1000" fill="hold"/>
                                        <p:tgtEl>
                                          <p:spTgt spid="85"/>
                                        </p:tgtEl>
                                        <p:attrNameLst>
                                          <p:attrName>ppt_x</p:attrName>
                                        </p:attrNameLst>
                                      </p:cBhvr>
                                      <p:tavLst>
                                        <p:tav tm="0">
                                          <p:val>
                                            <p:strVal val="#ppt_x"/>
                                          </p:val>
                                        </p:tav>
                                        <p:tav tm="100000">
                                          <p:val>
                                            <p:strVal val="#ppt_x"/>
                                          </p:val>
                                        </p:tav>
                                      </p:tavLst>
                                    </p:anim>
                                    <p:anim calcmode="lin" valueType="num">
                                      <p:cBhvr>
                                        <p:cTn id="14" dur="1000" fill="hold"/>
                                        <p:tgtEl>
                                          <p:spTgt spid="8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1000"/>
                                        <p:tgtEl>
                                          <p:spTgt spid="83"/>
                                        </p:tgtEl>
                                      </p:cBhvr>
                                    </p:animEffect>
                                    <p:anim calcmode="lin" valueType="num">
                                      <p:cBhvr>
                                        <p:cTn id="24" dur="1000" fill="hold"/>
                                        <p:tgtEl>
                                          <p:spTgt spid="83"/>
                                        </p:tgtEl>
                                        <p:attrNameLst>
                                          <p:attrName>ppt_x</p:attrName>
                                        </p:attrNameLst>
                                      </p:cBhvr>
                                      <p:tavLst>
                                        <p:tav tm="0">
                                          <p:val>
                                            <p:strVal val="#ppt_x"/>
                                          </p:val>
                                        </p:tav>
                                        <p:tav tm="100000">
                                          <p:val>
                                            <p:strVal val="#ppt_x"/>
                                          </p:val>
                                        </p:tav>
                                      </p:tavLst>
                                    </p:anim>
                                    <p:anim calcmode="lin" valueType="num">
                                      <p:cBhvr>
                                        <p:cTn id="25" dur="1000" fill="hold"/>
                                        <p:tgtEl>
                                          <p:spTgt spid="8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1000"/>
                                        <p:tgtEl>
                                          <p:spTgt spid="77"/>
                                        </p:tgtEl>
                                      </p:cBhvr>
                                    </p:animEffect>
                                    <p:anim calcmode="lin" valueType="num">
                                      <p:cBhvr>
                                        <p:cTn id="35" dur="1000" fill="hold"/>
                                        <p:tgtEl>
                                          <p:spTgt spid="77"/>
                                        </p:tgtEl>
                                        <p:attrNameLst>
                                          <p:attrName>ppt_x</p:attrName>
                                        </p:attrNameLst>
                                      </p:cBhvr>
                                      <p:tavLst>
                                        <p:tav tm="0">
                                          <p:val>
                                            <p:strVal val="#ppt_x"/>
                                          </p:val>
                                        </p:tav>
                                        <p:tav tm="100000">
                                          <p:val>
                                            <p:strVal val="#ppt_x"/>
                                          </p:val>
                                        </p:tav>
                                      </p:tavLst>
                                    </p:anim>
                                    <p:anim calcmode="lin" valueType="num">
                                      <p:cBhvr>
                                        <p:cTn id="36" dur="1000" fill="hold"/>
                                        <p:tgtEl>
                                          <p:spTgt spid="7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1000"/>
                                        <p:tgtEl>
                                          <p:spTgt spid="82"/>
                                        </p:tgtEl>
                                      </p:cBhvr>
                                    </p:animEffect>
                                    <p:anim calcmode="lin" valueType="num">
                                      <p:cBhvr>
                                        <p:cTn id="40" dur="1000" fill="hold"/>
                                        <p:tgtEl>
                                          <p:spTgt spid="82"/>
                                        </p:tgtEl>
                                        <p:attrNameLst>
                                          <p:attrName>ppt_x</p:attrName>
                                        </p:attrNameLst>
                                      </p:cBhvr>
                                      <p:tavLst>
                                        <p:tav tm="0">
                                          <p:val>
                                            <p:strVal val="#ppt_x"/>
                                          </p:val>
                                        </p:tav>
                                        <p:tav tm="100000">
                                          <p:val>
                                            <p:strVal val="#ppt_x"/>
                                          </p:val>
                                        </p:tav>
                                      </p:tavLst>
                                    </p:anim>
                                    <p:anim calcmode="lin" valueType="num">
                                      <p:cBhvr>
                                        <p:cTn id="41" dur="1000" fill="hold"/>
                                        <p:tgtEl>
                                          <p:spTgt spid="8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1000"/>
                                        <p:tgtEl>
                                          <p:spTgt spid="84"/>
                                        </p:tgtEl>
                                      </p:cBhvr>
                                    </p:animEffect>
                                    <p:anim calcmode="lin" valueType="num">
                                      <p:cBhvr>
                                        <p:cTn id="45" dur="1000" fill="hold"/>
                                        <p:tgtEl>
                                          <p:spTgt spid="84"/>
                                        </p:tgtEl>
                                        <p:attrNameLst>
                                          <p:attrName>ppt_x</p:attrName>
                                        </p:attrNameLst>
                                      </p:cBhvr>
                                      <p:tavLst>
                                        <p:tav tm="0">
                                          <p:val>
                                            <p:strVal val="#ppt_x"/>
                                          </p:val>
                                        </p:tav>
                                        <p:tav tm="100000">
                                          <p:val>
                                            <p:strVal val="#ppt_x"/>
                                          </p:val>
                                        </p:tav>
                                      </p:tavLst>
                                    </p:anim>
                                    <p:anim calcmode="lin" valueType="num">
                                      <p:cBhvr>
                                        <p:cTn id="4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2" grpId="0" animBg="1"/>
      <p:bldP spid="83" grpId="0" animBg="1"/>
      <p:bldP spid="84" grpId="0" animBg="1"/>
      <p:bldP spid="8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539097" y="18370"/>
            <a:ext cx="3728101" cy="1130053"/>
          </a:xfrm>
        </p:spPr>
        <p:txBody>
          <a:bodyPr/>
          <a:lstStyle/>
          <a:p>
            <a:r>
              <a:rPr lang="en-ZA"/>
              <a:t>Business Critical</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extLst>
              <p:ext uri="{D42A27DB-BD31-4B8C-83A1-F6EECF244321}">
                <p14:modId xmlns:p14="http://schemas.microsoft.com/office/powerpoint/2010/main" val="448820398"/>
              </p:ext>
            </p:extLst>
          </p:nvPr>
        </p:nvGraphicFramePr>
        <p:xfrm>
          <a:off x="423573" y="1132449"/>
          <a:ext cx="4649358" cy="5662752"/>
        </p:xfrm>
        <a:graphic>
          <a:graphicData uri="http://schemas.openxmlformats.org/drawingml/2006/table">
            <a:tbl>
              <a:tblPr/>
              <a:tblGrid>
                <a:gridCol w="2148177">
                  <a:extLst>
                    <a:ext uri="{9D8B030D-6E8A-4147-A177-3AD203B41FA5}">
                      <a16:colId xmlns:a16="http://schemas.microsoft.com/office/drawing/2014/main" val="3790968737"/>
                    </a:ext>
                  </a:extLst>
                </a:gridCol>
                <a:gridCol w="2501181">
                  <a:extLst>
                    <a:ext uri="{9D8B030D-6E8A-4147-A177-3AD203B41FA5}">
                      <a16:colId xmlns:a16="http://schemas.microsoft.com/office/drawing/2014/main" val="464842925"/>
                    </a:ext>
                  </a:extLst>
                </a:gridCol>
              </a:tblGrid>
              <a:tr h="51552">
                <a:tc>
                  <a:txBody>
                    <a:bodyPr/>
                    <a:lstStyle/>
                    <a:p>
                      <a:pPr algn="l" fontAlgn="b"/>
                      <a:r>
                        <a:rPr lang="en-US" sz="1200" dirty="0">
                          <a:solidFill>
                            <a:schemeClr val="bg1"/>
                          </a:solidFill>
                          <a:effectLst/>
                        </a:rPr>
                        <a:t>Feature</a:t>
                      </a:r>
                    </a:p>
                  </a:txBody>
                  <a:tcPr marL="54864" marR="14969" marT="11226" marB="112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14969" marR="14969" marT="11226" marB="112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97467">
                <a:tc>
                  <a:txBody>
                    <a:bodyPr/>
                    <a:lstStyle/>
                    <a:p>
                      <a:pPr fontAlgn="t"/>
                      <a:r>
                        <a:rPr lang="en-US" sz="1200">
                          <a:solidFill>
                            <a:schemeClr val="bg1"/>
                          </a:solidFill>
                          <a:effectLst/>
                        </a:rPr>
                        <a:t>Number of </a:t>
                      </a:r>
                      <a:r>
                        <a:rPr lang="en-US" sz="1200" err="1">
                          <a:solidFill>
                            <a:schemeClr val="bg1"/>
                          </a:solidFill>
                          <a:effectLst/>
                        </a:rPr>
                        <a:t>vCores</a:t>
                      </a:r>
                      <a:r>
                        <a:rPr lang="en-US" sz="1200">
                          <a:solidFill>
                            <a:schemeClr val="bg1"/>
                          </a:solidFill>
                          <a:effectLst/>
                        </a:rPr>
                        <a:t>*</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32 (Gen 4)</a:t>
                      </a:r>
                      <a:br>
                        <a:rPr lang="en-US" sz="1200">
                          <a:solidFill>
                            <a:schemeClr val="bg1"/>
                          </a:solidFill>
                          <a:effectLst/>
                        </a:rPr>
                      </a:br>
                      <a:r>
                        <a:rPr lang="en-US" sz="1200">
                          <a:solidFill>
                            <a:schemeClr val="bg1"/>
                          </a:solidFill>
                          <a:effectLst/>
                        </a:rPr>
                        <a:t>8, 16, 24, 32, 40, 64, 80 (Gen 5)</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51552">
                <a:tc>
                  <a:txBody>
                    <a:bodyPr/>
                    <a:lstStyle/>
                    <a:p>
                      <a:pPr fontAlgn="t"/>
                      <a:r>
                        <a:rPr lang="en-US" sz="1200">
                          <a:solidFill>
                            <a:schemeClr val="bg1"/>
                          </a:solidFill>
                          <a:effectLst/>
                        </a:rPr>
                        <a:t>SQL Server version / build</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143382">
                <a:tc>
                  <a:txBody>
                    <a:bodyPr/>
                    <a:lstStyle/>
                    <a:p>
                      <a:pPr fontAlgn="t"/>
                      <a:r>
                        <a:rPr lang="en-US" sz="1200">
                          <a:solidFill>
                            <a:schemeClr val="bg1"/>
                          </a:solidFill>
                          <a:effectLst/>
                        </a:rPr>
                        <a:t>Additional features</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In-Memory OLTP</a:t>
                      </a:r>
                      <a:br>
                        <a:rPr lang="en-US" sz="1200">
                          <a:solidFill>
                            <a:schemeClr val="bg1"/>
                          </a:solidFill>
                          <a:effectLst/>
                        </a:rPr>
                      </a:br>
                      <a:r>
                        <a:rPr lang="en-US" sz="1200">
                          <a:solidFill>
                            <a:schemeClr val="bg1"/>
                          </a:solidFill>
                          <a:effectLst/>
                        </a:rPr>
                        <a:t>1 additional read-only replica (</a:t>
                      </a: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Read Scale-Out</a:t>
                      </a:r>
                      <a:r>
                        <a:rPr lang="en-US" sz="1200">
                          <a:solidFill>
                            <a:schemeClr val="bg1"/>
                          </a:solidFill>
                          <a:effectLst/>
                        </a:rPr>
                        <a:t>)</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51552">
                <a:tc>
                  <a:txBody>
                    <a:bodyPr/>
                    <a:lstStyle/>
                    <a:p>
                      <a:pPr fontAlgn="t"/>
                      <a:r>
                        <a:rPr lang="en-US" sz="1200">
                          <a:solidFill>
                            <a:schemeClr val="bg1"/>
                          </a:solidFill>
                          <a:effectLst/>
                        </a:rPr>
                        <a:t>Min storage size</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189297">
                <a:tc>
                  <a:txBody>
                    <a:bodyPr/>
                    <a:lstStyle/>
                    <a:p>
                      <a:pPr fontAlgn="t"/>
                      <a:r>
                        <a:rPr lang="en-US" sz="1200">
                          <a:solidFill>
                            <a:schemeClr val="bg1"/>
                          </a:solidFill>
                          <a:effectLst/>
                        </a:rPr>
                        <a:t>Max storage size</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Char char="•"/>
                      </a:pPr>
                      <a:r>
                        <a:rPr lang="en-US" sz="1200">
                          <a:solidFill>
                            <a:schemeClr val="bg1"/>
                          </a:solidFill>
                          <a:effectLst/>
                        </a:rPr>
                        <a:t>Gen 4: 1 TB (all vCore sizes</a:t>
                      </a:r>
                      <a:br>
                        <a:rPr lang="en-US" sz="1200">
                          <a:solidFill>
                            <a:schemeClr val="bg1"/>
                          </a:solidFill>
                          <a:effectLst/>
                        </a:rPr>
                      </a:br>
                      <a:r>
                        <a:rPr lang="en-US" sz="1200">
                          <a:solidFill>
                            <a:schemeClr val="bg1"/>
                          </a:solidFill>
                          <a:effectLst/>
                        </a:rPr>
                        <a:t>Gen 5:1 TB for 8, 16 </a:t>
                      </a:r>
                      <a:r>
                        <a:rPr lang="en-US" sz="1200" err="1">
                          <a:solidFill>
                            <a:schemeClr val="bg1"/>
                          </a:solidFill>
                          <a:effectLst/>
                        </a:rPr>
                        <a:t>vCores</a:t>
                      </a:r>
                      <a:endParaRPr lang="en-US" sz="1200">
                        <a:solidFill>
                          <a:schemeClr val="bg1"/>
                        </a:solidFill>
                        <a:effectLst/>
                      </a:endParaRPr>
                    </a:p>
                    <a:p>
                      <a:pPr fontAlgn="t">
                        <a:buFont typeface="Arial" panose="020B0604020202020204" pitchFamily="34" charset="0"/>
                        <a:buChar char="•"/>
                      </a:pPr>
                      <a:r>
                        <a:rPr lang="en-US" sz="1200">
                          <a:solidFill>
                            <a:schemeClr val="bg1"/>
                          </a:solidFill>
                          <a:effectLst/>
                        </a:rPr>
                        <a:t>2 TB for 24 </a:t>
                      </a:r>
                      <a:r>
                        <a:rPr lang="en-US" sz="1200" err="1">
                          <a:solidFill>
                            <a:schemeClr val="bg1"/>
                          </a:solidFill>
                          <a:effectLst/>
                        </a:rPr>
                        <a:t>vCores</a:t>
                      </a:r>
                      <a:endParaRPr lang="en-US" sz="1200">
                        <a:solidFill>
                          <a:schemeClr val="bg1"/>
                        </a:solidFill>
                        <a:effectLst/>
                      </a:endParaRPr>
                    </a:p>
                    <a:p>
                      <a:pPr fontAlgn="t">
                        <a:buFont typeface="Arial" panose="020B0604020202020204" pitchFamily="34" charset="0"/>
                        <a:buChar char="•"/>
                      </a:pPr>
                      <a:r>
                        <a:rPr lang="en-US" sz="1200">
                          <a:solidFill>
                            <a:schemeClr val="bg1"/>
                          </a:solidFill>
                          <a:effectLst/>
                        </a:rPr>
                        <a:t>4 TB for 32, 40, 64, 80 </a:t>
                      </a:r>
                      <a:r>
                        <a:rPr lang="en-US" sz="1200" err="1">
                          <a:solidFill>
                            <a:schemeClr val="bg1"/>
                          </a:solidFill>
                          <a:effectLst/>
                        </a:rPr>
                        <a:t>vCores</a:t>
                      </a:r>
                      <a:endParaRPr lang="en-US" sz="1200">
                        <a:solidFill>
                          <a:schemeClr val="bg1"/>
                        </a:solidFill>
                        <a:effectLst/>
                      </a:endParaRP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97467">
                <a:tc>
                  <a:txBody>
                    <a:bodyPr/>
                    <a:lstStyle/>
                    <a:p>
                      <a:pPr fontAlgn="t"/>
                      <a:r>
                        <a:rPr lang="en-US" sz="1200">
                          <a:solidFill>
                            <a:schemeClr val="bg1"/>
                          </a:solidFill>
                          <a:effectLst/>
                        </a:rPr>
                        <a:t>Max storage per database</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97467">
                <a:tc>
                  <a:txBody>
                    <a:bodyPr/>
                    <a:lstStyle/>
                    <a:p>
                      <a:pPr fontAlgn="t"/>
                      <a:r>
                        <a:rPr lang="en-US" sz="1200">
                          <a:solidFill>
                            <a:schemeClr val="bg1"/>
                          </a:solidFill>
                          <a:effectLst/>
                        </a:rPr>
                        <a:t>Number of data files (ROWS) per the database</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97467">
                <a:tc>
                  <a:txBody>
                    <a:bodyPr/>
                    <a:lstStyle/>
                    <a:p>
                      <a:pPr fontAlgn="t"/>
                      <a:r>
                        <a:rPr lang="en-US" sz="1200">
                          <a:solidFill>
                            <a:schemeClr val="bg1"/>
                          </a:solidFill>
                          <a:effectLst/>
                        </a:rPr>
                        <a:t>Number of log files (LOG) per database</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51552">
                <a:tc>
                  <a:txBody>
                    <a:bodyPr/>
                    <a:lstStyle/>
                    <a:p>
                      <a:pPr fontAlgn="t"/>
                      <a:r>
                        <a:rPr lang="en-US" sz="1200">
                          <a:solidFill>
                            <a:schemeClr val="bg1"/>
                          </a:solidFill>
                          <a:effectLst/>
                        </a:rPr>
                        <a:t>Managed automated backups</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97467">
                <a:tc>
                  <a:txBody>
                    <a:bodyPr/>
                    <a:lstStyle/>
                    <a:p>
                      <a:pPr fontAlgn="t"/>
                      <a:r>
                        <a:rPr lang="en-US" sz="1200">
                          <a:solidFill>
                            <a:schemeClr val="bg1"/>
                          </a:solidFill>
                          <a:effectLst/>
                        </a:rPr>
                        <a:t>HA</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a:t>
                      </a:r>
                      <a:r>
                        <a:rPr lang="en-US" sz="1200" u="none" strike="noStrike">
                          <a:solidFill>
                            <a:schemeClr val="bg1"/>
                          </a:solidFill>
                          <a:effectLst/>
                          <a:hlinkClick r:id="rId5">
                            <a:extLst>
                              <a:ext uri="{A12FA001-AC4F-418D-AE19-62706E023703}">
                                <ahyp:hlinkClr xmlns:ahyp="http://schemas.microsoft.com/office/drawing/2018/hyperlinkcolor" val="tx"/>
                              </a:ext>
                            </a:extLst>
                          </a:hlinkClick>
                        </a:rPr>
                        <a:t>Always On Availability Groups</a:t>
                      </a:r>
                      <a:r>
                        <a:rPr lang="en-US" sz="1200">
                          <a:solidFill>
                            <a:schemeClr val="bg1"/>
                          </a:solidFill>
                          <a:effectLst/>
                        </a:rPr>
                        <a:t> and </a:t>
                      </a:r>
                      <a:r>
                        <a:rPr lang="en-US" sz="1200" u="none" strike="noStrike">
                          <a:solidFill>
                            <a:schemeClr val="bg1"/>
                          </a:solidFill>
                          <a:effectLst/>
                          <a:hlinkClick r:id="rId6">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97467">
                <a:tc>
                  <a:txBody>
                    <a:bodyPr/>
                    <a:lstStyle/>
                    <a:p>
                      <a:pPr fontAlgn="t"/>
                      <a:r>
                        <a:rPr lang="en-US" sz="1200">
                          <a:solidFill>
                            <a:schemeClr val="bg1"/>
                          </a:solidFill>
                          <a:effectLst/>
                        </a:rPr>
                        <a:t>Built-in instance and database monitoring and metrics</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51552">
                <a:tc>
                  <a:txBody>
                    <a:bodyPr/>
                    <a:lstStyle/>
                    <a:p>
                      <a:pPr fontAlgn="t"/>
                      <a:r>
                        <a:rPr lang="en-US" sz="1200">
                          <a:solidFill>
                            <a:schemeClr val="bg1"/>
                          </a:solidFill>
                          <a:effectLst/>
                        </a:rPr>
                        <a:t>Automatic software patching</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97467">
                <a:tc>
                  <a:txBody>
                    <a:bodyPr/>
                    <a:lstStyle/>
                    <a:p>
                      <a:pPr fontAlgn="t"/>
                      <a:r>
                        <a:rPr lang="en-US" sz="1200">
                          <a:solidFill>
                            <a:schemeClr val="bg1"/>
                          </a:solidFill>
                          <a:effectLst/>
                        </a:rPr>
                        <a:t>VNet - Azure Resource Manager deployment</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97467">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51552">
                <a:tc>
                  <a:txBody>
                    <a:bodyPr/>
                    <a:lstStyle/>
                    <a:p>
                      <a:pPr fontAlgn="t"/>
                      <a:r>
                        <a:rPr lang="en-US" sz="1200">
                          <a:solidFill>
                            <a:schemeClr val="bg1"/>
                          </a:solidFill>
                          <a:effectLst/>
                        </a:rPr>
                        <a:t>Portal support</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dirty="0">
                          <a:solidFill>
                            <a:schemeClr val="bg1"/>
                          </a:solidFill>
                          <a:effectLst/>
                        </a:rPr>
                        <a:t>Yes</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77" name="Circle: Hollow 76">
            <a:extLst>
              <a:ext uri="{FF2B5EF4-FFF2-40B4-BE49-F238E27FC236}">
                <a16:creationId xmlns:a16="http://schemas.microsoft.com/office/drawing/2014/main" id="{2EB9B1A2-0303-430F-A321-169BF0C5091B}"/>
              </a:ext>
            </a:extLst>
          </p:cNvPr>
          <p:cNvSpPr/>
          <p:nvPr/>
        </p:nvSpPr>
        <p:spPr bwMode="auto">
          <a:xfrm>
            <a:off x="7342145" y="1518469"/>
            <a:ext cx="3730413" cy="3730413"/>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47" name="TextBox 146">
            <a:extLst>
              <a:ext uri="{FF2B5EF4-FFF2-40B4-BE49-F238E27FC236}">
                <a16:creationId xmlns:a16="http://schemas.microsoft.com/office/drawing/2014/main" id="{87ED087F-EB8A-4F79-82AB-A5BA99898351}"/>
              </a:ext>
            </a:extLst>
          </p:cNvPr>
          <p:cNvSpPr txBox="1"/>
          <p:nvPr/>
        </p:nvSpPr>
        <p:spPr>
          <a:xfrm>
            <a:off x="6876500" y="6146253"/>
            <a:ext cx="5330280" cy="295854"/>
          </a:xfrm>
          <a:prstGeom prst="rect">
            <a:avLst/>
          </a:prstGeom>
          <a:noFill/>
        </p:spPr>
        <p:txBody>
          <a:bodyPr wrap="none" lIns="93260" tIns="46630" rIns="93260" bIns="46630" rtlCol="0">
            <a:spAutoFit/>
          </a:bodyPr>
          <a:lstStyle/>
          <a:p>
            <a:pPr>
              <a:lnSpc>
                <a:spcPct val="90000"/>
              </a:lnSpc>
              <a:spcAft>
                <a:spcPts val="612"/>
              </a:spcAft>
            </a:pPr>
            <a:r>
              <a:rPr lang="en-US" sz="1428">
                <a:solidFill>
                  <a:schemeClr val="tx2"/>
                </a:solidFill>
                <a:latin typeface="Segoe UI Semibold" panose="020B0702040204020203" pitchFamily="34" charset="0"/>
                <a:cs typeface="Segoe UI Semibold" panose="020B0702040204020203" pitchFamily="34" charset="0"/>
              </a:rPr>
              <a:t>Business Critical service tier: collocated compute and storage</a:t>
            </a:r>
          </a:p>
        </p:txBody>
      </p:sp>
      <p:sp>
        <p:nvSpPr>
          <p:cNvPr id="148" name="TextBox 147">
            <a:extLst>
              <a:ext uri="{FF2B5EF4-FFF2-40B4-BE49-F238E27FC236}">
                <a16:creationId xmlns:a16="http://schemas.microsoft.com/office/drawing/2014/main" id="{99458E23-9197-40D0-8A5E-691B1F09C520}"/>
              </a:ext>
            </a:extLst>
          </p:cNvPr>
          <p:cNvSpPr txBox="1"/>
          <p:nvPr/>
        </p:nvSpPr>
        <p:spPr>
          <a:xfrm>
            <a:off x="6875841" y="777168"/>
            <a:ext cx="1458540" cy="518464"/>
          </a:xfrm>
          <a:prstGeom prst="rect">
            <a:avLst/>
          </a:prstGeom>
          <a:noFill/>
        </p:spPr>
        <p:txBody>
          <a:bodyPr wrap="none" lIns="93260" tIns="46630" rIns="93260" bIns="46630" rtlCol="0">
            <a:spAutoFit/>
          </a:bodyPr>
          <a:lstStyle/>
          <a:p>
            <a:pPr>
              <a:lnSpc>
                <a:spcPct val="90000"/>
              </a:lnSpc>
              <a:spcAft>
                <a:spcPts val="612"/>
              </a:spcAft>
            </a:pPr>
            <a:r>
              <a:rPr lang="en-US" sz="1224">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Primary endpoint</a:t>
            </a:r>
          </a:p>
          <a:p>
            <a:pPr>
              <a:lnSpc>
                <a:spcPct val="90000"/>
              </a:lnSpc>
              <a:spcAft>
                <a:spcPts val="612"/>
              </a:spcAft>
            </a:pPr>
            <a:r>
              <a:rPr lang="en-US" sz="1224">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(read-write)</a:t>
            </a:r>
          </a:p>
        </p:txBody>
      </p:sp>
      <p:sp>
        <p:nvSpPr>
          <p:cNvPr id="149" name="TextBox 148">
            <a:extLst>
              <a:ext uri="{FF2B5EF4-FFF2-40B4-BE49-F238E27FC236}">
                <a16:creationId xmlns:a16="http://schemas.microsoft.com/office/drawing/2014/main" id="{C98A573F-84D5-4861-BFF8-7F797B7CD51F}"/>
              </a:ext>
            </a:extLst>
          </p:cNvPr>
          <p:cNvSpPr txBox="1"/>
          <p:nvPr/>
        </p:nvSpPr>
        <p:spPr>
          <a:xfrm>
            <a:off x="9841040" y="777168"/>
            <a:ext cx="1627721" cy="518464"/>
          </a:xfrm>
          <a:prstGeom prst="rect">
            <a:avLst/>
          </a:prstGeom>
          <a:noFill/>
        </p:spPr>
        <p:txBody>
          <a:bodyPr wrap="none" lIns="93260" tIns="46630" rIns="93260" bIns="46630" rtlCol="0">
            <a:spAutoFit/>
          </a:bodyPr>
          <a:lstStyle/>
          <a:p>
            <a:pPr>
              <a:lnSpc>
                <a:spcPct val="90000"/>
              </a:lnSpc>
              <a:spcAft>
                <a:spcPts val="612"/>
              </a:spcAft>
            </a:pPr>
            <a:r>
              <a:rPr lang="en-US" sz="1224">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Read-only endpoint</a:t>
            </a:r>
          </a:p>
          <a:p>
            <a:pPr>
              <a:lnSpc>
                <a:spcPct val="90000"/>
              </a:lnSpc>
              <a:spcAft>
                <a:spcPts val="612"/>
              </a:spcAft>
            </a:pPr>
            <a:endParaRPr lang="en-US" sz="1224">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cxnSp>
        <p:nvCxnSpPr>
          <p:cNvPr id="154" name="Straight Arrow Connector 153">
            <a:extLst>
              <a:ext uri="{FF2B5EF4-FFF2-40B4-BE49-F238E27FC236}">
                <a16:creationId xmlns:a16="http://schemas.microsoft.com/office/drawing/2014/main" id="{9DC7D14E-2CC9-4B48-92AB-E49C4ED9B74B}"/>
              </a:ext>
            </a:extLst>
          </p:cNvPr>
          <p:cNvCxnSpPr>
            <a:cxnSpLocks/>
          </p:cNvCxnSpPr>
          <p:nvPr/>
        </p:nvCxnSpPr>
        <p:spPr>
          <a:xfrm flipV="1">
            <a:off x="7114972" y="1315210"/>
            <a:ext cx="0" cy="884777"/>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64C3FEC-EFD7-42FA-89DD-6CADF38C2D22}"/>
              </a:ext>
            </a:extLst>
          </p:cNvPr>
          <p:cNvCxnSpPr/>
          <p:nvPr/>
        </p:nvCxnSpPr>
        <p:spPr>
          <a:xfrm flipV="1">
            <a:off x="11132341" y="1111950"/>
            <a:ext cx="0" cy="112390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2F97BC4A-62D6-43BB-9736-3C3E7C893175}"/>
              </a:ext>
            </a:extLst>
          </p:cNvPr>
          <p:cNvSpPr txBox="1"/>
          <p:nvPr/>
        </p:nvSpPr>
        <p:spPr>
          <a:xfrm>
            <a:off x="8621485" y="1542382"/>
            <a:ext cx="1183547" cy="267080"/>
          </a:xfrm>
          <a:prstGeom prst="rect">
            <a:avLst/>
          </a:prstGeom>
          <a:noFill/>
        </p:spPr>
        <p:txBody>
          <a:bodyPr wrap="none" lIns="93260" tIns="46630" rIns="93260" bIns="46630" rtlCol="0">
            <a:spAutoFit/>
          </a:bodyPr>
          <a:lstStyle/>
          <a:p>
            <a:pPr>
              <a:lnSpc>
                <a:spcPct val="90000"/>
              </a:lnSpc>
              <a:spcAft>
                <a:spcPts val="612"/>
              </a:spcAft>
            </a:pPr>
            <a:r>
              <a:rPr lang="en-US" sz="1224">
                <a:solidFill>
                  <a:schemeClr val="bg1"/>
                </a:solidFill>
              </a:rPr>
              <a:t>Always On AG</a:t>
            </a:r>
          </a:p>
        </p:txBody>
      </p:sp>
      <p:grpSp>
        <p:nvGrpSpPr>
          <p:cNvPr id="225" name="Group 224">
            <a:extLst>
              <a:ext uri="{FF2B5EF4-FFF2-40B4-BE49-F238E27FC236}">
                <a16:creationId xmlns:a16="http://schemas.microsoft.com/office/drawing/2014/main" id="{63F3016D-9CA0-4FF0-9ED4-993E575F538C}"/>
              </a:ext>
            </a:extLst>
          </p:cNvPr>
          <p:cNvGrpSpPr/>
          <p:nvPr/>
        </p:nvGrpSpPr>
        <p:grpSpPr>
          <a:xfrm>
            <a:off x="6971493" y="2283682"/>
            <a:ext cx="1638035" cy="813039"/>
            <a:chOff x="6107723" y="1934307"/>
            <a:chExt cx="1606062" cy="797169"/>
          </a:xfrm>
        </p:grpSpPr>
        <p:sp>
          <p:nvSpPr>
            <p:cNvPr id="226" name="Rectangle 225">
              <a:extLst>
                <a:ext uri="{FF2B5EF4-FFF2-40B4-BE49-F238E27FC236}">
                  <a16:creationId xmlns:a16="http://schemas.microsoft.com/office/drawing/2014/main" id="{EF4715DB-BDE6-4A2F-B10E-DC346BD3B199}"/>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27" name="Group 226">
              <a:extLst>
                <a:ext uri="{FF2B5EF4-FFF2-40B4-BE49-F238E27FC236}">
                  <a16:creationId xmlns:a16="http://schemas.microsoft.com/office/drawing/2014/main" id="{8D704CF1-0487-42D5-8490-FD713692FF2A}"/>
                </a:ext>
              </a:extLst>
            </p:cNvPr>
            <p:cNvGrpSpPr/>
            <p:nvPr/>
          </p:nvGrpSpPr>
          <p:grpSpPr>
            <a:xfrm>
              <a:off x="6227461" y="2137770"/>
              <a:ext cx="1364983" cy="477836"/>
              <a:chOff x="7141861" y="2360511"/>
              <a:chExt cx="1364983" cy="477836"/>
            </a:xfrm>
          </p:grpSpPr>
          <p:grpSp>
            <p:nvGrpSpPr>
              <p:cNvPr id="228" name="Group 227">
                <a:extLst>
                  <a:ext uri="{FF2B5EF4-FFF2-40B4-BE49-F238E27FC236}">
                    <a16:creationId xmlns:a16="http://schemas.microsoft.com/office/drawing/2014/main" id="{74B8CDC1-DA0D-474D-A9BA-C538CBD91A43}"/>
                  </a:ext>
                </a:extLst>
              </p:cNvPr>
              <p:cNvGrpSpPr/>
              <p:nvPr/>
            </p:nvGrpSpPr>
            <p:grpSpPr>
              <a:xfrm>
                <a:off x="7141861" y="2360511"/>
                <a:ext cx="464775" cy="477836"/>
                <a:chOff x="2776302" y="4657642"/>
                <a:chExt cx="1550488" cy="1594059"/>
              </a:xfrm>
            </p:grpSpPr>
            <p:sp>
              <p:nvSpPr>
                <p:cNvPr id="239" name="Cylinder 812">
                  <a:extLst>
                    <a:ext uri="{FF2B5EF4-FFF2-40B4-BE49-F238E27FC236}">
                      <a16:creationId xmlns:a16="http://schemas.microsoft.com/office/drawing/2014/main" id="{D78FC575-CF38-4939-A146-9E036443A6FF}"/>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918" b="0" i="0" u="none" strike="noStrike" kern="0" cap="none" spc="0" normalizeH="0" baseline="0" noProof="0">
                      <a:ln>
                        <a:noFill/>
                      </a:ln>
                      <a:solidFill>
                        <a:srgbClr val="3C3C41"/>
                      </a:solidFill>
                      <a:effectLst/>
                      <a:uLnTx/>
                      <a:uFillTx/>
                      <a:latin typeface="Segoe UI Semibold"/>
                      <a:ea typeface="Segoe UI" pitchFamily="34" charset="0"/>
                      <a:cs typeface="Segoe UI Semilight" panose="020B0402040204020203" pitchFamily="34" charset="0"/>
                    </a:rPr>
                    <a:t>SQL</a:t>
                  </a:r>
                </a:p>
              </p:txBody>
            </p:sp>
            <p:sp>
              <p:nvSpPr>
                <p:cNvPr id="240" name="Freeform 146">
                  <a:extLst>
                    <a:ext uri="{FF2B5EF4-FFF2-40B4-BE49-F238E27FC236}">
                      <a16:creationId xmlns:a16="http://schemas.microsoft.com/office/drawing/2014/main" id="{E5C61117-7783-4C1E-B351-6370C6CDA32E}"/>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IN" sz="1836"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29" name="Rectangle: Rounded Corners 228">
                <a:extLst>
                  <a:ext uri="{FF2B5EF4-FFF2-40B4-BE49-F238E27FC236}">
                    <a16:creationId xmlns:a16="http://schemas.microsoft.com/office/drawing/2014/main" id="{9A89793E-6161-4F69-83BF-20A2CA006E7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0" name="Rectangle: Rounded Corners 229">
                <a:extLst>
                  <a:ext uri="{FF2B5EF4-FFF2-40B4-BE49-F238E27FC236}">
                    <a16:creationId xmlns:a16="http://schemas.microsoft.com/office/drawing/2014/main" id="{2292941C-CBF3-4FD5-81AB-ED670AF5873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31" name="Straight Arrow Connector 230">
                <a:extLst>
                  <a:ext uri="{FF2B5EF4-FFF2-40B4-BE49-F238E27FC236}">
                    <a16:creationId xmlns:a16="http://schemas.microsoft.com/office/drawing/2014/main" id="{BCF42727-4FE6-4670-8E47-4045557EE7C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32" name="Rectangle 231">
                <a:extLst>
                  <a:ext uri="{FF2B5EF4-FFF2-40B4-BE49-F238E27FC236}">
                    <a16:creationId xmlns:a16="http://schemas.microsoft.com/office/drawing/2014/main" id="{5B97733D-AA85-46CB-853E-3590478DFE07}"/>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3" name="Rectangle 232">
                <a:extLst>
                  <a:ext uri="{FF2B5EF4-FFF2-40B4-BE49-F238E27FC236}">
                    <a16:creationId xmlns:a16="http://schemas.microsoft.com/office/drawing/2014/main" id="{17D6822D-E730-48E5-BABF-6DF3D050968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4" name="Rectangle 233">
                <a:extLst>
                  <a:ext uri="{FF2B5EF4-FFF2-40B4-BE49-F238E27FC236}">
                    <a16:creationId xmlns:a16="http://schemas.microsoft.com/office/drawing/2014/main" id="{9730F7D2-CF27-4A6B-B25A-1A7B7B155A8C}"/>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5" name="Rectangle 234">
                <a:extLst>
                  <a:ext uri="{FF2B5EF4-FFF2-40B4-BE49-F238E27FC236}">
                    <a16:creationId xmlns:a16="http://schemas.microsoft.com/office/drawing/2014/main" id="{E1DF275D-1974-4991-82D5-366043541D5E}"/>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6" name="Rectangle 235">
                <a:extLst>
                  <a:ext uri="{FF2B5EF4-FFF2-40B4-BE49-F238E27FC236}">
                    <a16:creationId xmlns:a16="http://schemas.microsoft.com/office/drawing/2014/main" id="{529CD2B6-1EA1-4F92-B17E-902697B276EC}"/>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7" name="Rectangle 236">
                <a:extLst>
                  <a:ext uri="{FF2B5EF4-FFF2-40B4-BE49-F238E27FC236}">
                    <a16:creationId xmlns:a16="http://schemas.microsoft.com/office/drawing/2014/main" id="{4C03D048-80AB-446A-875B-121A57396233}"/>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8" name="Rectangle 237">
                <a:extLst>
                  <a:ext uri="{FF2B5EF4-FFF2-40B4-BE49-F238E27FC236}">
                    <a16:creationId xmlns:a16="http://schemas.microsoft.com/office/drawing/2014/main" id="{3D8DF4BB-830F-4965-A5BE-2DB0BCB03ABC}"/>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41" name="Group 240">
            <a:extLst>
              <a:ext uri="{FF2B5EF4-FFF2-40B4-BE49-F238E27FC236}">
                <a16:creationId xmlns:a16="http://schemas.microsoft.com/office/drawing/2014/main" id="{5A261372-AC2E-4C60-A23C-A73E838D01AA}"/>
              </a:ext>
            </a:extLst>
          </p:cNvPr>
          <p:cNvGrpSpPr/>
          <p:nvPr/>
        </p:nvGrpSpPr>
        <p:grpSpPr>
          <a:xfrm>
            <a:off x="6985357" y="3861933"/>
            <a:ext cx="1638035" cy="813039"/>
            <a:chOff x="6107723" y="1934307"/>
            <a:chExt cx="1606062" cy="797169"/>
          </a:xfrm>
        </p:grpSpPr>
        <p:sp>
          <p:nvSpPr>
            <p:cNvPr id="242" name="Rectangle 241">
              <a:extLst>
                <a:ext uri="{FF2B5EF4-FFF2-40B4-BE49-F238E27FC236}">
                  <a16:creationId xmlns:a16="http://schemas.microsoft.com/office/drawing/2014/main" id="{981D4E93-BF56-4B78-B1A0-099472563875}"/>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43" name="Group 242">
              <a:extLst>
                <a:ext uri="{FF2B5EF4-FFF2-40B4-BE49-F238E27FC236}">
                  <a16:creationId xmlns:a16="http://schemas.microsoft.com/office/drawing/2014/main" id="{EB92DEFB-83A9-4249-B0CD-73C2452854EE}"/>
                </a:ext>
              </a:extLst>
            </p:cNvPr>
            <p:cNvGrpSpPr/>
            <p:nvPr/>
          </p:nvGrpSpPr>
          <p:grpSpPr>
            <a:xfrm>
              <a:off x="6227461" y="2137770"/>
              <a:ext cx="1364983" cy="477836"/>
              <a:chOff x="7141861" y="2360511"/>
              <a:chExt cx="1364983" cy="477836"/>
            </a:xfrm>
          </p:grpSpPr>
          <p:grpSp>
            <p:nvGrpSpPr>
              <p:cNvPr id="244" name="Group 243">
                <a:extLst>
                  <a:ext uri="{FF2B5EF4-FFF2-40B4-BE49-F238E27FC236}">
                    <a16:creationId xmlns:a16="http://schemas.microsoft.com/office/drawing/2014/main" id="{75E1859D-1023-4CB4-B4DC-554C1F2955B5}"/>
                  </a:ext>
                </a:extLst>
              </p:cNvPr>
              <p:cNvGrpSpPr/>
              <p:nvPr/>
            </p:nvGrpSpPr>
            <p:grpSpPr>
              <a:xfrm>
                <a:off x="7141861" y="2360511"/>
                <a:ext cx="464775" cy="477836"/>
                <a:chOff x="2776302" y="4657642"/>
                <a:chExt cx="1550488" cy="1594059"/>
              </a:xfrm>
            </p:grpSpPr>
            <p:sp>
              <p:nvSpPr>
                <p:cNvPr id="255" name="Cylinder 812">
                  <a:extLst>
                    <a:ext uri="{FF2B5EF4-FFF2-40B4-BE49-F238E27FC236}">
                      <a16:creationId xmlns:a16="http://schemas.microsoft.com/office/drawing/2014/main" id="{234E8FA7-1072-4D14-9D43-BD6374A277B9}"/>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918"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56" name="Freeform 146">
                  <a:extLst>
                    <a:ext uri="{FF2B5EF4-FFF2-40B4-BE49-F238E27FC236}">
                      <a16:creationId xmlns:a16="http://schemas.microsoft.com/office/drawing/2014/main" id="{43C90058-8637-41B9-A744-E4AF25FC380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IN" sz="1836"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45" name="Rectangle: Rounded Corners 244">
                <a:extLst>
                  <a:ext uri="{FF2B5EF4-FFF2-40B4-BE49-F238E27FC236}">
                    <a16:creationId xmlns:a16="http://schemas.microsoft.com/office/drawing/2014/main" id="{A42BA785-2B53-49E7-A844-515FC9E4EF7F}"/>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6" name="Rectangle: Rounded Corners 245">
                <a:extLst>
                  <a:ext uri="{FF2B5EF4-FFF2-40B4-BE49-F238E27FC236}">
                    <a16:creationId xmlns:a16="http://schemas.microsoft.com/office/drawing/2014/main" id="{183863BD-564E-4F47-8AFC-135B20E1ECCC}"/>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47" name="Straight Arrow Connector 246">
                <a:extLst>
                  <a:ext uri="{FF2B5EF4-FFF2-40B4-BE49-F238E27FC236}">
                    <a16:creationId xmlns:a16="http://schemas.microsoft.com/office/drawing/2014/main" id="{9DE8FAE5-89DF-444F-9E45-A7D47B093FC0}"/>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48" name="Rectangle 247">
                <a:extLst>
                  <a:ext uri="{FF2B5EF4-FFF2-40B4-BE49-F238E27FC236}">
                    <a16:creationId xmlns:a16="http://schemas.microsoft.com/office/drawing/2014/main" id="{A6100BDE-780B-4E9D-96A1-6004FBC39F0A}"/>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9" name="Rectangle 248">
                <a:extLst>
                  <a:ext uri="{FF2B5EF4-FFF2-40B4-BE49-F238E27FC236}">
                    <a16:creationId xmlns:a16="http://schemas.microsoft.com/office/drawing/2014/main" id="{006658E9-15E5-484C-B6D1-F8E6574EA343}"/>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0" name="Rectangle 249">
                <a:extLst>
                  <a:ext uri="{FF2B5EF4-FFF2-40B4-BE49-F238E27FC236}">
                    <a16:creationId xmlns:a16="http://schemas.microsoft.com/office/drawing/2014/main" id="{C7ABA364-4EA7-4B48-8735-DA6DE0EC8B53}"/>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1" name="Rectangle 250">
                <a:extLst>
                  <a:ext uri="{FF2B5EF4-FFF2-40B4-BE49-F238E27FC236}">
                    <a16:creationId xmlns:a16="http://schemas.microsoft.com/office/drawing/2014/main" id="{AC0A5634-0CD7-4B51-9F71-7CD06DB8FF7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2" name="Rectangle 251">
                <a:extLst>
                  <a:ext uri="{FF2B5EF4-FFF2-40B4-BE49-F238E27FC236}">
                    <a16:creationId xmlns:a16="http://schemas.microsoft.com/office/drawing/2014/main" id="{A2ED39A3-0341-4E27-AED4-5286CD2183DF}"/>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3" name="Rectangle 252">
                <a:extLst>
                  <a:ext uri="{FF2B5EF4-FFF2-40B4-BE49-F238E27FC236}">
                    <a16:creationId xmlns:a16="http://schemas.microsoft.com/office/drawing/2014/main" id="{70180279-BD61-428F-9B1E-824E084D6D79}"/>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4" name="Rectangle 253">
                <a:extLst>
                  <a:ext uri="{FF2B5EF4-FFF2-40B4-BE49-F238E27FC236}">
                    <a16:creationId xmlns:a16="http://schemas.microsoft.com/office/drawing/2014/main" id="{6160C243-16F8-4B36-999A-639B1520302F}"/>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57" name="Group 256">
            <a:extLst>
              <a:ext uri="{FF2B5EF4-FFF2-40B4-BE49-F238E27FC236}">
                <a16:creationId xmlns:a16="http://schemas.microsoft.com/office/drawing/2014/main" id="{C8E7BF83-96C9-4DFA-9027-78FE8068FF81}"/>
              </a:ext>
            </a:extLst>
          </p:cNvPr>
          <p:cNvGrpSpPr/>
          <p:nvPr/>
        </p:nvGrpSpPr>
        <p:grpSpPr>
          <a:xfrm>
            <a:off x="9790930" y="2283683"/>
            <a:ext cx="1638035" cy="813039"/>
            <a:chOff x="6107723" y="1934307"/>
            <a:chExt cx="1606062" cy="797169"/>
          </a:xfrm>
        </p:grpSpPr>
        <p:sp>
          <p:nvSpPr>
            <p:cNvPr id="258" name="Rectangle 257">
              <a:extLst>
                <a:ext uri="{FF2B5EF4-FFF2-40B4-BE49-F238E27FC236}">
                  <a16:creationId xmlns:a16="http://schemas.microsoft.com/office/drawing/2014/main" id="{A3B39050-10EE-450E-BAE3-A21C71C6F2C7}"/>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59" name="Group 258">
              <a:extLst>
                <a:ext uri="{FF2B5EF4-FFF2-40B4-BE49-F238E27FC236}">
                  <a16:creationId xmlns:a16="http://schemas.microsoft.com/office/drawing/2014/main" id="{47FA724F-C9D4-40CF-9BEB-D48B9EBE2481}"/>
                </a:ext>
              </a:extLst>
            </p:cNvPr>
            <p:cNvGrpSpPr/>
            <p:nvPr/>
          </p:nvGrpSpPr>
          <p:grpSpPr>
            <a:xfrm>
              <a:off x="6227461" y="2137770"/>
              <a:ext cx="1364983" cy="477836"/>
              <a:chOff x="7141861" y="2360511"/>
              <a:chExt cx="1364983" cy="477836"/>
            </a:xfrm>
          </p:grpSpPr>
          <p:grpSp>
            <p:nvGrpSpPr>
              <p:cNvPr id="260" name="Group 259">
                <a:extLst>
                  <a:ext uri="{FF2B5EF4-FFF2-40B4-BE49-F238E27FC236}">
                    <a16:creationId xmlns:a16="http://schemas.microsoft.com/office/drawing/2014/main" id="{2186DA45-036B-412B-844E-B52609B0579E}"/>
                  </a:ext>
                </a:extLst>
              </p:cNvPr>
              <p:cNvGrpSpPr/>
              <p:nvPr/>
            </p:nvGrpSpPr>
            <p:grpSpPr>
              <a:xfrm>
                <a:off x="7141861" y="2360511"/>
                <a:ext cx="464775" cy="477836"/>
                <a:chOff x="2776302" y="4657642"/>
                <a:chExt cx="1550488" cy="1594059"/>
              </a:xfrm>
            </p:grpSpPr>
            <p:sp>
              <p:nvSpPr>
                <p:cNvPr id="271" name="Cylinder 812">
                  <a:extLst>
                    <a:ext uri="{FF2B5EF4-FFF2-40B4-BE49-F238E27FC236}">
                      <a16:creationId xmlns:a16="http://schemas.microsoft.com/office/drawing/2014/main" id="{D3D8904B-40FB-443A-BA57-E3009FB12A41}"/>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918"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72" name="Freeform 146">
                  <a:extLst>
                    <a:ext uri="{FF2B5EF4-FFF2-40B4-BE49-F238E27FC236}">
                      <a16:creationId xmlns:a16="http://schemas.microsoft.com/office/drawing/2014/main" id="{21D3BA63-9C86-4097-93EF-6D32669D01B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IN" sz="1836"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61" name="Rectangle: Rounded Corners 260">
                <a:extLst>
                  <a:ext uri="{FF2B5EF4-FFF2-40B4-BE49-F238E27FC236}">
                    <a16:creationId xmlns:a16="http://schemas.microsoft.com/office/drawing/2014/main" id="{F3FF3A1F-4309-441A-8F4F-1F92B0EE9EB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2" name="Rectangle: Rounded Corners 261">
                <a:extLst>
                  <a:ext uri="{FF2B5EF4-FFF2-40B4-BE49-F238E27FC236}">
                    <a16:creationId xmlns:a16="http://schemas.microsoft.com/office/drawing/2014/main" id="{D7CBFCA9-295F-41E9-93D9-2E010EEE3AD2}"/>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63" name="Straight Arrow Connector 262">
                <a:extLst>
                  <a:ext uri="{FF2B5EF4-FFF2-40B4-BE49-F238E27FC236}">
                    <a16:creationId xmlns:a16="http://schemas.microsoft.com/office/drawing/2014/main" id="{88B6A053-6ECB-4269-83ED-09EBE7473A86}"/>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64" name="Rectangle 263">
                <a:extLst>
                  <a:ext uri="{FF2B5EF4-FFF2-40B4-BE49-F238E27FC236}">
                    <a16:creationId xmlns:a16="http://schemas.microsoft.com/office/drawing/2014/main" id="{539D1ED4-9CB0-443C-9556-61DE4E86E5A9}"/>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5" name="Rectangle 264">
                <a:extLst>
                  <a:ext uri="{FF2B5EF4-FFF2-40B4-BE49-F238E27FC236}">
                    <a16:creationId xmlns:a16="http://schemas.microsoft.com/office/drawing/2014/main" id="{3691BD3F-6922-4E28-A46F-F7DDB839C91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6" name="Rectangle 265">
                <a:extLst>
                  <a:ext uri="{FF2B5EF4-FFF2-40B4-BE49-F238E27FC236}">
                    <a16:creationId xmlns:a16="http://schemas.microsoft.com/office/drawing/2014/main" id="{83975F01-332F-4134-A0FE-64A4E2C5D1EA}"/>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7" name="Rectangle 266">
                <a:extLst>
                  <a:ext uri="{FF2B5EF4-FFF2-40B4-BE49-F238E27FC236}">
                    <a16:creationId xmlns:a16="http://schemas.microsoft.com/office/drawing/2014/main" id="{9B483252-51A9-4CE8-B1D5-162850DCD41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8" name="Rectangle 267">
                <a:extLst>
                  <a:ext uri="{FF2B5EF4-FFF2-40B4-BE49-F238E27FC236}">
                    <a16:creationId xmlns:a16="http://schemas.microsoft.com/office/drawing/2014/main" id="{97536E8F-74F6-4D66-8EC3-ECB58BF0E4F7}"/>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9" name="Rectangle 268">
                <a:extLst>
                  <a:ext uri="{FF2B5EF4-FFF2-40B4-BE49-F238E27FC236}">
                    <a16:creationId xmlns:a16="http://schemas.microsoft.com/office/drawing/2014/main" id="{2FD2FEC2-24E3-49A7-92CA-9EDD153E8A74}"/>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0" name="Rectangle 269">
                <a:extLst>
                  <a:ext uri="{FF2B5EF4-FFF2-40B4-BE49-F238E27FC236}">
                    <a16:creationId xmlns:a16="http://schemas.microsoft.com/office/drawing/2014/main" id="{32EA558A-1AEC-4997-A4EA-7A56E33C2BED}"/>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73" name="Group 272">
            <a:extLst>
              <a:ext uri="{FF2B5EF4-FFF2-40B4-BE49-F238E27FC236}">
                <a16:creationId xmlns:a16="http://schemas.microsoft.com/office/drawing/2014/main" id="{459B0C7D-8117-400D-9203-06ED8E89C7E0}"/>
              </a:ext>
            </a:extLst>
          </p:cNvPr>
          <p:cNvGrpSpPr/>
          <p:nvPr/>
        </p:nvGrpSpPr>
        <p:grpSpPr>
          <a:xfrm>
            <a:off x="9793218" y="3861934"/>
            <a:ext cx="1638035" cy="813039"/>
            <a:chOff x="6107723" y="1934307"/>
            <a:chExt cx="1606062" cy="797169"/>
          </a:xfrm>
        </p:grpSpPr>
        <p:sp>
          <p:nvSpPr>
            <p:cNvPr id="274" name="Rectangle 273">
              <a:extLst>
                <a:ext uri="{FF2B5EF4-FFF2-40B4-BE49-F238E27FC236}">
                  <a16:creationId xmlns:a16="http://schemas.microsoft.com/office/drawing/2014/main" id="{B8E1756D-FE9A-4CE1-BF3D-D1EBC94EC653}"/>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75" name="Group 274">
              <a:extLst>
                <a:ext uri="{FF2B5EF4-FFF2-40B4-BE49-F238E27FC236}">
                  <a16:creationId xmlns:a16="http://schemas.microsoft.com/office/drawing/2014/main" id="{C484B545-2174-48C2-BC47-0416854F3266}"/>
                </a:ext>
              </a:extLst>
            </p:cNvPr>
            <p:cNvGrpSpPr/>
            <p:nvPr/>
          </p:nvGrpSpPr>
          <p:grpSpPr>
            <a:xfrm>
              <a:off x="6227461" y="2137770"/>
              <a:ext cx="1364983" cy="477836"/>
              <a:chOff x="7141861" y="2360511"/>
              <a:chExt cx="1364983" cy="477836"/>
            </a:xfrm>
          </p:grpSpPr>
          <p:grpSp>
            <p:nvGrpSpPr>
              <p:cNvPr id="276" name="Group 275">
                <a:extLst>
                  <a:ext uri="{FF2B5EF4-FFF2-40B4-BE49-F238E27FC236}">
                    <a16:creationId xmlns:a16="http://schemas.microsoft.com/office/drawing/2014/main" id="{B9798605-90CA-4920-BE7E-0C7D2B371B7C}"/>
                  </a:ext>
                </a:extLst>
              </p:cNvPr>
              <p:cNvGrpSpPr/>
              <p:nvPr/>
            </p:nvGrpSpPr>
            <p:grpSpPr>
              <a:xfrm>
                <a:off x="7141861" y="2360511"/>
                <a:ext cx="464775" cy="477836"/>
                <a:chOff x="2776302" y="4657642"/>
                <a:chExt cx="1550488" cy="1594059"/>
              </a:xfrm>
            </p:grpSpPr>
            <p:sp>
              <p:nvSpPr>
                <p:cNvPr id="287" name="Cylinder 812">
                  <a:extLst>
                    <a:ext uri="{FF2B5EF4-FFF2-40B4-BE49-F238E27FC236}">
                      <a16:creationId xmlns:a16="http://schemas.microsoft.com/office/drawing/2014/main" id="{414F23E6-9096-49F9-94B8-FFC77138E70E}"/>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918"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88" name="Freeform 146">
                  <a:extLst>
                    <a:ext uri="{FF2B5EF4-FFF2-40B4-BE49-F238E27FC236}">
                      <a16:creationId xmlns:a16="http://schemas.microsoft.com/office/drawing/2014/main" id="{085B07C1-79C0-4E6F-8088-5F4B9885B75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IN" sz="1836"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77" name="Rectangle: Rounded Corners 276">
                <a:extLst>
                  <a:ext uri="{FF2B5EF4-FFF2-40B4-BE49-F238E27FC236}">
                    <a16:creationId xmlns:a16="http://schemas.microsoft.com/office/drawing/2014/main" id="{0158A0AC-375E-40AB-A1EC-46F79324DFB2}"/>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8" name="Rectangle: Rounded Corners 277">
                <a:extLst>
                  <a:ext uri="{FF2B5EF4-FFF2-40B4-BE49-F238E27FC236}">
                    <a16:creationId xmlns:a16="http://schemas.microsoft.com/office/drawing/2014/main" id="{35978ADF-4C5B-4CC8-A84B-B63174380B6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79" name="Straight Arrow Connector 278">
                <a:extLst>
                  <a:ext uri="{FF2B5EF4-FFF2-40B4-BE49-F238E27FC236}">
                    <a16:creationId xmlns:a16="http://schemas.microsoft.com/office/drawing/2014/main" id="{4D804D18-67DC-4585-BB39-94A86FEB3ED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80" name="Rectangle 279">
                <a:extLst>
                  <a:ext uri="{FF2B5EF4-FFF2-40B4-BE49-F238E27FC236}">
                    <a16:creationId xmlns:a16="http://schemas.microsoft.com/office/drawing/2014/main" id="{396627B1-049B-495D-9EA1-1A50A9D26F52}"/>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1" name="Rectangle 280">
                <a:extLst>
                  <a:ext uri="{FF2B5EF4-FFF2-40B4-BE49-F238E27FC236}">
                    <a16:creationId xmlns:a16="http://schemas.microsoft.com/office/drawing/2014/main" id="{ADBFDFB4-E38B-431B-9EA4-86B2D412BF9A}"/>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2" name="Rectangle 281">
                <a:extLst>
                  <a:ext uri="{FF2B5EF4-FFF2-40B4-BE49-F238E27FC236}">
                    <a16:creationId xmlns:a16="http://schemas.microsoft.com/office/drawing/2014/main" id="{1EBA5808-84D4-404C-8CB6-BB3B84E00657}"/>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Rectangle 282">
                <a:extLst>
                  <a:ext uri="{FF2B5EF4-FFF2-40B4-BE49-F238E27FC236}">
                    <a16:creationId xmlns:a16="http://schemas.microsoft.com/office/drawing/2014/main" id="{D30FC964-A545-4FCD-B5EB-29DE5F6582E4}"/>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Rectangle 283">
                <a:extLst>
                  <a:ext uri="{FF2B5EF4-FFF2-40B4-BE49-F238E27FC236}">
                    <a16:creationId xmlns:a16="http://schemas.microsoft.com/office/drawing/2014/main" id="{0581656B-7635-451B-A575-BD3EBA85FD84}"/>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5" name="Rectangle 284">
                <a:extLst>
                  <a:ext uri="{FF2B5EF4-FFF2-40B4-BE49-F238E27FC236}">
                    <a16:creationId xmlns:a16="http://schemas.microsoft.com/office/drawing/2014/main" id="{41F35117-DE55-49E2-BE32-1A489EAAB56A}"/>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6" name="Rectangle 285">
                <a:extLst>
                  <a:ext uri="{FF2B5EF4-FFF2-40B4-BE49-F238E27FC236}">
                    <a16:creationId xmlns:a16="http://schemas.microsoft.com/office/drawing/2014/main" id="{F73B6BD7-9653-4F6C-9838-9E9D1C0F7084}"/>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89" name="TextBox 288">
            <a:extLst>
              <a:ext uri="{FF2B5EF4-FFF2-40B4-BE49-F238E27FC236}">
                <a16:creationId xmlns:a16="http://schemas.microsoft.com/office/drawing/2014/main" id="{D706E625-6067-4D5A-9B86-895CDF3375D4}"/>
              </a:ext>
            </a:extLst>
          </p:cNvPr>
          <p:cNvSpPr txBox="1"/>
          <p:nvPr/>
        </p:nvSpPr>
        <p:spPr>
          <a:xfrm>
            <a:off x="7688882" y="2355420"/>
            <a:ext cx="914244" cy="209400"/>
          </a:xfrm>
          <a:prstGeom prst="rect">
            <a:avLst/>
          </a:prstGeom>
          <a:noFill/>
        </p:spPr>
        <p:txBody>
          <a:bodyPr wrap="none" lIns="93260" tIns="46630" rIns="93260" bIns="46630" rtlCol="0">
            <a:spAutoFit/>
          </a:bodyPr>
          <a:lstStyle/>
          <a:p>
            <a:pPr>
              <a:lnSpc>
                <a:spcPct val="90000"/>
              </a:lnSpc>
              <a:spcAft>
                <a:spcPts val="612"/>
              </a:spcAft>
            </a:pPr>
            <a:r>
              <a:rPr lang="en-US" sz="816">
                <a:solidFill>
                  <a:srgbClr val="3C3C41"/>
                </a:solidFill>
                <a:latin typeface="Segoe UI Semibold" panose="020B0702040204020203" pitchFamily="34" charset="0"/>
                <a:cs typeface="Segoe UI Semibold" panose="020B0702040204020203" pitchFamily="34" charset="0"/>
              </a:rPr>
              <a:t>Super-fast SSD</a:t>
            </a:r>
          </a:p>
        </p:txBody>
      </p:sp>
      <p:sp>
        <p:nvSpPr>
          <p:cNvPr id="290" name="TextBox 289">
            <a:extLst>
              <a:ext uri="{FF2B5EF4-FFF2-40B4-BE49-F238E27FC236}">
                <a16:creationId xmlns:a16="http://schemas.microsoft.com/office/drawing/2014/main" id="{53EBF254-430A-47EC-B6C9-8104BFDC268D}"/>
              </a:ext>
            </a:extLst>
          </p:cNvPr>
          <p:cNvSpPr txBox="1"/>
          <p:nvPr/>
        </p:nvSpPr>
        <p:spPr>
          <a:xfrm>
            <a:off x="7581264" y="3096723"/>
            <a:ext cx="1061387" cy="238240"/>
          </a:xfrm>
          <a:prstGeom prst="rect">
            <a:avLst/>
          </a:prstGeom>
          <a:noFill/>
        </p:spPr>
        <p:txBody>
          <a:bodyPr wrap="none" lIns="93260" tIns="46630" rIns="93260" bIns="46630" rtlCol="0">
            <a:spAutoFit/>
          </a:bodyPr>
          <a:lstStyle/>
          <a:p>
            <a:pPr>
              <a:lnSpc>
                <a:spcPct val="90000"/>
              </a:lnSpc>
              <a:spcAft>
                <a:spcPts val="612"/>
              </a:spcAft>
            </a:pPr>
            <a:r>
              <a:rPr lang="en-US" sz="1020">
                <a:solidFill>
                  <a:srgbClr val="3C3C41"/>
                </a:solidFill>
                <a:cs typeface="Segoe UI Semibold" panose="020B0702040204020203" pitchFamily="34" charset="0"/>
              </a:rPr>
              <a:t>Primary replica</a:t>
            </a:r>
          </a:p>
        </p:txBody>
      </p:sp>
      <p:sp>
        <p:nvSpPr>
          <p:cNvPr id="291" name="TextBox 290">
            <a:extLst>
              <a:ext uri="{FF2B5EF4-FFF2-40B4-BE49-F238E27FC236}">
                <a16:creationId xmlns:a16="http://schemas.microsoft.com/office/drawing/2014/main" id="{FFD6E94A-6989-44BC-B83C-68D0663C2CD1}"/>
              </a:ext>
            </a:extLst>
          </p:cNvPr>
          <p:cNvSpPr txBox="1"/>
          <p:nvPr/>
        </p:nvSpPr>
        <p:spPr>
          <a:xfrm>
            <a:off x="9673643" y="3132592"/>
            <a:ext cx="1228148" cy="238240"/>
          </a:xfrm>
          <a:prstGeom prst="rect">
            <a:avLst/>
          </a:prstGeom>
          <a:noFill/>
        </p:spPr>
        <p:txBody>
          <a:bodyPr wrap="none" lIns="93260" tIns="46630" rIns="93260" bIns="46630" rtlCol="0">
            <a:spAutoFit/>
          </a:bodyPr>
          <a:lstStyle/>
          <a:p>
            <a:pPr>
              <a:lnSpc>
                <a:spcPct val="90000"/>
              </a:lnSpc>
              <a:spcAft>
                <a:spcPts val="612"/>
              </a:spcAft>
            </a:pPr>
            <a:r>
              <a:rPr lang="en-US" sz="1020">
                <a:solidFill>
                  <a:srgbClr val="3C3C41"/>
                </a:solidFill>
                <a:cs typeface="Segoe UI Semibold" panose="020B0702040204020203" pitchFamily="34" charset="0"/>
              </a:rPr>
              <a:t>Secondary replica</a:t>
            </a:r>
          </a:p>
        </p:txBody>
      </p:sp>
      <p:sp>
        <p:nvSpPr>
          <p:cNvPr id="292" name="TextBox 291">
            <a:extLst>
              <a:ext uri="{FF2B5EF4-FFF2-40B4-BE49-F238E27FC236}">
                <a16:creationId xmlns:a16="http://schemas.microsoft.com/office/drawing/2014/main" id="{5F8ED16C-8597-4D63-B52E-CC5FF09A368D}"/>
              </a:ext>
            </a:extLst>
          </p:cNvPr>
          <p:cNvSpPr txBox="1"/>
          <p:nvPr/>
        </p:nvSpPr>
        <p:spPr>
          <a:xfrm>
            <a:off x="10414943" y="4686931"/>
            <a:ext cx="1228148" cy="238240"/>
          </a:xfrm>
          <a:prstGeom prst="rect">
            <a:avLst/>
          </a:prstGeom>
          <a:noFill/>
        </p:spPr>
        <p:txBody>
          <a:bodyPr wrap="none" lIns="93260" tIns="46630" rIns="93260" bIns="46630" rtlCol="0">
            <a:spAutoFit/>
          </a:bodyPr>
          <a:lstStyle/>
          <a:p>
            <a:pPr>
              <a:lnSpc>
                <a:spcPct val="90000"/>
              </a:lnSpc>
              <a:spcAft>
                <a:spcPts val="612"/>
              </a:spcAft>
            </a:pPr>
            <a:r>
              <a:rPr lang="en-US" sz="1020">
                <a:solidFill>
                  <a:srgbClr val="3C3C41"/>
                </a:solidFill>
                <a:cs typeface="Segoe UI Semibold" panose="020B0702040204020203" pitchFamily="34" charset="0"/>
              </a:rPr>
              <a:t>Secondary replica</a:t>
            </a:r>
          </a:p>
        </p:txBody>
      </p:sp>
      <p:sp>
        <p:nvSpPr>
          <p:cNvPr id="293" name="TextBox 292">
            <a:extLst>
              <a:ext uri="{FF2B5EF4-FFF2-40B4-BE49-F238E27FC236}">
                <a16:creationId xmlns:a16="http://schemas.microsoft.com/office/drawing/2014/main" id="{90CFE61E-984F-4C68-A6AD-FD816C671C55}"/>
              </a:ext>
            </a:extLst>
          </p:cNvPr>
          <p:cNvSpPr txBox="1"/>
          <p:nvPr/>
        </p:nvSpPr>
        <p:spPr>
          <a:xfrm>
            <a:off x="6839963" y="4698887"/>
            <a:ext cx="1228148" cy="238240"/>
          </a:xfrm>
          <a:prstGeom prst="rect">
            <a:avLst/>
          </a:prstGeom>
          <a:noFill/>
        </p:spPr>
        <p:txBody>
          <a:bodyPr wrap="none" lIns="93260" tIns="46630" rIns="93260" bIns="46630" rtlCol="0">
            <a:spAutoFit/>
          </a:bodyPr>
          <a:lstStyle/>
          <a:p>
            <a:pPr>
              <a:lnSpc>
                <a:spcPct val="90000"/>
              </a:lnSpc>
              <a:spcAft>
                <a:spcPts val="612"/>
              </a:spcAft>
            </a:pPr>
            <a:r>
              <a:rPr lang="en-US" sz="1020">
                <a:solidFill>
                  <a:srgbClr val="3C3C41"/>
                </a:solidFill>
                <a:cs typeface="Segoe UI Semibold" panose="020B0702040204020203" pitchFamily="34" charset="0"/>
              </a:rPr>
              <a:t>Secondary replica</a:t>
            </a:r>
          </a:p>
        </p:txBody>
      </p:sp>
    </p:spTree>
    <p:extLst>
      <p:ext uri="{BB962C8B-B14F-4D97-AF65-F5344CB8AC3E}">
        <p14:creationId xmlns:p14="http://schemas.microsoft.com/office/powerpoint/2010/main" val="323424711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097" y="711544"/>
            <a:ext cx="4386864" cy="1130053"/>
          </a:xfrm>
        </p:spPr>
        <p:txBody>
          <a:bodyPr/>
          <a:lstStyle/>
          <a:p>
            <a:r>
              <a:rPr lang="en-ZA" sz="3600" dirty="0"/>
              <a:t>B</a:t>
            </a:r>
            <a:r>
              <a:rPr lang="en-US" sz="3600" dirty="0" err="1"/>
              <a:t>uilt</a:t>
            </a:r>
            <a:r>
              <a:rPr lang="en-US" sz="3600" dirty="0"/>
              <a:t>-in high availability </a:t>
            </a:r>
          </a:p>
        </p:txBody>
      </p:sp>
      <p:sp>
        <p:nvSpPr>
          <p:cNvPr id="31" name="Rectangle 30">
            <a:extLst>
              <a:ext uri="{FF2B5EF4-FFF2-40B4-BE49-F238E27FC236}">
                <a16:creationId xmlns:a16="http://schemas.microsoft.com/office/drawing/2014/main" id="{D41AB997-606D-4F0A-9678-DBD29E85AC2D}"/>
              </a:ext>
            </a:extLst>
          </p:cNvPr>
          <p:cNvSpPr/>
          <p:nvPr/>
        </p:nvSpPr>
        <p:spPr bwMode="auto">
          <a:xfrm>
            <a:off x="7031276" y="2175876"/>
            <a:ext cx="4411931" cy="2865993"/>
          </a:xfrm>
          <a:prstGeom prst="rect">
            <a:avLst/>
          </a:prstGeom>
          <a:solidFill>
            <a:schemeClr val="bg1">
              <a:lumMod val="95000"/>
            </a:schemeClr>
          </a:solidFill>
          <a:ln>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Cylinder 513">
            <a:extLst>
              <a:ext uri="{FF2B5EF4-FFF2-40B4-BE49-F238E27FC236}">
                <a16:creationId xmlns:a16="http://schemas.microsoft.com/office/drawing/2014/main" id="{5AB72A9E-9C86-4CC5-B797-87FC65AE524F}"/>
              </a:ext>
            </a:extLst>
          </p:cNvPr>
          <p:cNvSpPr/>
          <p:nvPr/>
        </p:nvSpPr>
        <p:spPr bwMode="auto">
          <a:xfrm>
            <a:off x="8921708" y="3144735"/>
            <a:ext cx="608024" cy="798797"/>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1"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a:solidFill>
                  <a:srgbClr val="0078D7"/>
                </a:solidFill>
                <a:latin typeface="+mj-lt"/>
                <a:cs typeface="Segoe UI Semilight" panose="020B0402040204020203" pitchFamily="34" charset="0"/>
              </a:rPr>
              <a:t>P</a:t>
            </a:r>
          </a:p>
        </p:txBody>
      </p:sp>
      <p:sp>
        <p:nvSpPr>
          <p:cNvPr id="34" name="Cylinder 513">
            <a:extLst>
              <a:ext uri="{FF2B5EF4-FFF2-40B4-BE49-F238E27FC236}">
                <a16:creationId xmlns:a16="http://schemas.microsoft.com/office/drawing/2014/main" id="{0981E91D-3ECF-42D2-AA8A-370589404182}"/>
              </a:ext>
            </a:extLst>
          </p:cNvPr>
          <p:cNvSpPr/>
          <p:nvPr/>
        </p:nvSpPr>
        <p:spPr bwMode="auto">
          <a:xfrm>
            <a:off x="7678766" y="4009596"/>
            <a:ext cx="608024" cy="798797"/>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1"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a:solidFill>
                  <a:srgbClr val="0078D7"/>
                </a:solidFill>
                <a:latin typeface="+mj-lt"/>
                <a:cs typeface="Segoe UI Semilight" panose="020B0402040204020203" pitchFamily="34" charset="0"/>
              </a:rPr>
              <a:t>S</a:t>
            </a:r>
          </a:p>
        </p:txBody>
      </p:sp>
      <p:sp>
        <p:nvSpPr>
          <p:cNvPr id="35" name="Cylinder 513">
            <a:extLst>
              <a:ext uri="{FF2B5EF4-FFF2-40B4-BE49-F238E27FC236}">
                <a16:creationId xmlns:a16="http://schemas.microsoft.com/office/drawing/2014/main" id="{DE854E12-3BDD-4306-95C5-2E05BA2195F3}"/>
              </a:ext>
            </a:extLst>
          </p:cNvPr>
          <p:cNvSpPr/>
          <p:nvPr/>
        </p:nvSpPr>
        <p:spPr bwMode="auto">
          <a:xfrm>
            <a:off x="10198737" y="4009596"/>
            <a:ext cx="608024" cy="798797"/>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1"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a:solidFill>
                  <a:srgbClr val="0078D7"/>
                </a:solidFill>
                <a:latin typeface="+mj-lt"/>
                <a:cs typeface="Segoe UI Semilight" panose="020B0402040204020203" pitchFamily="34" charset="0"/>
              </a:rPr>
              <a:t>S</a:t>
            </a:r>
          </a:p>
        </p:txBody>
      </p:sp>
      <p:sp>
        <p:nvSpPr>
          <p:cNvPr id="36" name="Content Placeholder 3">
            <a:extLst>
              <a:ext uri="{FF2B5EF4-FFF2-40B4-BE49-F238E27FC236}">
                <a16:creationId xmlns:a16="http://schemas.microsoft.com/office/drawing/2014/main" id="{E13B7B17-F7DE-496B-AE5A-64FF337EAB81}"/>
              </a:ext>
            </a:extLst>
          </p:cNvPr>
          <p:cNvSpPr txBox="1">
            <a:spLocks/>
          </p:cNvSpPr>
          <p:nvPr/>
        </p:nvSpPr>
        <p:spPr>
          <a:xfrm>
            <a:off x="7020935" y="5281039"/>
            <a:ext cx="4475295" cy="614313"/>
          </a:xfrm>
          <a:prstGeom prst="rect">
            <a:avLst/>
          </a:prstGeom>
        </p:spPr>
        <p:txBody>
          <a:bodyPr wrap="square" lIns="93260" tIns="46630" rIns="93260" bIns="46630">
            <a:spAutoFit/>
          </a:bodyPr>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400033" lvl="1" indent="0" defTabSz="932742">
              <a:lnSpc>
                <a:spcPct val="90000"/>
              </a:lnSpc>
              <a:spcBef>
                <a:spcPts val="0"/>
              </a:spcBef>
              <a:spcAft>
                <a:spcPts val="612"/>
              </a:spcAft>
              <a:buSzPct val="90000"/>
              <a:buNone/>
              <a:defRPr/>
            </a:pPr>
            <a:r>
              <a:rPr lang="en-US" spc="-50">
                <a:gradFill>
                  <a:gsLst>
                    <a:gs pos="0">
                      <a:schemeClr val="tx1"/>
                    </a:gs>
                    <a:gs pos="74000">
                      <a:schemeClr val="tx1"/>
                    </a:gs>
                  </a:gsLst>
                  <a:lin ang="5400000" scaled="1"/>
                </a:gradFill>
                <a:latin typeface="+mn-lt"/>
                <a:cs typeface="+mn-cs"/>
              </a:rPr>
              <a:t>Reads are completed at the primary</a:t>
            </a:r>
          </a:p>
          <a:p>
            <a:pPr marL="400033" lvl="1" indent="0" defTabSz="932742">
              <a:lnSpc>
                <a:spcPct val="90000"/>
              </a:lnSpc>
              <a:spcBef>
                <a:spcPts val="0"/>
              </a:spcBef>
              <a:spcAft>
                <a:spcPts val="612"/>
              </a:spcAft>
              <a:buSzPct val="90000"/>
              <a:buNone/>
              <a:defRPr/>
            </a:pPr>
            <a:r>
              <a:rPr lang="en-US" spc="-50">
                <a:gradFill>
                  <a:gsLst>
                    <a:gs pos="0">
                      <a:schemeClr val="tx1"/>
                    </a:gs>
                    <a:gs pos="74000">
                      <a:schemeClr val="tx1"/>
                    </a:gs>
                  </a:gsLst>
                  <a:lin ang="5400000" scaled="1"/>
                </a:gradFill>
                <a:latin typeface="+mn-lt"/>
                <a:cs typeface="+mn-cs"/>
              </a:rPr>
              <a:t>Writes are replicated to secondaries</a:t>
            </a:r>
          </a:p>
        </p:txBody>
      </p:sp>
      <p:sp>
        <p:nvSpPr>
          <p:cNvPr id="42" name="TextBox 41">
            <a:extLst>
              <a:ext uri="{FF2B5EF4-FFF2-40B4-BE49-F238E27FC236}">
                <a16:creationId xmlns:a16="http://schemas.microsoft.com/office/drawing/2014/main" id="{9FE4366C-0755-42F6-9F90-42D720D15D6F}"/>
              </a:ext>
            </a:extLst>
          </p:cNvPr>
          <p:cNvSpPr txBox="1"/>
          <p:nvPr/>
        </p:nvSpPr>
        <p:spPr>
          <a:xfrm>
            <a:off x="7024884" y="1374331"/>
            <a:ext cx="1819078" cy="169534"/>
          </a:xfrm>
          <a:prstGeom prst="rect">
            <a:avLst/>
          </a:prstGeom>
          <a:noFill/>
          <a:ln>
            <a:noFill/>
          </a:ln>
        </p:spPr>
        <p:txBody>
          <a:bodyPr wrap="square" lIns="0" tIns="0" rIns="0" bIns="0" rtlCol="0">
            <a:spAutoFit/>
          </a:bodyPr>
          <a:lstStyle/>
          <a:p>
            <a:pPr algn="ctr" defTabSz="932597">
              <a:lnSpc>
                <a:spcPct val="90000"/>
              </a:lnSpc>
              <a:spcAft>
                <a:spcPts val="612"/>
              </a:spcAft>
              <a:defRPr/>
            </a:pPr>
            <a:r>
              <a:rPr lang="en-US" sz="1200" kern="0" spc="30">
                <a:ln>
                  <a:solidFill>
                    <a:srgbClr val="FFFFFF">
                      <a:alpha val="0"/>
                    </a:srgbClr>
                  </a:solidFill>
                </a:ln>
                <a:latin typeface="Segoe UI Semibold" charset="0"/>
                <a:ea typeface="MS PGothic" charset="0"/>
                <a:cs typeface="Segoe UI Semibold" charset="0"/>
              </a:rPr>
              <a:t>Single logical database</a:t>
            </a:r>
          </a:p>
        </p:txBody>
      </p:sp>
      <p:sp>
        <p:nvSpPr>
          <p:cNvPr id="43" name="Text Box 65">
            <a:extLst>
              <a:ext uri="{FF2B5EF4-FFF2-40B4-BE49-F238E27FC236}">
                <a16:creationId xmlns:a16="http://schemas.microsoft.com/office/drawing/2014/main" id="{F65CA57B-9A20-420A-AA47-A34FFE0ABCEC}"/>
              </a:ext>
            </a:extLst>
          </p:cNvPr>
          <p:cNvSpPr txBox="1">
            <a:spLocks noChangeArrowheads="1"/>
          </p:cNvSpPr>
          <p:nvPr/>
        </p:nvSpPr>
        <p:spPr bwMode="auto">
          <a:xfrm>
            <a:off x="9802706" y="3480390"/>
            <a:ext cx="507070" cy="254221"/>
          </a:xfrm>
          <a:prstGeom prst="rect">
            <a:avLst/>
          </a:prstGeom>
          <a:noFill/>
          <a:ln w="9525" algn="ctr">
            <a:solidFill>
              <a:schemeClr val="tx1"/>
            </a:solidFill>
            <a:miter lim="800000"/>
            <a:headEnd/>
            <a:tailEnd/>
          </a:ln>
          <a:effectLst/>
        </p:spPr>
        <p:txBody>
          <a:bodyPr vert="horz" wrap="none" lIns="93221" tIns="46610" rIns="93221" bIns="46610" numCol="1" anchor="t" anchorCtr="0" compatLnSpc="1">
            <a:prstTxWarp prst="textNoShape">
              <a:avLst/>
            </a:prstTxWarp>
            <a:spAutoFit/>
          </a:bodyPr>
          <a:lstStyle/>
          <a:p>
            <a:pPr algn="r" defTabSz="1242815">
              <a:defRPr/>
            </a:pPr>
            <a:r>
              <a:rPr lang="en-US" sz="1020" kern="0">
                <a:solidFill>
                  <a:srgbClr val="505050"/>
                </a:solidFill>
                <a:latin typeface="Segoe UI"/>
              </a:rPr>
              <a:t>Write</a:t>
            </a:r>
          </a:p>
        </p:txBody>
      </p:sp>
      <p:sp>
        <p:nvSpPr>
          <p:cNvPr id="44" name="Text Box 66">
            <a:extLst>
              <a:ext uri="{FF2B5EF4-FFF2-40B4-BE49-F238E27FC236}">
                <a16:creationId xmlns:a16="http://schemas.microsoft.com/office/drawing/2014/main" id="{078E7F81-2AED-4644-9DA8-DFD71F5F9860}"/>
              </a:ext>
            </a:extLst>
          </p:cNvPr>
          <p:cNvSpPr txBox="1">
            <a:spLocks noChangeArrowheads="1"/>
          </p:cNvSpPr>
          <p:nvPr/>
        </p:nvSpPr>
        <p:spPr bwMode="auto">
          <a:xfrm>
            <a:off x="8443673" y="3954167"/>
            <a:ext cx="507070" cy="254221"/>
          </a:xfrm>
          <a:prstGeom prst="rect">
            <a:avLst/>
          </a:prstGeom>
          <a:noFill/>
          <a:ln w="9525" algn="ctr">
            <a:solidFill>
              <a:schemeClr val="tx1"/>
            </a:solidFill>
            <a:miter lim="800000"/>
            <a:headEnd/>
            <a:tailEnd/>
          </a:ln>
          <a:effectLst/>
        </p:spPr>
        <p:txBody>
          <a:bodyPr vert="horz" wrap="none" lIns="93221" tIns="46610" rIns="93221" bIns="46610" numCol="1" anchor="t" anchorCtr="0" compatLnSpc="1">
            <a:prstTxWarp prst="textNoShape">
              <a:avLst/>
            </a:prstTxWarp>
            <a:spAutoFit/>
          </a:bodyPr>
          <a:lstStyle/>
          <a:p>
            <a:pPr defTabSz="1242815">
              <a:defRPr/>
            </a:pPr>
            <a:r>
              <a:rPr lang="en-US" sz="1020" kern="0">
                <a:solidFill>
                  <a:srgbClr val="505050"/>
                </a:solidFill>
                <a:latin typeface="Segoe UI"/>
              </a:rPr>
              <a:t>Write</a:t>
            </a:r>
          </a:p>
        </p:txBody>
      </p:sp>
      <p:sp>
        <p:nvSpPr>
          <p:cNvPr id="45" name="Text Box 67">
            <a:extLst>
              <a:ext uri="{FF2B5EF4-FFF2-40B4-BE49-F238E27FC236}">
                <a16:creationId xmlns:a16="http://schemas.microsoft.com/office/drawing/2014/main" id="{5D3BE97D-3AEC-45D8-9B1E-A35A8CF5821D}"/>
              </a:ext>
            </a:extLst>
          </p:cNvPr>
          <p:cNvSpPr txBox="1">
            <a:spLocks noChangeArrowheads="1"/>
          </p:cNvSpPr>
          <p:nvPr/>
        </p:nvSpPr>
        <p:spPr bwMode="auto">
          <a:xfrm>
            <a:off x="9529494" y="3965318"/>
            <a:ext cx="404071" cy="254221"/>
          </a:xfrm>
          <a:prstGeom prst="rect">
            <a:avLst/>
          </a:prstGeom>
          <a:noFill/>
          <a:ln w="9525" algn="ctr">
            <a:solidFill>
              <a:schemeClr val="tx1"/>
            </a:solidFill>
            <a:miter lim="800000"/>
            <a:headEnd/>
            <a:tailEnd/>
          </a:ln>
          <a:effectLst/>
        </p:spPr>
        <p:txBody>
          <a:bodyPr vert="horz" wrap="none" lIns="93221" tIns="46610" rIns="93221" bIns="46610" numCol="1" anchor="t" anchorCtr="0" compatLnSpc="1">
            <a:prstTxWarp prst="textNoShape">
              <a:avLst/>
            </a:prstTxWarp>
            <a:spAutoFit/>
          </a:bodyPr>
          <a:lstStyle/>
          <a:p>
            <a:pPr defTabSz="1242815">
              <a:defRPr/>
            </a:pPr>
            <a:r>
              <a:rPr lang="en-US" sz="1020" kern="0">
                <a:solidFill>
                  <a:srgbClr val="505050"/>
                </a:solidFill>
                <a:latin typeface="Segoe UI"/>
              </a:rPr>
              <a:t>Ack</a:t>
            </a:r>
          </a:p>
        </p:txBody>
      </p:sp>
      <p:sp>
        <p:nvSpPr>
          <p:cNvPr id="48" name="Text Box 69">
            <a:extLst>
              <a:ext uri="{FF2B5EF4-FFF2-40B4-BE49-F238E27FC236}">
                <a16:creationId xmlns:a16="http://schemas.microsoft.com/office/drawing/2014/main" id="{EA66A1F9-F023-4AD2-9730-A7BEB345FCF7}"/>
              </a:ext>
            </a:extLst>
          </p:cNvPr>
          <p:cNvSpPr txBox="1">
            <a:spLocks noChangeArrowheads="1"/>
          </p:cNvSpPr>
          <p:nvPr/>
        </p:nvSpPr>
        <p:spPr bwMode="auto">
          <a:xfrm>
            <a:off x="8141051" y="3475837"/>
            <a:ext cx="404071" cy="254221"/>
          </a:xfrm>
          <a:prstGeom prst="rect">
            <a:avLst/>
          </a:prstGeom>
          <a:noFill/>
          <a:ln w="9525" algn="ctr">
            <a:solidFill>
              <a:schemeClr val="tx1"/>
            </a:solidFill>
            <a:miter lim="800000"/>
            <a:headEnd/>
            <a:tailEnd/>
          </a:ln>
          <a:effectLst/>
        </p:spPr>
        <p:txBody>
          <a:bodyPr vert="horz" wrap="none" lIns="93221" tIns="46610" rIns="93221" bIns="46610" numCol="1" anchor="t" anchorCtr="0" compatLnSpc="1">
            <a:prstTxWarp prst="textNoShape">
              <a:avLst/>
            </a:prstTxWarp>
            <a:spAutoFit/>
          </a:bodyPr>
          <a:lstStyle/>
          <a:p>
            <a:pPr defTabSz="1242815">
              <a:defRPr/>
            </a:pPr>
            <a:r>
              <a:rPr lang="en-US" sz="1020" kern="0">
                <a:solidFill>
                  <a:srgbClr val="505050"/>
                </a:solidFill>
                <a:latin typeface="Segoe UI"/>
              </a:rPr>
              <a:t>Ack</a:t>
            </a:r>
          </a:p>
        </p:txBody>
      </p:sp>
      <p:sp>
        <p:nvSpPr>
          <p:cNvPr id="49" name="Text Box 72">
            <a:extLst>
              <a:ext uri="{FF2B5EF4-FFF2-40B4-BE49-F238E27FC236}">
                <a16:creationId xmlns:a16="http://schemas.microsoft.com/office/drawing/2014/main" id="{10D5026F-46EE-437E-B27B-9402DB2DD5A1}"/>
              </a:ext>
            </a:extLst>
          </p:cNvPr>
          <p:cNvSpPr txBox="1">
            <a:spLocks noChangeArrowheads="1"/>
          </p:cNvSpPr>
          <p:nvPr/>
        </p:nvSpPr>
        <p:spPr bwMode="auto">
          <a:xfrm>
            <a:off x="9395884" y="2436589"/>
            <a:ext cx="485817" cy="414312"/>
          </a:xfrm>
          <a:prstGeom prst="rect">
            <a:avLst/>
          </a:prstGeom>
          <a:noFill/>
          <a:ln w="9525" algn="ctr">
            <a:solidFill>
              <a:schemeClr val="tx1"/>
            </a:solidFill>
            <a:miter lim="800000"/>
            <a:headEnd/>
            <a:tailEnd/>
          </a:ln>
          <a:effectLst/>
        </p:spPr>
        <p:txBody>
          <a:bodyPr vert="horz" wrap="none" lIns="93221" tIns="46610" rIns="93221" bIns="46610" numCol="1" anchor="t" anchorCtr="0" compatLnSpc="1">
            <a:prstTxWarp prst="textNoShape">
              <a:avLst/>
            </a:prstTxWarp>
            <a:spAutoFit/>
          </a:bodyPr>
          <a:lstStyle/>
          <a:p>
            <a:pPr defTabSz="1242815">
              <a:defRPr/>
            </a:pPr>
            <a:r>
              <a:rPr lang="en-US" sz="1020" kern="0">
                <a:solidFill>
                  <a:srgbClr val="505050"/>
                </a:solidFill>
                <a:latin typeface="Segoe UI"/>
              </a:rPr>
              <a:t>Read</a:t>
            </a:r>
          </a:p>
          <a:p>
            <a:pPr defTabSz="1242815">
              <a:defRPr/>
            </a:pPr>
            <a:r>
              <a:rPr lang="en-US" sz="1020" kern="0">
                <a:solidFill>
                  <a:srgbClr val="505050"/>
                </a:solidFill>
                <a:latin typeface="Segoe UI"/>
              </a:rPr>
              <a:t>write</a:t>
            </a:r>
          </a:p>
        </p:txBody>
      </p:sp>
      <p:sp>
        <p:nvSpPr>
          <p:cNvPr id="50" name="Text Box 76">
            <a:extLst>
              <a:ext uri="{FF2B5EF4-FFF2-40B4-BE49-F238E27FC236}">
                <a16:creationId xmlns:a16="http://schemas.microsoft.com/office/drawing/2014/main" id="{ED0FECC2-2921-4A4B-955F-071ED5C86F3E}"/>
              </a:ext>
            </a:extLst>
          </p:cNvPr>
          <p:cNvSpPr txBox="1">
            <a:spLocks noChangeArrowheads="1"/>
          </p:cNvSpPr>
          <p:nvPr/>
        </p:nvSpPr>
        <p:spPr bwMode="auto">
          <a:xfrm>
            <a:off x="8596400" y="2436589"/>
            <a:ext cx="498897" cy="414312"/>
          </a:xfrm>
          <a:prstGeom prst="rect">
            <a:avLst/>
          </a:prstGeom>
          <a:noFill/>
          <a:ln w="9525" algn="ctr">
            <a:solidFill>
              <a:schemeClr val="tx1"/>
            </a:solidFill>
            <a:miter lim="800000"/>
            <a:headEnd/>
            <a:tailEnd/>
          </a:ln>
          <a:effectLst/>
        </p:spPr>
        <p:txBody>
          <a:bodyPr vert="horz" wrap="none" lIns="93221" tIns="46610" rIns="93221" bIns="46610" numCol="1" anchor="t" anchorCtr="0" compatLnSpc="1">
            <a:prstTxWarp prst="textNoShape">
              <a:avLst/>
            </a:prstTxWarp>
            <a:spAutoFit/>
          </a:bodyPr>
          <a:lstStyle/>
          <a:p>
            <a:pPr algn="r" defTabSz="1242815">
              <a:defRPr/>
            </a:pPr>
            <a:r>
              <a:rPr lang="en-US" sz="1020" kern="0">
                <a:solidFill>
                  <a:srgbClr val="505050"/>
                </a:solidFill>
                <a:latin typeface="Segoe UI"/>
              </a:rPr>
              <a:t>Ack</a:t>
            </a:r>
          </a:p>
          <a:p>
            <a:pPr algn="r" defTabSz="1242815">
              <a:defRPr/>
            </a:pPr>
            <a:r>
              <a:rPr lang="en-US" sz="1020" kern="0">
                <a:solidFill>
                  <a:srgbClr val="505050"/>
                </a:solidFill>
                <a:latin typeface="Segoe UI"/>
              </a:rPr>
              <a:t>value</a:t>
            </a:r>
          </a:p>
        </p:txBody>
      </p:sp>
      <p:cxnSp>
        <p:nvCxnSpPr>
          <p:cNvPr id="51" name="Straight Arrow Connector 50">
            <a:extLst>
              <a:ext uri="{FF2B5EF4-FFF2-40B4-BE49-F238E27FC236}">
                <a16:creationId xmlns:a16="http://schemas.microsoft.com/office/drawing/2014/main" id="{C84345C1-6EDA-4C88-8DBE-6F096721D32F}"/>
              </a:ext>
            </a:extLst>
          </p:cNvPr>
          <p:cNvCxnSpPr/>
          <p:nvPr/>
        </p:nvCxnSpPr>
        <p:spPr>
          <a:xfrm flipV="1">
            <a:off x="9140419" y="2197308"/>
            <a:ext cx="0" cy="810796"/>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531D382-16D3-4803-BA58-0714200EB515}"/>
              </a:ext>
            </a:extLst>
          </p:cNvPr>
          <p:cNvCxnSpPr/>
          <p:nvPr/>
        </p:nvCxnSpPr>
        <p:spPr>
          <a:xfrm>
            <a:off x="9351810" y="2214049"/>
            <a:ext cx="0" cy="813604"/>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Cylinder 513">
            <a:extLst>
              <a:ext uri="{FF2B5EF4-FFF2-40B4-BE49-F238E27FC236}">
                <a16:creationId xmlns:a16="http://schemas.microsoft.com/office/drawing/2014/main" id="{69D5917E-1BF9-4AC7-ABEC-041B17BFBB67}"/>
              </a:ext>
            </a:extLst>
          </p:cNvPr>
          <p:cNvSpPr/>
          <p:nvPr/>
        </p:nvSpPr>
        <p:spPr bwMode="auto">
          <a:xfrm>
            <a:off x="8921708" y="1301928"/>
            <a:ext cx="608024" cy="798797"/>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1"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a:solidFill>
                  <a:srgbClr val="0078D7"/>
                </a:solidFill>
                <a:latin typeface="+mj-lt"/>
                <a:ea typeface="Segoe UI" pitchFamily="34" charset="0"/>
                <a:cs typeface="Segoe UI Semilight" panose="020B0402040204020203" pitchFamily="34" charset="0"/>
              </a:rPr>
              <a:t>DB</a:t>
            </a:r>
          </a:p>
        </p:txBody>
      </p:sp>
      <p:cxnSp>
        <p:nvCxnSpPr>
          <p:cNvPr id="54" name="Connector: Elbow 53">
            <a:extLst>
              <a:ext uri="{FF2B5EF4-FFF2-40B4-BE49-F238E27FC236}">
                <a16:creationId xmlns:a16="http://schemas.microsoft.com/office/drawing/2014/main" id="{28209DA5-D8FC-4B09-9DE4-49C702CFD2D2}"/>
              </a:ext>
            </a:extLst>
          </p:cNvPr>
          <p:cNvCxnSpPr/>
          <p:nvPr/>
        </p:nvCxnSpPr>
        <p:spPr>
          <a:xfrm rot="10800000" flipV="1">
            <a:off x="8384839" y="3974227"/>
            <a:ext cx="626176" cy="295866"/>
          </a:xfrm>
          <a:prstGeom prst="bentConnector3">
            <a:avLst>
              <a:gd name="adj1" fmla="val -355"/>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36EC057A-0DB7-4835-AF49-13F9D0A7328F}"/>
              </a:ext>
            </a:extLst>
          </p:cNvPr>
          <p:cNvCxnSpPr>
            <a:cxnSpLocks/>
          </p:cNvCxnSpPr>
          <p:nvPr/>
        </p:nvCxnSpPr>
        <p:spPr>
          <a:xfrm flipV="1">
            <a:off x="8185893" y="3766713"/>
            <a:ext cx="677121" cy="186017"/>
          </a:xfrm>
          <a:prstGeom prst="bentConnector3">
            <a:avLst>
              <a:gd name="adj1" fmla="val 81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3CA20741-8E46-4728-8FB4-4D2C8F9016DA}"/>
              </a:ext>
            </a:extLst>
          </p:cNvPr>
          <p:cNvCxnSpPr/>
          <p:nvPr/>
        </p:nvCxnSpPr>
        <p:spPr>
          <a:xfrm rot="10800000" flipH="1" flipV="1">
            <a:off x="9484891" y="3974227"/>
            <a:ext cx="626176" cy="295866"/>
          </a:xfrm>
          <a:prstGeom prst="bentConnector3">
            <a:avLst>
              <a:gd name="adj1" fmla="val -355"/>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CD033E12-AECA-4217-AD03-E4F9AC4A5515}"/>
              </a:ext>
            </a:extLst>
          </p:cNvPr>
          <p:cNvCxnSpPr>
            <a:cxnSpLocks/>
          </p:cNvCxnSpPr>
          <p:nvPr/>
        </p:nvCxnSpPr>
        <p:spPr>
          <a:xfrm flipH="1" flipV="1">
            <a:off x="9632892" y="3766713"/>
            <a:ext cx="677121" cy="186017"/>
          </a:xfrm>
          <a:prstGeom prst="bentConnector3">
            <a:avLst>
              <a:gd name="adj1" fmla="val 81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1DD0B2D-C28C-448C-9725-4DF03DBF45B0}"/>
              </a:ext>
            </a:extLst>
          </p:cNvPr>
          <p:cNvCxnSpPr>
            <a:cxnSpLocks/>
          </p:cNvCxnSpPr>
          <p:nvPr/>
        </p:nvCxnSpPr>
        <p:spPr>
          <a:xfrm>
            <a:off x="7057189" y="1684807"/>
            <a:ext cx="173567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6E915E6-FDF5-4D9C-AA94-FF1688A22094}"/>
              </a:ext>
            </a:extLst>
          </p:cNvPr>
          <p:cNvSpPr txBox="1"/>
          <p:nvPr/>
        </p:nvSpPr>
        <p:spPr>
          <a:xfrm>
            <a:off x="7108579" y="2259108"/>
            <a:ext cx="1285733" cy="192135"/>
          </a:xfrm>
          <a:prstGeom prst="rect">
            <a:avLst/>
          </a:prstGeom>
          <a:noFill/>
          <a:ln>
            <a:noFill/>
          </a:ln>
        </p:spPr>
        <p:txBody>
          <a:bodyPr wrap="square" lIns="0" tIns="0" rIns="0" bIns="0" rtlCol="0">
            <a:spAutoFit/>
          </a:bodyPr>
          <a:lstStyle/>
          <a:p>
            <a:pPr defTabSz="621545">
              <a:defRPr/>
            </a:pPr>
            <a:r>
              <a:rPr lang="en-US" sz="1224" kern="0">
                <a:solidFill>
                  <a:srgbClr val="505050"/>
                </a:solidFill>
                <a:latin typeface="Segoe UI Semibold" panose="020B0702040204020203" pitchFamily="34" charset="0"/>
                <a:cs typeface="Segoe UI Semibold" panose="020B0702040204020203" pitchFamily="34" charset="0"/>
              </a:rPr>
              <a:t>Availability group</a:t>
            </a:r>
          </a:p>
        </p:txBody>
      </p:sp>
      <p:sp>
        <p:nvSpPr>
          <p:cNvPr id="61" name="Freeform 5">
            <a:extLst>
              <a:ext uri="{FF2B5EF4-FFF2-40B4-BE49-F238E27FC236}">
                <a16:creationId xmlns:a16="http://schemas.microsoft.com/office/drawing/2014/main" id="{A933B048-D0B3-4DD7-90CF-6EBCFD289F8C}"/>
              </a:ext>
            </a:extLst>
          </p:cNvPr>
          <p:cNvSpPr>
            <a:spLocks noEditPoints="1"/>
          </p:cNvSpPr>
          <p:nvPr/>
        </p:nvSpPr>
        <p:spPr bwMode="auto">
          <a:xfrm>
            <a:off x="6586328" y="1183001"/>
            <a:ext cx="361354" cy="40074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62" name="TextBox 61">
            <a:extLst>
              <a:ext uri="{FF2B5EF4-FFF2-40B4-BE49-F238E27FC236}">
                <a16:creationId xmlns:a16="http://schemas.microsoft.com/office/drawing/2014/main" id="{E1D68FE0-6B1A-49B1-8854-0461089416D0}"/>
              </a:ext>
            </a:extLst>
          </p:cNvPr>
          <p:cNvSpPr txBox="1"/>
          <p:nvPr/>
        </p:nvSpPr>
        <p:spPr>
          <a:xfrm>
            <a:off x="5847981" y="1828434"/>
            <a:ext cx="981394" cy="26037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200" kern="0" spc="30">
                <a:ln>
                  <a:solidFill>
                    <a:srgbClr val="FFFFFF">
                      <a:alpha val="0"/>
                    </a:srgbClr>
                  </a:solidFill>
                </a:ln>
                <a:latin typeface="Segoe UI Semibold" charset="0"/>
                <a:ea typeface="MS PGothic" charset="0"/>
                <a:cs typeface="Segoe UI Semibold" charset="0"/>
              </a:rPr>
              <a:t>Logical</a:t>
            </a:r>
          </a:p>
        </p:txBody>
      </p:sp>
      <p:sp>
        <p:nvSpPr>
          <p:cNvPr id="63" name="TextBox 62">
            <a:extLst>
              <a:ext uri="{FF2B5EF4-FFF2-40B4-BE49-F238E27FC236}">
                <a16:creationId xmlns:a16="http://schemas.microsoft.com/office/drawing/2014/main" id="{43ADD4BF-C99A-42E1-9950-B42187C09EF6}"/>
              </a:ext>
            </a:extLst>
          </p:cNvPr>
          <p:cNvSpPr txBox="1"/>
          <p:nvPr/>
        </p:nvSpPr>
        <p:spPr>
          <a:xfrm>
            <a:off x="5847981" y="4810697"/>
            <a:ext cx="981394" cy="26037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200" kern="0" spc="30">
                <a:ln>
                  <a:solidFill>
                    <a:srgbClr val="FFFFFF">
                      <a:alpha val="0"/>
                    </a:srgbClr>
                  </a:solidFill>
                </a:ln>
                <a:latin typeface="Segoe UI Semibold" charset="0"/>
                <a:ea typeface="MS PGothic" charset="0"/>
                <a:cs typeface="Segoe UI Semibold" charset="0"/>
              </a:rPr>
              <a:t>Physical</a:t>
            </a:r>
          </a:p>
        </p:txBody>
      </p:sp>
      <p:sp>
        <p:nvSpPr>
          <p:cNvPr id="7" name="Arrow: Up-Down 6">
            <a:extLst>
              <a:ext uri="{FF2B5EF4-FFF2-40B4-BE49-F238E27FC236}">
                <a16:creationId xmlns:a16="http://schemas.microsoft.com/office/drawing/2014/main" id="{81AB2ABD-C77E-4B4F-A1B7-97D744839D22}"/>
              </a:ext>
            </a:extLst>
          </p:cNvPr>
          <p:cNvSpPr/>
          <p:nvPr/>
        </p:nvSpPr>
        <p:spPr bwMode="auto">
          <a:xfrm>
            <a:off x="6196361" y="2118980"/>
            <a:ext cx="332221" cy="2666289"/>
          </a:xfrm>
          <a:prstGeom prst="upDown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65" name="TextBox 64">
            <a:extLst>
              <a:ext uri="{FF2B5EF4-FFF2-40B4-BE49-F238E27FC236}">
                <a16:creationId xmlns:a16="http://schemas.microsoft.com/office/drawing/2014/main" id="{C6BC5935-F83D-42D3-B35A-231121AFA74B}"/>
              </a:ext>
            </a:extLst>
          </p:cNvPr>
          <p:cNvSpPr txBox="1"/>
          <p:nvPr/>
        </p:nvSpPr>
        <p:spPr>
          <a:xfrm rot="16200000">
            <a:off x="5763896" y="3235953"/>
            <a:ext cx="1183689" cy="426569"/>
          </a:xfrm>
          <a:prstGeom prst="rect">
            <a:avLst/>
          </a:prstGeom>
          <a:solidFill>
            <a:schemeClr val="bg1"/>
          </a:solidFill>
        </p:spPr>
        <p:txBody>
          <a:bodyPr wrap="square" lIns="93260" tIns="46630" rIns="93260" bIns="46630" rtlCol="0">
            <a:spAutoFit/>
          </a:bodyPr>
          <a:lstStyle/>
          <a:p>
            <a:pPr algn="ctr" defTabSz="932597">
              <a:lnSpc>
                <a:spcPct val="90000"/>
              </a:lnSpc>
              <a:spcAft>
                <a:spcPts val="612"/>
              </a:spcAft>
              <a:defRPr/>
            </a:pPr>
            <a:r>
              <a:rPr lang="en-US" sz="1200" kern="0" spc="30">
                <a:ln>
                  <a:solidFill>
                    <a:srgbClr val="FFFFFF">
                      <a:alpha val="0"/>
                    </a:srgbClr>
                  </a:solidFill>
                </a:ln>
                <a:latin typeface="Segoe UI Semibold" charset="0"/>
                <a:ea typeface="MS PGothic" charset="0"/>
                <a:cs typeface="Segoe UI Semibold" charset="0"/>
              </a:rPr>
              <a:t>Seamless and Transparent</a:t>
            </a:r>
            <a:endParaRPr lang="en-US" sz="1200" kern="0" spc="30">
              <a:ln>
                <a:solidFill>
                  <a:srgbClr val="FFFFFF">
                    <a:alpha val="0"/>
                  </a:srgbClr>
                </a:solidFill>
              </a:ln>
              <a:latin typeface="Segoe UI"/>
              <a:ea typeface="MS PGothic" charset="0"/>
              <a:cs typeface="Segoe UI Semibold" charset="0"/>
            </a:endParaRPr>
          </a:p>
        </p:txBody>
      </p:sp>
    </p:spTree>
    <p:extLst>
      <p:ext uri="{BB962C8B-B14F-4D97-AF65-F5344CB8AC3E}">
        <p14:creationId xmlns:p14="http://schemas.microsoft.com/office/powerpoint/2010/main" val="3624011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7" grpId="0" animBg="1"/>
      <p:bldP spid="6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CD8ED8-6F4F-43A9-B74A-25C702BEC6F1}"/>
              </a:ext>
            </a:extLst>
          </p:cNvPr>
          <p:cNvSpPr>
            <a:spLocks noGrp="1"/>
          </p:cNvSpPr>
          <p:nvPr>
            <p:ph type="title"/>
          </p:nvPr>
        </p:nvSpPr>
        <p:spPr>
          <a:xfrm>
            <a:off x="539097" y="711544"/>
            <a:ext cx="4195135" cy="1130053"/>
          </a:xfrm>
        </p:spPr>
        <p:txBody>
          <a:bodyPr/>
          <a:lstStyle/>
          <a:p>
            <a:r>
              <a:rPr lang="en-US" sz="3600" dirty="0"/>
              <a:t>Surface area of </a:t>
            </a:r>
            <a:br>
              <a:rPr lang="en-US" sz="3600" dirty="0"/>
            </a:br>
            <a:r>
              <a:rPr lang="en-US" sz="3600" dirty="0"/>
              <a:t>Managed Instance</a:t>
            </a:r>
          </a:p>
        </p:txBody>
      </p:sp>
      <p:sp>
        <p:nvSpPr>
          <p:cNvPr id="8" name="Text Placeholder 7">
            <a:extLst>
              <a:ext uri="{FF2B5EF4-FFF2-40B4-BE49-F238E27FC236}">
                <a16:creationId xmlns:a16="http://schemas.microsoft.com/office/drawing/2014/main" id="{6D404212-3189-46A6-BF67-9C5679AA2765}"/>
              </a:ext>
            </a:extLst>
          </p:cNvPr>
          <p:cNvSpPr>
            <a:spLocks noGrp="1"/>
          </p:cNvSpPr>
          <p:nvPr>
            <p:ph type="body" sz="quarter" idx="10"/>
          </p:nvPr>
        </p:nvSpPr>
        <p:spPr>
          <a:xfrm>
            <a:off x="278978" y="2986417"/>
            <a:ext cx="4709132" cy="2345257"/>
          </a:xfrm>
        </p:spPr>
        <p:txBody>
          <a:bodyPr/>
          <a:lstStyle/>
          <a:p>
            <a:pPr marL="0" indent="0">
              <a:buNone/>
            </a:pPr>
            <a:r>
              <a:rPr lang="en-US" dirty="0">
                <a:solidFill>
                  <a:schemeClr val="accent2"/>
                </a:solidFill>
              </a:rPr>
              <a:t>Always on the latest and greatest SQL engine version</a:t>
            </a:r>
          </a:p>
          <a:p>
            <a:pPr marL="0" indent="0">
              <a:buNone/>
            </a:pPr>
            <a:r>
              <a:rPr lang="en-US" dirty="0">
                <a:solidFill>
                  <a:schemeClr val="accent2"/>
                </a:solidFill>
              </a:rPr>
              <a:t>Your code can be SQL deployment model aware if necessary</a:t>
            </a:r>
          </a:p>
          <a:p>
            <a:pPr marL="0" indent="0">
              <a:buNone/>
            </a:pPr>
            <a:r>
              <a:rPr lang="en-US" dirty="0">
                <a:solidFill>
                  <a:schemeClr val="accent2"/>
                </a:solidFill>
              </a:rPr>
              <a:t>Note: current limitation being removed later this year</a:t>
            </a:r>
          </a:p>
        </p:txBody>
      </p:sp>
      <p:sp>
        <p:nvSpPr>
          <p:cNvPr id="6" name="Text Placeholder 12">
            <a:extLst>
              <a:ext uri="{FF2B5EF4-FFF2-40B4-BE49-F238E27FC236}">
                <a16:creationId xmlns:a16="http://schemas.microsoft.com/office/drawing/2014/main" id="{5742080F-E7C2-43D2-9F07-B387FCDEE829}"/>
              </a:ext>
            </a:extLst>
          </p:cNvPr>
          <p:cNvSpPr txBox="1">
            <a:spLocks/>
          </p:cNvSpPr>
          <p:nvPr/>
        </p:nvSpPr>
        <p:spPr>
          <a:xfrm>
            <a:off x="5861679" y="651859"/>
            <a:ext cx="6574795" cy="5816977"/>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sz="2000" kern="1200" spc="-50" baseline="0">
                <a:solidFill>
                  <a:schemeClr val="tx2"/>
                </a:solidFill>
                <a:latin typeface="+mj-lt"/>
                <a:ea typeface="+mn-ea"/>
                <a:cs typeface="+mn-cs"/>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0">
                      <a:schemeClr val="tx1"/>
                    </a:gs>
                    <a:gs pos="74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0">
                      <a:schemeClr val="tx1"/>
                    </a:gs>
                    <a:gs pos="74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b="1" kern="1200" spc="0" baseline="0">
                <a:gradFill>
                  <a:gsLst>
                    <a:gs pos="0">
                      <a:schemeClr val="tx1"/>
                    </a:gs>
                    <a:gs pos="74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60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latin typeface="Segoe UI Semibold"/>
              </a:rPr>
              <a:t>MI is always on latest and greatest SQL engine version</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Certify your code for database compatibility level not for a version</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Take advantage of new features (Temporal, JSON, Graph Database, etc.)</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Use rich T-SQL surface area, check out </a:t>
            </a: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hlinkClick r:id="rId3">
                  <a:extLst>
                    <a:ext uri="{A12FA001-AC4F-418D-AE19-62706E023703}">
                      <ahyp:hlinkClr xmlns:ahyp="http://schemas.microsoft.com/office/drawing/2018/hyperlinkcolor" val="tx"/>
                    </a:ext>
                  </a:extLst>
                </a:hlinkClick>
              </a:rPr>
              <a:t>documentation page</a:t>
            </a:r>
            <a:endPar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endParaRPr>
          </a:p>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endParaRPr kumimoji="0" lang="en-US" sz="2000" b="0" i="0" u="none" strike="noStrike" kern="1200" cap="none" spc="-50" normalizeH="0" baseline="0" noProof="0" dirty="0">
              <a:ln>
                <a:noFill/>
              </a:ln>
              <a:solidFill>
                <a:schemeClr val="tx1"/>
              </a:solidFill>
              <a:effectLst/>
              <a:uLnTx/>
              <a:uFillTx/>
              <a:latin typeface="Segoe UI Semibold"/>
              <a:ea typeface="+mn-ea"/>
              <a:cs typeface="+mn-cs"/>
            </a:endParaRPr>
          </a:p>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r>
              <a:rPr kumimoji="0" lang="en-US" sz="2000" b="0" i="0" u="none" strike="noStrike" kern="1200" cap="none" spc="-50" normalizeH="0" baseline="0" noProof="0" dirty="0">
                <a:ln>
                  <a:noFill/>
                </a:ln>
                <a:solidFill>
                  <a:schemeClr val="tx1"/>
                </a:solidFill>
                <a:effectLst/>
                <a:uLnTx/>
                <a:uFillTx/>
                <a:latin typeface="Segoe UI Semibold"/>
                <a:ea typeface="+mn-ea"/>
                <a:cs typeface="+mn-cs"/>
              </a:rPr>
              <a:t>Your code can be SQL deployment model aware if necessary</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SERVERPROPERTY (‘</a:t>
            </a:r>
            <a:r>
              <a:rPr kumimoji="0" lang="en-US" sz="1600" b="1" i="0" u="none" strike="noStrike" kern="1200" cap="none" spc="0" normalizeH="0" baseline="0" noProof="0" dirty="0" err="1">
                <a:ln>
                  <a:noFill/>
                </a:ln>
                <a:gradFill>
                  <a:gsLst>
                    <a:gs pos="0">
                      <a:srgbClr val="3C3C41"/>
                    </a:gs>
                    <a:gs pos="74000">
                      <a:srgbClr val="3C3C41"/>
                    </a:gs>
                  </a:gsLst>
                  <a:lin ang="5400000" scaled="1"/>
                </a:gradFill>
                <a:effectLst/>
                <a:uLnTx/>
                <a:uFillTx/>
                <a:latin typeface="Segoe UI"/>
                <a:ea typeface="+mn-ea"/>
                <a:cs typeface="+mn-cs"/>
              </a:rPr>
              <a:t>EngineEdition</a:t>
            </a:r>
            <a:r>
              <a:rPr kumimoji="0" lang="en-US" sz="1600" b="1"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 = 8 </a:t>
            </a: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uniquely identifies MI</a:t>
            </a:r>
          </a:p>
          <a:p>
            <a:pPr lvl="0">
              <a:defRPr/>
            </a:pPr>
            <a:endParaRPr lang="en-US" dirty="0">
              <a:solidFill>
                <a:schemeClr val="tx1"/>
              </a:solidFill>
              <a:latin typeface="Segoe UI Semibold"/>
            </a:endParaRPr>
          </a:p>
          <a:p>
            <a:pPr lvl="0">
              <a:defRPr/>
            </a:pPr>
            <a:r>
              <a:rPr lang="en-US" dirty="0">
                <a:solidFill>
                  <a:schemeClr val="tx1"/>
                </a:solidFill>
                <a:latin typeface="Segoe UI Semibold"/>
              </a:rPr>
              <a:t>Current limitations (will be removed later this year)</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Time is </a:t>
            </a:r>
            <a:r>
              <a:rPr kumimoji="0" lang="en-US" sz="1600" b="1"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UTC</a:t>
            </a: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 . Use </a:t>
            </a: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hlinkClick r:id="rId4">
                  <a:extLst>
                    <a:ext uri="{A12FA001-AC4F-418D-AE19-62706E023703}">
                      <ahyp:hlinkClr xmlns:ahyp="http://schemas.microsoft.com/office/drawing/2018/hyperlinkcolor" val="tx"/>
                    </a:ext>
                  </a:extLst>
                </a:hlinkClick>
              </a:rPr>
              <a:t>AT TIME ZONE</a:t>
            </a: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 to add local time zone experience</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Instance collation is </a:t>
            </a:r>
            <a:r>
              <a:rPr kumimoji="0" lang="en-US" sz="1600" b="1"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fixed</a:t>
            </a: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 (affects </a:t>
            </a:r>
            <a:r>
              <a:rPr kumimoji="0" lang="en-US" sz="1600" b="0" i="0" u="none" strike="noStrike" kern="1200" cap="none" spc="0" normalizeH="0" baseline="0" noProof="0" dirty="0" err="1">
                <a:ln>
                  <a:noFill/>
                </a:ln>
                <a:gradFill>
                  <a:gsLst>
                    <a:gs pos="0">
                      <a:srgbClr val="3C3C41"/>
                    </a:gs>
                    <a:gs pos="74000">
                      <a:srgbClr val="3C3C41"/>
                    </a:gs>
                  </a:gsLst>
                  <a:lin ang="5400000" scaled="1"/>
                </a:gradFill>
                <a:effectLst/>
                <a:uLnTx/>
                <a:uFillTx/>
                <a:latin typeface="Segoe UI"/>
                <a:ea typeface="+mn-ea"/>
                <a:cs typeface="+mn-cs"/>
              </a:rPr>
              <a:t>tempdb</a:t>
            </a:r>
            <a:r>
              <a:rPr kumimoji="0" lang="en-US" sz="16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 and system databases)</a:t>
            </a:r>
          </a:p>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endParaRPr kumimoji="0" lang="en-US" sz="2000" b="0" i="0" u="none" strike="noStrike" kern="1200" cap="none" spc="-50" normalizeH="0" baseline="0" noProof="0" dirty="0">
              <a:ln>
                <a:noFill/>
              </a:ln>
              <a:solidFill>
                <a:srgbClr val="0078D3"/>
              </a:solidFill>
              <a:effectLst/>
              <a:uLnTx/>
              <a:uFillTx/>
              <a:latin typeface="Segoe UI Semibold"/>
              <a:ea typeface="+mn-ea"/>
              <a:cs typeface="+mn-cs"/>
            </a:endParaRPr>
          </a:p>
        </p:txBody>
      </p:sp>
    </p:spTree>
    <p:extLst>
      <p:ext uri="{BB962C8B-B14F-4D97-AF65-F5344CB8AC3E}">
        <p14:creationId xmlns:p14="http://schemas.microsoft.com/office/powerpoint/2010/main" val="322121081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505D1-ACB0-4C4B-BD19-4DC8CDD80462}"/>
              </a:ext>
            </a:extLst>
          </p:cNvPr>
          <p:cNvSpPr>
            <a:spLocks noGrp="1"/>
          </p:cNvSpPr>
          <p:nvPr>
            <p:ph type="title"/>
          </p:nvPr>
        </p:nvSpPr>
        <p:spPr>
          <a:xfrm>
            <a:off x="539097" y="168575"/>
            <a:ext cx="4519600" cy="2545128"/>
          </a:xfrm>
        </p:spPr>
        <p:txBody>
          <a:bodyPr/>
          <a:lstStyle/>
          <a:p>
            <a:r>
              <a:rPr lang="en-US" sz="3600" dirty="0"/>
              <a:t>Database Compatibility Based Certification</a:t>
            </a:r>
          </a:p>
        </p:txBody>
      </p:sp>
      <p:sp>
        <p:nvSpPr>
          <p:cNvPr id="4" name="Text Placeholder 3">
            <a:extLst>
              <a:ext uri="{FF2B5EF4-FFF2-40B4-BE49-F238E27FC236}">
                <a16:creationId xmlns:a16="http://schemas.microsoft.com/office/drawing/2014/main" id="{0798AFDB-53F9-43B8-8E46-23EE1637F519}"/>
              </a:ext>
            </a:extLst>
          </p:cNvPr>
          <p:cNvSpPr>
            <a:spLocks noGrp="1"/>
          </p:cNvSpPr>
          <p:nvPr>
            <p:ph type="body" sz="quarter" idx="10"/>
          </p:nvPr>
        </p:nvSpPr>
        <p:spPr>
          <a:xfrm>
            <a:off x="382218" y="3697283"/>
            <a:ext cx="4709132" cy="2031325"/>
          </a:xfrm>
        </p:spPr>
        <p:txBody>
          <a:bodyPr/>
          <a:lstStyle/>
          <a:p>
            <a:pPr marL="0" indent="0">
              <a:buNone/>
            </a:pPr>
            <a:r>
              <a:rPr lang="en-US" dirty="0">
                <a:solidFill>
                  <a:schemeClr val="accent2"/>
                </a:solidFill>
              </a:rPr>
              <a:t>Microsoft database compatibility level protection</a:t>
            </a:r>
          </a:p>
          <a:p>
            <a:pPr marL="0" indent="0">
              <a:buNone/>
            </a:pPr>
            <a:r>
              <a:rPr lang="en-US" dirty="0">
                <a:solidFill>
                  <a:schemeClr val="accent2"/>
                </a:solidFill>
              </a:rPr>
              <a:t>Easy to use tools to help you access migration</a:t>
            </a:r>
          </a:p>
          <a:p>
            <a:pPr marL="0" indent="0">
              <a:buNone/>
            </a:pPr>
            <a:endParaRPr lang="en-US" dirty="0">
              <a:solidFill>
                <a:schemeClr val="accent2"/>
              </a:solidFill>
            </a:endParaRPr>
          </a:p>
        </p:txBody>
      </p:sp>
      <p:sp>
        <p:nvSpPr>
          <p:cNvPr id="6" name="Text Placeholder 8">
            <a:extLst>
              <a:ext uri="{FF2B5EF4-FFF2-40B4-BE49-F238E27FC236}">
                <a16:creationId xmlns:a16="http://schemas.microsoft.com/office/drawing/2014/main" id="{FE49871B-42E6-4C99-8892-D1B989146D36}"/>
              </a:ext>
            </a:extLst>
          </p:cNvPr>
          <p:cNvSpPr txBox="1">
            <a:spLocks/>
          </p:cNvSpPr>
          <p:nvPr/>
        </p:nvSpPr>
        <p:spPr>
          <a:xfrm>
            <a:off x="5861679" y="563367"/>
            <a:ext cx="6574795" cy="5309146"/>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sz="2000" kern="1200" spc="-50" baseline="0">
                <a:solidFill>
                  <a:schemeClr val="tx2"/>
                </a:solidFill>
                <a:latin typeface="+mj-lt"/>
                <a:ea typeface="+mn-ea"/>
                <a:cs typeface="+mn-cs"/>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0">
                      <a:schemeClr val="tx1"/>
                    </a:gs>
                    <a:gs pos="74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0">
                      <a:schemeClr val="tx1"/>
                    </a:gs>
                    <a:gs pos="74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b="1" kern="1200" spc="0" baseline="0">
                <a:gradFill>
                  <a:gsLst>
                    <a:gs pos="0">
                      <a:schemeClr val="tx1"/>
                    </a:gs>
                    <a:gs pos="74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60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r>
              <a:rPr kumimoji="0" lang="en-US" sz="2000" b="0" i="0" u="none" strike="noStrike" kern="1200" cap="none" spc="-50" normalizeH="0" baseline="0" noProof="0" dirty="0">
                <a:ln>
                  <a:noFill/>
                </a:ln>
                <a:solidFill>
                  <a:schemeClr val="tx1"/>
                </a:solidFill>
                <a:effectLst/>
                <a:uLnTx/>
                <a:uFillTx/>
                <a:latin typeface="Segoe UI Semibold"/>
                <a:ea typeface="+mn-ea"/>
                <a:cs typeface="+mn-cs"/>
              </a:rPr>
              <a:t>Microsoft Database Compatibility Level Protection</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Full Functional protection once assessment tool runs clean.</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Maintaining backward compatibility is very important to SQL Server team.</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Query Plan shape protection.</a:t>
            </a:r>
          </a:p>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r>
              <a:rPr kumimoji="0" lang="en-US" sz="2000" b="0" i="0" u="none" strike="noStrike" kern="1200" cap="none" spc="-50" normalizeH="0" baseline="0" noProof="0" dirty="0">
                <a:ln>
                  <a:noFill/>
                </a:ln>
                <a:solidFill>
                  <a:schemeClr val="tx1"/>
                </a:solidFill>
                <a:effectLst/>
                <a:uLnTx/>
                <a:uFillTx/>
                <a:latin typeface="Segoe UI Semibold"/>
                <a:ea typeface="+mn-ea"/>
                <a:cs typeface="+mn-cs"/>
              </a:rPr>
              <a:t>Overall process</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Use Database Migration Assistant (DMA) and Database Experimentation Assistant (DEA) for assessment.</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Migrate database and keep/set source Database Compatibility Level on target.</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Perform minimal testing or as determined by your organization.</a:t>
            </a:r>
          </a:p>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r>
              <a:rPr kumimoji="0" lang="en-US" sz="2000" b="0" i="0" u="none" strike="noStrike" kern="1200" cap="none" spc="-50" normalizeH="0" baseline="0" noProof="0" dirty="0">
                <a:ln>
                  <a:noFill/>
                </a:ln>
                <a:solidFill>
                  <a:schemeClr val="tx1"/>
                </a:solidFill>
                <a:effectLst/>
                <a:uLnTx/>
                <a:uFillTx/>
                <a:latin typeface="Segoe UI Semibold"/>
                <a:ea typeface="+mn-ea"/>
                <a:cs typeface="+mn-cs"/>
              </a:rPr>
              <a:t>Contact Microsoft</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0">
                      <a:srgbClr val="3C3C41"/>
                    </a:gs>
                    <a:gs pos="74000">
                      <a:srgbClr val="3C3C41"/>
                    </a:gs>
                  </a:gsLst>
                  <a:lin ang="5400000" scaled="1"/>
                </a:gradFill>
                <a:effectLst/>
                <a:uLnTx/>
                <a:uFillTx/>
                <a:latin typeface="Segoe UI"/>
                <a:ea typeface="+mn-ea"/>
                <a:cs typeface="+mn-cs"/>
              </a:rPr>
              <a:t>Explore jointly on how to use Database Compatibility based certification.</a:t>
            </a:r>
          </a:p>
        </p:txBody>
      </p:sp>
    </p:spTree>
    <p:extLst>
      <p:ext uri="{BB962C8B-B14F-4D97-AF65-F5344CB8AC3E}">
        <p14:creationId xmlns:p14="http://schemas.microsoft.com/office/powerpoint/2010/main" val="24605714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xfrm>
            <a:off x="600855" y="466301"/>
            <a:ext cx="11237870" cy="565027"/>
          </a:xfrm>
        </p:spPr>
        <p:txBody>
          <a:bodyPr/>
          <a:lstStyle/>
          <a:p>
            <a:r>
              <a:rPr lang="en-US"/>
              <a:t>Migrate to the cloud with Azure SQL Database </a:t>
            </a:r>
          </a:p>
        </p:txBody>
      </p:sp>
      <p:sp>
        <p:nvSpPr>
          <p:cNvPr id="3" name="Rectangle 2">
            <a:extLst>
              <a:ext uri="{FF2B5EF4-FFF2-40B4-BE49-F238E27FC236}">
                <a16:creationId xmlns:a16="http://schemas.microsoft.com/office/drawing/2014/main" id="{A1CB67CF-38A4-4E20-9C2C-B29E83FFAF2D}"/>
              </a:ext>
            </a:extLst>
          </p:cNvPr>
          <p:cNvSpPr/>
          <p:nvPr/>
        </p:nvSpPr>
        <p:spPr>
          <a:xfrm>
            <a:off x="7654810" y="1894929"/>
            <a:ext cx="1835261" cy="606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3260" tIns="46630" rIns="93260" bIns="46630" rtlCol="0" anchor="t" anchorCtr="0">
            <a:spAutoFit/>
          </a:bodyPr>
          <a:lstStyle/>
          <a:p>
            <a:pPr algn="ctr" defTabSz="932597">
              <a:defRPr/>
            </a:pPr>
            <a:r>
              <a:rPr lang="en-US" sz="1632" b="1" dirty="0">
                <a:solidFill>
                  <a:prstClr val="black"/>
                </a:solidFill>
                <a:latin typeface="Segoe UI Semibold" panose="020B0702040204020203" pitchFamily="34" charset="0"/>
                <a:cs typeface="Segoe UI Semibold" panose="020B0702040204020203" pitchFamily="34" charset="0"/>
              </a:rPr>
              <a:t>Seamless and compatible</a:t>
            </a:r>
          </a:p>
        </p:txBody>
      </p:sp>
      <p:grpSp>
        <p:nvGrpSpPr>
          <p:cNvPr id="17" name="Group 16">
            <a:extLst>
              <a:ext uri="{FF2B5EF4-FFF2-40B4-BE49-F238E27FC236}">
                <a16:creationId xmlns:a16="http://schemas.microsoft.com/office/drawing/2014/main" id="{89E983B8-AF99-47F2-BAEE-696EF6F347F6}"/>
              </a:ext>
            </a:extLst>
          </p:cNvPr>
          <p:cNvGrpSpPr/>
          <p:nvPr/>
        </p:nvGrpSpPr>
        <p:grpSpPr>
          <a:xfrm>
            <a:off x="8063809" y="3200467"/>
            <a:ext cx="976054" cy="986030"/>
            <a:chOff x="989277" y="3291886"/>
            <a:chExt cx="957003" cy="966784"/>
          </a:xfrm>
        </p:grpSpPr>
        <p:sp>
          <p:nvSpPr>
            <p:cNvPr id="5" name="Freeform 5">
              <a:extLst>
                <a:ext uri="{FF2B5EF4-FFF2-40B4-BE49-F238E27FC236}">
                  <a16:creationId xmlns:a16="http://schemas.microsoft.com/office/drawing/2014/main" id="{5868BF74-4622-435F-A18A-623EF99DE0BF}"/>
                </a:ext>
              </a:extLst>
            </p:cNvPr>
            <p:cNvSpPr>
              <a:spLocks/>
            </p:cNvSpPr>
            <p:nvPr/>
          </p:nvSpPr>
          <p:spPr bwMode="auto">
            <a:xfrm>
              <a:off x="1043759" y="3352917"/>
              <a:ext cx="505038" cy="513552"/>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38100" cap="flat">
              <a:solidFill>
                <a:schemeClr val="accent1"/>
              </a:solidFill>
              <a:prstDash val="solid"/>
              <a:miter lim="800000"/>
              <a:headEnd type="none" w="lg" len="med"/>
              <a:tailEnd type="triangle" w="lg" len="me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6" name="Freeform 6">
              <a:extLst>
                <a:ext uri="{FF2B5EF4-FFF2-40B4-BE49-F238E27FC236}">
                  <a16:creationId xmlns:a16="http://schemas.microsoft.com/office/drawing/2014/main" id="{C287A137-0505-43DA-B188-00CD5CFA3D36}"/>
                </a:ext>
              </a:extLst>
            </p:cNvPr>
            <p:cNvSpPr>
              <a:spLocks/>
            </p:cNvSpPr>
            <p:nvPr/>
          </p:nvSpPr>
          <p:spPr bwMode="auto">
            <a:xfrm>
              <a:off x="1367211" y="3744466"/>
              <a:ext cx="573134" cy="502202"/>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38100" cap="flat">
              <a:solidFill>
                <a:schemeClr val="accent1"/>
              </a:solidFill>
              <a:prstDash val="solid"/>
              <a:miter lim="800000"/>
              <a:headEnd type="triangle" w="lg" len="med"/>
              <a:tailEnd type="none" w="lg" len="me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9" name="Oval 10">
              <a:extLst>
                <a:ext uri="{FF2B5EF4-FFF2-40B4-BE49-F238E27FC236}">
                  <a16:creationId xmlns:a16="http://schemas.microsoft.com/office/drawing/2014/main" id="{108D8AF1-5F69-43A8-9BBA-0FB61EEEEFBD}"/>
                </a:ext>
              </a:extLst>
            </p:cNvPr>
            <p:cNvSpPr>
              <a:spLocks noChangeArrowheads="1"/>
            </p:cNvSpPr>
            <p:nvPr/>
          </p:nvSpPr>
          <p:spPr bwMode="auto">
            <a:xfrm>
              <a:off x="989277" y="3982034"/>
              <a:ext cx="279677" cy="276636"/>
            </a:xfrm>
            <a:prstGeom prst="ellipse">
              <a:avLst/>
            </a:prstGeom>
            <a:solidFill>
              <a:schemeClr val="accent2"/>
            </a:solidFill>
            <a:ln w="15875" cap="flat">
              <a:no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10" name="Rectangle 9">
              <a:extLst>
                <a:ext uri="{FF2B5EF4-FFF2-40B4-BE49-F238E27FC236}">
                  <a16:creationId xmlns:a16="http://schemas.microsoft.com/office/drawing/2014/main" id="{63B2732B-A443-4342-85FB-C10EE150325B}"/>
                </a:ext>
              </a:extLst>
            </p:cNvPr>
            <p:cNvSpPr/>
            <p:nvPr/>
          </p:nvSpPr>
          <p:spPr bwMode="auto">
            <a:xfrm>
              <a:off x="1672052" y="3291886"/>
              <a:ext cx="274228" cy="274228"/>
            </a:xfrm>
            <a:prstGeom prst="rect">
              <a:avLst/>
            </a:prstGeom>
            <a:solidFill>
              <a:schemeClr val="accent2"/>
            </a:solidFill>
            <a:ln w="15875" cap="flat">
              <a:no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err="1">
                <a:solidFill>
                  <a:prstClr val="black"/>
                </a:solidFill>
                <a:latin typeface="Segoe UI"/>
              </a:endParaRPr>
            </a:p>
          </p:txBody>
        </p:sp>
      </p:grpSp>
      <p:sp>
        <p:nvSpPr>
          <p:cNvPr id="13" name="Rectangle 12">
            <a:extLst>
              <a:ext uri="{FF2B5EF4-FFF2-40B4-BE49-F238E27FC236}">
                <a16:creationId xmlns:a16="http://schemas.microsoft.com/office/drawing/2014/main" id="{09F84B3F-C680-4EB2-9E6F-914166335A9B}"/>
              </a:ext>
            </a:extLst>
          </p:cNvPr>
          <p:cNvSpPr/>
          <p:nvPr/>
        </p:nvSpPr>
        <p:spPr>
          <a:xfrm>
            <a:off x="10005463" y="2020490"/>
            <a:ext cx="1835261" cy="350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3260" tIns="46630" rIns="93260" bIns="46630" rtlCol="0" anchor="t" anchorCtr="0">
            <a:spAutoFit/>
          </a:bodyPr>
          <a:lstStyle/>
          <a:p>
            <a:pPr algn="ctr" defTabSz="932597">
              <a:defRPr/>
            </a:pPr>
            <a:r>
              <a:rPr lang="en-US" sz="1632" b="1">
                <a:solidFill>
                  <a:prstClr val="black"/>
                </a:solidFill>
                <a:latin typeface="Segoe UI Semibold" panose="020B0702040204020203" pitchFamily="34" charset="0"/>
                <a:cs typeface="Segoe UI Semibold" panose="020B0702040204020203" pitchFamily="34" charset="0"/>
              </a:rPr>
              <a:t>Competitive TCO</a:t>
            </a:r>
          </a:p>
        </p:txBody>
      </p:sp>
      <p:sp>
        <p:nvSpPr>
          <p:cNvPr id="26" name="Rectangle 25">
            <a:extLst>
              <a:ext uri="{FF2B5EF4-FFF2-40B4-BE49-F238E27FC236}">
                <a16:creationId xmlns:a16="http://schemas.microsoft.com/office/drawing/2014/main" id="{8CE8AC68-A1DB-44B8-B986-BB23A36A9BFE}"/>
              </a:ext>
            </a:extLst>
          </p:cNvPr>
          <p:cNvSpPr/>
          <p:nvPr/>
        </p:nvSpPr>
        <p:spPr>
          <a:xfrm>
            <a:off x="5284498" y="1894929"/>
            <a:ext cx="1835261" cy="606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3260" tIns="46630" rIns="93260" bIns="46630" rtlCol="0" anchor="t" anchorCtr="0">
            <a:spAutoFit/>
          </a:bodyPr>
          <a:lstStyle/>
          <a:p>
            <a:pPr algn="ctr" defTabSz="932597">
              <a:defRPr/>
            </a:pPr>
            <a:r>
              <a:rPr lang="en-US" sz="1632" b="1">
                <a:solidFill>
                  <a:prstClr val="black"/>
                </a:solidFill>
                <a:latin typeface="Segoe UI Semibold" panose="020B0702040204020203" pitchFamily="34" charset="0"/>
                <a:cs typeface="Segoe UI Semibold" panose="020B0702040204020203" pitchFamily="34" charset="0"/>
              </a:rPr>
              <a:t>Built-in intelligence</a:t>
            </a:r>
          </a:p>
        </p:txBody>
      </p:sp>
      <p:sp>
        <p:nvSpPr>
          <p:cNvPr id="44" name="Rectangle 43">
            <a:extLst>
              <a:ext uri="{FF2B5EF4-FFF2-40B4-BE49-F238E27FC236}">
                <a16:creationId xmlns:a16="http://schemas.microsoft.com/office/drawing/2014/main" id="{87A0C22F-5B9F-439D-9DA4-CCBE7F38F99E}"/>
              </a:ext>
            </a:extLst>
          </p:cNvPr>
          <p:cNvSpPr/>
          <p:nvPr/>
        </p:nvSpPr>
        <p:spPr>
          <a:xfrm>
            <a:off x="583192" y="1769368"/>
            <a:ext cx="1835262" cy="862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3260" tIns="46630" rIns="93260" bIns="46630" rtlCol="0" anchor="t" anchorCtr="0">
            <a:spAutoFit/>
          </a:bodyPr>
          <a:lstStyle/>
          <a:p>
            <a:pPr algn="ctr" defTabSz="932597">
              <a:defRPr/>
            </a:pPr>
            <a:r>
              <a:rPr lang="en-US" sz="1632" b="1" dirty="0">
                <a:solidFill>
                  <a:prstClr val="black"/>
                </a:solidFill>
                <a:latin typeface="Segoe UI Semibold" panose="020B0702040204020203" pitchFamily="34" charset="0"/>
                <a:cs typeface="Segoe UI Semibold" panose="020B0702040204020203" pitchFamily="34" charset="0"/>
              </a:rPr>
              <a:t>Breakthrough productivity &amp; performance </a:t>
            </a:r>
          </a:p>
        </p:txBody>
      </p:sp>
      <p:sp>
        <p:nvSpPr>
          <p:cNvPr id="45" name="Rectangle 44">
            <a:extLst>
              <a:ext uri="{FF2B5EF4-FFF2-40B4-BE49-F238E27FC236}">
                <a16:creationId xmlns:a16="http://schemas.microsoft.com/office/drawing/2014/main" id="{DEAC823D-982B-48F3-83FE-280DD1545C0B}"/>
              </a:ext>
            </a:extLst>
          </p:cNvPr>
          <p:cNvSpPr/>
          <p:nvPr/>
        </p:nvSpPr>
        <p:spPr>
          <a:xfrm>
            <a:off x="2933846" y="1894929"/>
            <a:ext cx="1835262" cy="606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3260" tIns="46630" rIns="93260" bIns="46630" rtlCol="0" anchor="t" anchorCtr="0">
            <a:spAutoFit/>
          </a:bodyPr>
          <a:lstStyle/>
          <a:p>
            <a:pPr algn="ctr" defTabSz="932597">
              <a:defRPr/>
            </a:pPr>
            <a:r>
              <a:rPr lang="en-US" sz="1632" b="1" dirty="0">
                <a:solidFill>
                  <a:prstClr val="black"/>
                </a:solidFill>
                <a:latin typeface="Segoe UI Semibold" panose="020B0702040204020203" pitchFamily="34" charset="0"/>
                <a:cs typeface="Segoe UI Semibold" panose="020B0702040204020203" pitchFamily="34" charset="0"/>
              </a:rPr>
              <a:t>Industry-leading security </a:t>
            </a:r>
          </a:p>
        </p:txBody>
      </p:sp>
      <p:grpSp>
        <p:nvGrpSpPr>
          <p:cNvPr id="51" name="Group 50">
            <a:extLst>
              <a:ext uri="{FF2B5EF4-FFF2-40B4-BE49-F238E27FC236}">
                <a16:creationId xmlns:a16="http://schemas.microsoft.com/office/drawing/2014/main" id="{8B64F3E0-422E-4860-B35D-C75C2BDC45DC}"/>
              </a:ext>
            </a:extLst>
          </p:cNvPr>
          <p:cNvGrpSpPr/>
          <p:nvPr/>
        </p:nvGrpSpPr>
        <p:grpSpPr>
          <a:xfrm>
            <a:off x="5559168" y="3166565"/>
            <a:ext cx="1285918" cy="1095411"/>
            <a:chOff x="8659722" y="4264035"/>
            <a:chExt cx="771525" cy="657225"/>
          </a:xfrm>
          <a:solidFill>
            <a:schemeClr val="accent2"/>
          </a:solidFill>
        </p:grpSpPr>
        <p:sp>
          <p:nvSpPr>
            <p:cNvPr id="52" name="Freeform: Shape 51">
              <a:extLst>
                <a:ext uri="{FF2B5EF4-FFF2-40B4-BE49-F238E27FC236}">
                  <a16:creationId xmlns:a16="http://schemas.microsoft.com/office/drawing/2014/main" id="{5BA5668F-FAC5-4ABA-B505-AACB2031ED80}"/>
                </a:ext>
              </a:extLst>
            </p:cNvPr>
            <p:cNvSpPr/>
            <p:nvPr/>
          </p:nvSpPr>
          <p:spPr bwMode="auto">
            <a:xfrm>
              <a:off x="8727621" y="4313464"/>
              <a:ext cx="650422" cy="605074"/>
            </a:xfrm>
            <a:custGeom>
              <a:avLst/>
              <a:gdLst>
                <a:gd name="connsiteX0" fmla="*/ 397329 w 650422"/>
                <a:gd name="connsiteY0" fmla="*/ 0 h 605074"/>
                <a:gd name="connsiteX1" fmla="*/ 541565 w 650422"/>
                <a:gd name="connsiteY1" fmla="*/ 43543 h 605074"/>
                <a:gd name="connsiteX2" fmla="*/ 579665 w 650422"/>
                <a:gd name="connsiteY2" fmla="*/ 100693 h 605074"/>
                <a:gd name="connsiteX3" fmla="*/ 636815 w 650422"/>
                <a:gd name="connsiteY3" fmla="*/ 125185 h 605074"/>
                <a:gd name="connsiteX4" fmla="*/ 650422 w 650422"/>
                <a:gd name="connsiteY4" fmla="*/ 299357 h 605074"/>
                <a:gd name="connsiteX5" fmla="*/ 606879 w 650422"/>
                <a:gd name="connsiteY5" fmla="*/ 424543 h 605074"/>
                <a:gd name="connsiteX6" fmla="*/ 476250 w 650422"/>
                <a:gd name="connsiteY6" fmla="*/ 453822 h 605074"/>
                <a:gd name="connsiteX7" fmla="*/ 476250 w 650422"/>
                <a:gd name="connsiteY7" fmla="*/ 605074 h 605074"/>
                <a:gd name="connsiteX8" fmla="*/ 367393 w 650422"/>
                <a:gd name="connsiteY8" fmla="*/ 605074 h 605074"/>
                <a:gd name="connsiteX9" fmla="*/ 367393 w 650422"/>
                <a:gd name="connsiteY9" fmla="*/ 433300 h 605074"/>
                <a:gd name="connsiteX10" fmla="*/ 234043 w 650422"/>
                <a:gd name="connsiteY10" fmla="*/ 304800 h 605074"/>
                <a:gd name="connsiteX11" fmla="*/ 70758 w 650422"/>
                <a:gd name="connsiteY11" fmla="*/ 342900 h 605074"/>
                <a:gd name="connsiteX12" fmla="*/ 0 w 650422"/>
                <a:gd name="connsiteY12" fmla="*/ 310243 h 605074"/>
                <a:gd name="connsiteX13" fmla="*/ 29936 w 650422"/>
                <a:gd name="connsiteY13" fmla="*/ 125185 h 605074"/>
                <a:gd name="connsiteX14" fmla="*/ 228600 w 650422"/>
                <a:gd name="connsiteY14" fmla="*/ 8164 h 60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0422" h="605074">
                  <a:moveTo>
                    <a:pt x="397329" y="0"/>
                  </a:moveTo>
                  <a:lnTo>
                    <a:pt x="541565" y="43543"/>
                  </a:lnTo>
                  <a:lnTo>
                    <a:pt x="579665" y="100693"/>
                  </a:lnTo>
                  <a:lnTo>
                    <a:pt x="636815" y="125185"/>
                  </a:lnTo>
                  <a:lnTo>
                    <a:pt x="650422" y="299357"/>
                  </a:lnTo>
                  <a:lnTo>
                    <a:pt x="606879" y="424543"/>
                  </a:lnTo>
                  <a:lnTo>
                    <a:pt x="476250" y="453822"/>
                  </a:lnTo>
                  <a:lnTo>
                    <a:pt x="476250" y="605074"/>
                  </a:lnTo>
                  <a:lnTo>
                    <a:pt x="367393" y="605074"/>
                  </a:lnTo>
                  <a:lnTo>
                    <a:pt x="367393" y="433300"/>
                  </a:lnTo>
                  <a:lnTo>
                    <a:pt x="234043" y="304800"/>
                  </a:lnTo>
                  <a:lnTo>
                    <a:pt x="70758" y="342900"/>
                  </a:lnTo>
                  <a:lnTo>
                    <a:pt x="0" y="310243"/>
                  </a:lnTo>
                  <a:lnTo>
                    <a:pt x="29936" y="125185"/>
                  </a:lnTo>
                  <a:lnTo>
                    <a:pt x="228600" y="816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Graphic 3" descr="Brain">
              <a:extLst>
                <a:ext uri="{FF2B5EF4-FFF2-40B4-BE49-F238E27FC236}">
                  <a16:creationId xmlns:a16="http://schemas.microsoft.com/office/drawing/2014/main" id="{90F44D77-E827-4EA1-87AF-2C8A9DDA583F}"/>
                </a:ext>
              </a:extLst>
            </p:cNvPr>
            <p:cNvSpPr/>
            <p:nvPr/>
          </p:nvSpPr>
          <p:spPr>
            <a:xfrm>
              <a:off x="8659722" y="4264035"/>
              <a:ext cx="771525" cy="657225"/>
            </a:xfrm>
            <a:custGeom>
              <a:avLst/>
              <a:gdLst>
                <a:gd name="connsiteX0" fmla="*/ 749390 w 771525"/>
                <a:gd name="connsiteY0" fmla="*/ 399794 h 657225"/>
                <a:gd name="connsiteX1" fmla="*/ 744628 w 771525"/>
                <a:gd name="connsiteY1" fmla="*/ 267397 h 657225"/>
                <a:gd name="connsiteX2" fmla="*/ 750343 w 771525"/>
                <a:gd name="connsiteY2" fmla="*/ 233107 h 657225"/>
                <a:gd name="connsiteX3" fmla="*/ 658903 w 771525"/>
                <a:gd name="connsiteY3" fmla="*/ 122617 h 657225"/>
                <a:gd name="connsiteX4" fmla="*/ 550318 w 771525"/>
                <a:gd name="connsiteY4" fmla="*/ 45464 h 657225"/>
                <a:gd name="connsiteX5" fmla="*/ 523648 w 771525"/>
                <a:gd name="connsiteY5" fmla="*/ 48322 h 657225"/>
                <a:gd name="connsiteX6" fmla="*/ 443638 w 771525"/>
                <a:gd name="connsiteY6" fmla="*/ 7364 h 657225"/>
                <a:gd name="connsiteX7" fmla="*/ 358865 w 771525"/>
                <a:gd name="connsiteY7" fmla="*/ 36892 h 657225"/>
                <a:gd name="connsiteX8" fmla="*/ 258853 w 771525"/>
                <a:gd name="connsiteY8" fmla="*/ 21652 h 657225"/>
                <a:gd name="connsiteX9" fmla="*/ 185510 w 771525"/>
                <a:gd name="connsiteY9" fmla="*/ 92137 h 657225"/>
                <a:gd name="connsiteX10" fmla="*/ 178843 w 771525"/>
                <a:gd name="connsiteY10" fmla="*/ 92137 h 657225"/>
                <a:gd name="connsiteX11" fmla="*/ 64543 w 771525"/>
                <a:gd name="connsiteY11" fmla="*/ 204532 h 657225"/>
                <a:gd name="connsiteX12" fmla="*/ 64543 w 771525"/>
                <a:gd name="connsiteY12" fmla="*/ 210247 h 657225"/>
                <a:gd name="connsiteX13" fmla="*/ 7393 w 771525"/>
                <a:gd name="connsiteY13" fmla="*/ 315974 h 657225"/>
                <a:gd name="connsiteX14" fmla="*/ 125503 w 771525"/>
                <a:gd name="connsiteY14" fmla="*/ 420749 h 657225"/>
                <a:gd name="connsiteX15" fmla="*/ 273140 w 771525"/>
                <a:gd name="connsiteY15" fmla="*/ 420749 h 657225"/>
                <a:gd name="connsiteX16" fmla="*/ 388393 w 771525"/>
                <a:gd name="connsiteY16" fmla="*/ 534097 h 657225"/>
                <a:gd name="connsiteX17" fmla="*/ 388393 w 771525"/>
                <a:gd name="connsiteY17" fmla="*/ 656017 h 657225"/>
                <a:gd name="connsiteX18" fmla="*/ 463640 w 771525"/>
                <a:gd name="connsiteY18" fmla="*/ 656017 h 657225"/>
                <a:gd name="connsiteX19" fmla="*/ 463640 w 771525"/>
                <a:gd name="connsiteY19" fmla="*/ 570292 h 657225"/>
                <a:gd name="connsiteX20" fmla="*/ 463640 w 771525"/>
                <a:gd name="connsiteY20" fmla="*/ 557909 h 657225"/>
                <a:gd name="connsiteX21" fmla="*/ 487453 w 771525"/>
                <a:gd name="connsiteY21" fmla="*/ 449324 h 657225"/>
                <a:gd name="connsiteX22" fmla="*/ 537935 w 771525"/>
                <a:gd name="connsiteY22" fmla="*/ 406462 h 657225"/>
                <a:gd name="connsiteX23" fmla="*/ 575083 w 771525"/>
                <a:gd name="connsiteY23" fmla="*/ 375029 h 657225"/>
                <a:gd name="connsiteX24" fmla="*/ 587465 w 771525"/>
                <a:gd name="connsiteY24" fmla="*/ 352169 h 657225"/>
                <a:gd name="connsiteX25" fmla="*/ 525553 w 771525"/>
                <a:gd name="connsiteY25" fmla="*/ 344549 h 657225"/>
                <a:gd name="connsiteX26" fmla="*/ 503645 w 771525"/>
                <a:gd name="connsiteY26" fmla="*/ 328357 h 657225"/>
                <a:gd name="connsiteX27" fmla="*/ 519838 w 771525"/>
                <a:gd name="connsiteY27" fmla="*/ 306449 h 657225"/>
                <a:gd name="connsiteX28" fmla="*/ 596038 w 771525"/>
                <a:gd name="connsiteY28" fmla="*/ 315022 h 657225"/>
                <a:gd name="connsiteX29" fmla="*/ 596990 w 771525"/>
                <a:gd name="connsiteY29" fmla="*/ 307402 h 657225"/>
                <a:gd name="connsiteX30" fmla="*/ 591275 w 771525"/>
                <a:gd name="connsiteY30" fmla="*/ 262634 h 657225"/>
                <a:gd name="connsiteX31" fmla="*/ 513170 w 771525"/>
                <a:gd name="connsiteY31" fmla="*/ 200722 h 657225"/>
                <a:gd name="connsiteX32" fmla="*/ 494120 w 771525"/>
                <a:gd name="connsiteY32" fmla="*/ 195007 h 657225"/>
                <a:gd name="connsiteX33" fmla="*/ 488405 w 771525"/>
                <a:gd name="connsiteY33" fmla="*/ 193102 h 657225"/>
                <a:gd name="connsiteX34" fmla="*/ 487453 w 771525"/>
                <a:gd name="connsiteY34" fmla="*/ 193102 h 657225"/>
                <a:gd name="connsiteX35" fmla="*/ 465545 w 771525"/>
                <a:gd name="connsiteY35" fmla="*/ 198817 h 657225"/>
                <a:gd name="connsiteX36" fmla="*/ 456973 w 771525"/>
                <a:gd name="connsiteY36" fmla="*/ 200722 h 657225"/>
                <a:gd name="connsiteX37" fmla="*/ 447448 w 771525"/>
                <a:gd name="connsiteY37" fmla="*/ 202627 h 657225"/>
                <a:gd name="connsiteX38" fmla="*/ 424588 w 771525"/>
                <a:gd name="connsiteY38" fmla="*/ 272159 h 657225"/>
                <a:gd name="connsiteX39" fmla="*/ 457925 w 771525"/>
                <a:gd name="connsiteY39" fmla="*/ 336929 h 657225"/>
                <a:gd name="connsiteX40" fmla="*/ 459830 w 771525"/>
                <a:gd name="connsiteY40" fmla="*/ 363599 h 657225"/>
                <a:gd name="connsiteX41" fmla="*/ 435065 w 771525"/>
                <a:gd name="connsiteY41" fmla="*/ 365504 h 657225"/>
                <a:gd name="connsiteX42" fmla="*/ 406490 w 771525"/>
                <a:gd name="connsiteY42" fmla="*/ 330262 h 657225"/>
                <a:gd name="connsiteX43" fmla="*/ 404585 w 771525"/>
                <a:gd name="connsiteY43" fmla="*/ 330262 h 657225"/>
                <a:gd name="connsiteX44" fmla="*/ 322670 w 771525"/>
                <a:gd name="connsiteY44" fmla="*/ 304544 h 657225"/>
                <a:gd name="connsiteX45" fmla="*/ 317908 w 771525"/>
                <a:gd name="connsiteY45" fmla="*/ 278827 h 657225"/>
                <a:gd name="connsiteX46" fmla="*/ 343625 w 771525"/>
                <a:gd name="connsiteY46" fmla="*/ 273112 h 657225"/>
                <a:gd name="connsiteX47" fmla="*/ 391250 w 771525"/>
                <a:gd name="connsiteY47" fmla="*/ 289304 h 657225"/>
                <a:gd name="connsiteX48" fmla="*/ 387440 w 771525"/>
                <a:gd name="connsiteY48" fmla="*/ 274064 h 657225"/>
                <a:gd name="connsiteX49" fmla="*/ 397918 w 771525"/>
                <a:gd name="connsiteY49" fmla="*/ 212152 h 657225"/>
                <a:gd name="connsiteX50" fmla="*/ 358865 w 771525"/>
                <a:gd name="connsiteY50" fmla="*/ 215009 h 657225"/>
                <a:gd name="connsiteX51" fmla="*/ 324575 w 771525"/>
                <a:gd name="connsiteY51" fmla="*/ 212152 h 657225"/>
                <a:gd name="connsiteX52" fmla="*/ 241708 w 771525"/>
                <a:gd name="connsiteY52" fmla="*/ 264539 h 657225"/>
                <a:gd name="connsiteX53" fmla="*/ 158840 w 771525"/>
                <a:gd name="connsiteY53" fmla="*/ 360742 h 657225"/>
                <a:gd name="connsiteX54" fmla="*/ 139790 w 771525"/>
                <a:gd name="connsiteY54" fmla="*/ 379792 h 657225"/>
                <a:gd name="connsiteX55" fmla="*/ 120740 w 771525"/>
                <a:gd name="connsiteY55" fmla="*/ 360742 h 657225"/>
                <a:gd name="connsiteX56" fmla="*/ 165508 w 771525"/>
                <a:gd name="connsiteY56" fmla="*/ 268349 h 657225"/>
                <a:gd name="connsiteX57" fmla="*/ 106453 w 771525"/>
                <a:gd name="connsiteY57" fmla="*/ 238822 h 657225"/>
                <a:gd name="connsiteX58" fmla="*/ 109310 w 771525"/>
                <a:gd name="connsiteY58" fmla="*/ 212152 h 657225"/>
                <a:gd name="connsiteX59" fmla="*/ 135980 w 771525"/>
                <a:gd name="connsiteY59" fmla="*/ 214057 h 657225"/>
                <a:gd name="connsiteX60" fmla="*/ 196940 w 771525"/>
                <a:gd name="connsiteY60" fmla="*/ 231202 h 657225"/>
                <a:gd name="connsiteX61" fmla="*/ 283618 w 771525"/>
                <a:gd name="connsiteY61" fmla="*/ 198817 h 657225"/>
                <a:gd name="connsiteX62" fmla="*/ 218848 w 771525"/>
                <a:gd name="connsiteY62" fmla="*/ 139762 h 657225"/>
                <a:gd name="connsiteX63" fmla="*/ 225515 w 771525"/>
                <a:gd name="connsiteY63" fmla="*/ 114044 h 657225"/>
                <a:gd name="connsiteX64" fmla="*/ 251233 w 771525"/>
                <a:gd name="connsiteY64" fmla="*/ 120712 h 657225"/>
                <a:gd name="connsiteX65" fmla="*/ 434113 w 771525"/>
                <a:gd name="connsiteY65" fmla="*/ 164527 h 657225"/>
                <a:gd name="connsiteX66" fmla="*/ 405538 w 771525"/>
                <a:gd name="connsiteY66" fmla="*/ 91184 h 657225"/>
                <a:gd name="connsiteX67" fmla="*/ 425540 w 771525"/>
                <a:gd name="connsiteY67" fmla="*/ 73087 h 657225"/>
                <a:gd name="connsiteX68" fmla="*/ 443638 w 771525"/>
                <a:gd name="connsiteY68" fmla="*/ 93089 h 657225"/>
                <a:gd name="connsiteX69" fmla="*/ 503645 w 771525"/>
                <a:gd name="connsiteY69" fmla="*/ 155954 h 657225"/>
                <a:gd name="connsiteX70" fmla="*/ 520790 w 771525"/>
                <a:gd name="connsiteY70" fmla="*/ 160717 h 657225"/>
                <a:gd name="connsiteX71" fmla="*/ 577940 w 771525"/>
                <a:gd name="connsiteY71" fmla="*/ 112139 h 657225"/>
                <a:gd name="connsiteX72" fmla="*/ 601753 w 771525"/>
                <a:gd name="connsiteY72" fmla="*/ 126427 h 657225"/>
                <a:gd name="connsiteX73" fmla="*/ 587465 w 771525"/>
                <a:gd name="connsiteY73" fmla="*/ 150239 h 657225"/>
                <a:gd name="connsiteX74" fmla="*/ 556985 w 771525"/>
                <a:gd name="connsiteY74" fmla="*/ 175004 h 657225"/>
                <a:gd name="connsiteX75" fmla="*/ 556985 w 771525"/>
                <a:gd name="connsiteY75" fmla="*/ 176909 h 657225"/>
                <a:gd name="connsiteX76" fmla="*/ 625565 w 771525"/>
                <a:gd name="connsiteY76" fmla="*/ 247394 h 657225"/>
                <a:gd name="connsiteX77" fmla="*/ 631280 w 771525"/>
                <a:gd name="connsiteY77" fmla="*/ 270254 h 657225"/>
                <a:gd name="connsiteX78" fmla="*/ 639853 w 771525"/>
                <a:gd name="connsiteY78" fmla="*/ 258824 h 657225"/>
                <a:gd name="connsiteX79" fmla="*/ 653188 w 771525"/>
                <a:gd name="connsiteY79" fmla="*/ 214057 h 657225"/>
                <a:gd name="connsiteX80" fmla="*/ 665570 w 771525"/>
                <a:gd name="connsiteY80" fmla="*/ 198817 h 657225"/>
                <a:gd name="connsiteX81" fmla="*/ 684620 w 771525"/>
                <a:gd name="connsiteY81" fmla="*/ 202627 h 657225"/>
                <a:gd name="connsiteX82" fmla="*/ 690335 w 771525"/>
                <a:gd name="connsiteY82" fmla="*/ 221677 h 657225"/>
                <a:gd name="connsiteX83" fmla="*/ 672238 w 771525"/>
                <a:gd name="connsiteY83" fmla="*/ 276922 h 657225"/>
                <a:gd name="connsiteX84" fmla="*/ 631280 w 771525"/>
                <a:gd name="connsiteY84" fmla="*/ 315974 h 657225"/>
                <a:gd name="connsiteX85" fmla="*/ 610325 w 771525"/>
                <a:gd name="connsiteY85" fmla="*/ 384554 h 657225"/>
                <a:gd name="connsiteX86" fmla="*/ 652235 w 771525"/>
                <a:gd name="connsiteY86" fmla="*/ 420749 h 657225"/>
                <a:gd name="connsiteX87" fmla="*/ 661760 w 771525"/>
                <a:gd name="connsiteY87" fmla="*/ 437894 h 657225"/>
                <a:gd name="connsiteX88" fmla="*/ 651283 w 771525"/>
                <a:gd name="connsiteY88" fmla="*/ 454087 h 657225"/>
                <a:gd name="connsiteX89" fmla="*/ 632233 w 771525"/>
                <a:gd name="connsiteY89" fmla="*/ 453134 h 657225"/>
                <a:gd name="connsiteX90" fmla="*/ 587465 w 771525"/>
                <a:gd name="connsiteY90" fmla="*/ 415034 h 657225"/>
                <a:gd name="connsiteX91" fmla="*/ 557938 w 771525"/>
                <a:gd name="connsiteY91" fmla="*/ 436942 h 657225"/>
                <a:gd name="connsiteX92" fmla="*/ 515075 w 771525"/>
                <a:gd name="connsiteY92" fmla="*/ 473137 h 657225"/>
                <a:gd name="connsiteX93" fmla="*/ 500788 w 771525"/>
                <a:gd name="connsiteY93" fmla="*/ 556957 h 657225"/>
                <a:gd name="connsiteX94" fmla="*/ 500788 w 771525"/>
                <a:gd name="connsiteY94" fmla="*/ 570292 h 657225"/>
                <a:gd name="connsiteX95" fmla="*/ 500788 w 771525"/>
                <a:gd name="connsiteY95" fmla="*/ 656017 h 657225"/>
                <a:gd name="connsiteX96" fmla="*/ 576988 w 771525"/>
                <a:gd name="connsiteY96" fmla="*/ 656017 h 657225"/>
                <a:gd name="connsiteX97" fmla="*/ 643663 w 771525"/>
                <a:gd name="connsiteY97" fmla="*/ 523619 h 657225"/>
                <a:gd name="connsiteX98" fmla="*/ 748438 w 771525"/>
                <a:gd name="connsiteY98" fmla="*/ 412177 h 657225"/>
                <a:gd name="connsiteX99" fmla="*/ 749390 w 771525"/>
                <a:gd name="connsiteY99" fmla="*/ 399794 h 657225"/>
                <a:gd name="connsiteX100" fmla="*/ 749390 w 771525"/>
                <a:gd name="connsiteY100" fmla="*/ 399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71525" h="657225">
                  <a:moveTo>
                    <a:pt x="749390" y="399794"/>
                  </a:moveTo>
                  <a:cubicBezTo>
                    <a:pt x="777013" y="359789"/>
                    <a:pt x="775108" y="305497"/>
                    <a:pt x="744628" y="267397"/>
                  </a:cubicBezTo>
                  <a:cubicBezTo>
                    <a:pt x="748438" y="255967"/>
                    <a:pt x="750343" y="244537"/>
                    <a:pt x="750343" y="233107"/>
                  </a:cubicBezTo>
                  <a:cubicBezTo>
                    <a:pt x="750343" y="178814"/>
                    <a:pt x="711290" y="133094"/>
                    <a:pt x="658903" y="122617"/>
                  </a:cubicBezTo>
                  <a:cubicBezTo>
                    <a:pt x="642710" y="75944"/>
                    <a:pt x="599848" y="45464"/>
                    <a:pt x="550318" y="45464"/>
                  </a:cubicBezTo>
                  <a:cubicBezTo>
                    <a:pt x="541745" y="45464"/>
                    <a:pt x="532220" y="46417"/>
                    <a:pt x="523648" y="48322"/>
                  </a:cubicBezTo>
                  <a:cubicBezTo>
                    <a:pt x="503645" y="24509"/>
                    <a:pt x="474118" y="10222"/>
                    <a:pt x="443638" y="7364"/>
                  </a:cubicBezTo>
                  <a:cubicBezTo>
                    <a:pt x="412205" y="5459"/>
                    <a:pt x="381725" y="15937"/>
                    <a:pt x="358865" y="36892"/>
                  </a:cubicBezTo>
                  <a:cubicBezTo>
                    <a:pt x="329338" y="16889"/>
                    <a:pt x="292190" y="11174"/>
                    <a:pt x="258853" y="21652"/>
                  </a:cubicBezTo>
                  <a:cubicBezTo>
                    <a:pt x="224563" y="32129"/>
                    <a:pt x="197893" y="57847"/>
                    <a:pt x="185510" y="92137"/>
                  </a:cubicBezTo>
                  <a:cubicBezTo>
                    <a:pt x="183605" y="92137"/>
                    <a:pt x="180748" y="92137"/>
                    <a:pt x="178843" y="92137"/>
                  </a:cubicBezTo>
                  <a:cubicBezTo>
                    <a:pt x="115978" y="92137"/>
                    <a:pt x="65495" y="141667"/>
                    <a:pt x="64543" y="204532"/>
                  </a:cubicBezTo>
                  <a:cubicBezTo>
                    <a:pt x="64543" y="206437"/>
                    <a:pt x="64543" y="208342"/>
                    <a:pt x="64543" y="210247"/>
                  </a:cubicBezTo>
                  <a:cubicBezTo>
                    <a:pt x="26443" y="231202"/>
                    <a:pt x="4535" y="272159"/>
                    <a:pt x="7393" y="315974"/>
                  </a:cubicBezTo>
                  <a:cubicBezTo>
                    <a:pt x="11203" y="375982"/>
                    <a:pt x="64543" y="420749"/>
                    <a:pt x="125503" y="420749"/>
                  </a:cubicBezTo>
                  <a:lnTo>
                    <a:pt x="273140" y="420749"/>
                  </a:lnTo>
                  <a:cubicBezTo>
                    <a:pt x="336005" y="420749"/>
                    <a:pt x="387440" y="471232"/>
                    <a:pt x="388393" y="534097"/>
                  </a:cubicBezTo>
                  <a:lnTo>
                    <a:pt x="388393" y="656017"/>
                  </a:lnTo>
                  <a:lnTo>
                    <a:pt x="463640" y="656017"/>
                  </a:lnTo>
                  <a:lnTo>
                    <a:pt x="463640" y="570292"/>
                  </a:lnTo>
                  <a:cubicBezTo>
                    <a:pt x="463640" y="566482"/>
                    <a:pt x="463640" y="561719"/>
                    <a:pt x="463640" y="557909"/>
                  </a:cubicBezTo>
                  <a:cubicBezTo>
                    <a:pt x="463640" y="522667"/>
                    <a:pt x="462688" y="477899"/>
                    <a:pt x="487453" y="449324"/>
                  </a:cubicBezTo>
                  <a:cubicBezTo>
                    <a:pt x="502693" y="433132"/>
                    <a:pt x="519838" y="418844"/>
                    <a:pt x="537935" y="406462"/>
                  </a:cubicBezTo>
                  <a:cubicBezTo>
                    <a:pt x="552223" y="397889"/>
                    <a:pt x="564605" y="387412"/>
                    <a:pt x="575083" y="375029"/>
                  </a:cubicBezTo>
                  <a:cubicBezTo>
                    <a:pt x="579845" y="367409"/>
                    <a:pt x="584608" y="359789"/>
                    <a:pt x="587465" y="352169"/>
                  </a:cubicBezTo>
                  <a:cubicBezTo>
                    <a:pt x="567463" y="344549"/>
                    <a:pt x="546508" y="341692"/>
                    <a:pt x="525553" y="344549"/>
                  </a:cubicBezTo>
                  <a:cubicBezTo>
                    <a:pt x="515075" y="345502"/>
                    <a:pt x="505550" y="338834"/>
                    <a:pt x="503645" y="328357"/>
                  </a:cubicBezTo>
                  <a:cubicBezTo>
                    <a:pt x="502693" y="317879"/>
                    <a:pt x="509360" y="308354"/>
                    <a:pt x="519838" y="306449"/>
                  </a:cubicBezTo>
                  <a:cubicBezTo>
                    <a:pt x="545555" y="302639"/>
                    <a:pt x="571273" y="305497"/>
                    <a:pt x="596038" y="315022"/>
                  </a:cubicBezTo>
                  <a:cubicBezTo>
                    <a:pt x="596038" y="312164"/>
                    <a:pt x="596038" y="310259"/>
                    <a:pt x="596990" y="307402"/>
                  </a:cubicBezTo>
                  <a:cubicBezTo>
                    <a:pt x="597943" y="292162"/>
                    <a:pt x="596038" y="276922"/>
                    <a:pt x="591275" y="262634"/>
                  </a:cubicBezTo>
                  <a:cubicBezTo>
                    <a:pt x="577940" y="228344"/>
                    <a:pt x="544603" y="213104"/>
                    <a:pt x="513170" y="200722"/>
                  </a:cubicBezTo>
                  <a:cubicBezTo>
                    <a:pt x="507455" y="198817"/>
                    <a:pt x="501740" y="196912"/>
                    <a:pt x="494120" y="195007"/>
                  </a:cubicBezTo>
                  <a:lnTo>
                    <a:pt x="488405" y="193102"/>
                  </a:lnTo>
                  <a:lnTo>
                    <a:pt x="487453" y="193102"/>
                  </a:lnTo>
                  <a:cubicBezTo>
                    <a:pt x="479833" y="194054"/>
                    <a:pt x="473165" y="195959"/>
                    <a:pt x="465545" y="198817"/>
                  </a:cubicBezTo>
                  <a:lnTo>
                    <a:pt x="456973" y="200722"/>
                  </a:lnTo>
                  <a:lnTo>
                    <a:pt x="447448" y="202627"/>
                  </a:lnTo>
                  <a:cubicBezTo>
                    <a:pt x="431255" y="221677"/>
                    <a:pt x="422683" y="246442"/>
                    <a:pt x="424588" y="272159"/>
                  </a:cubicBezTo>
                  <a:cubicBezTo>
                    <a:pt x="426493" y="297877"/>
                    <a:pt x="438875" y="320737"/>
                    <a:pt x="457925" y="336929"/>
                  </a:cubicBezTo>
                  <a:cubicBezTo>
                    <a:pt x="465545" y="343597"/>
                    <a:pt x="465545" y="355027"/>
                    <a:pt x="459830" y="363599"/>
                  </a:cubicBezTo>
                  <a:cubicBezTo>
                    <a:pt x="454115" y="370267"/>
                    <a:pt x="442685" y="371219"/>
                    <a:pt x="435065" y="365504"/>
                  </a:cubicBezTo>
                  <a:cubicBezTo>
                    <a:pt x="423635" y="355979"/>
                    <a:pt x="414110" y="343597"/>
                    <a:pt x="406490" y="330262"/>
                  </a:cubicBezTo>
                  <a:lnTo>
                    <a:pt x="404585" y="330262"/>
                  </a:lnTo>
                  <a:cubicBezTo>
                    <a:pt x="377915" y="325499"/>
                    <a:pt x="347435" y="320737"/>
                    <a:pt x="322670" y="304544"/>
                  </a:cubicBezTo>
                  <a:cubicBezTo>
                    <a:pt x="314098" y="298829"/>
                    <a:pt x="312193" y="287399"/>
                    <a:pt x="317908" y="278827"/>
                  </a:cubicBezTo>
                  <a:cubicBezTo>
                    <a:pt x="323623" y="270254"/>
                    <a:pt x="335053" y="267397"/>
                    <a:pt x="343625" y="273112"/>
                  </a:cubicBezTo>
                  <a:cubicBezTo>
                    <a:pt x="357913" y="281684"/>
                    <a:pt x="374105" y="287399"/>
                    <a:pt x="391250" y="289304"/>
                  </a:cubicBezTo>
                  <a:cubicBezTo>
                    <a:pt x="389345" y="284542"/>
                    <a:pt x="388393" y="279779"/>
                    <a:pt x="387440" y="274064"/>
                  </a:cubicBezTo>
                  <a:cubicBezTo>
                    <a:pt x="385535" y="253109"/>
                    <a:pt x="389345" y="231202"/>
                    <a:pt x="397918" y="212152"/>
                  </a:cubicBezTo>
                  <a:cubicBezTo>
                    <a:pt x="384583" y="214057"/>
                    <a:pt x="372200" y="215009"/>
                    <a:pt x="358865" y="215009"/>
                  </a:cubicBezTo>
                  <a:cubicBezTo>
                    <a:pt x="347435" y="215009"/>
                    <a:pt x="336005" y="214057"/>
                    <a:pt x="324575" y="212152"/>
                  </a:cubicBezTo>
                  <a:cubicBezTo>
                    <a:pt x="303620" y="237869"/>
                    <a:pt x="274093" y="256919"/>
                    <a:pt x="241708" y="264539"/>
                  </a:cubicBezTo>
                  <a:cubicBezTo>
                    <a:pt x="198845" y="286447"/>
                    <a:pt x="158840" y="314069"/>
                    <a:pt x="158840" y="360742"/>
                  </a:cubicBezTo>
                  <a:cubicBezTo>
                    <a:pt x="158840" y="371219"/>
                    <a:pt x="150268" y="379792"/>
                    <a:pt x="139790" y="379792"/>
                  </a:cubicBezTo>
                  <a:cubicBezTo>
                    <a:pt x="129313" y="379792"/>
                    <a:pt x="120740" y="371219"/>
                    <a:pt x="120740" y="360742"/>
                  </a:cubicBezTo>
                  <a:cubicBezTo>
                    <a:pt x="121693" y="324547"/>
                    <a:pt x="137885" y="291209"/>
                    <a:pt x="165508" y="268349"/>
                  </a:cubicBezTo>
                  <a:cubicBezTo>
                    <a:pt x="142648" y="265492"/>
                    <a:pt x="121693" y="255967"/>
                    <a:pt x="106453" y="238822"/>
                  </a:cubicBezTo>
                  <a:cubicBezTo>
                    <a:pt x="99785" y="230249"/>
                    <a:pt x="101690" y="218819"/>
                    <a:pt x="109310" y="212152"/>
                  </a:cubicBezTo>
                  <a:cubicBezTo>
                    <a:pt x="116930" y="205484"/>
                    <a:pt x="129313" y="206437"/>
                    <a:pt x="135980" y="214057"/>
                  </a:cubicBezTo>
                  <a:cubicBezTo>
                    <a:pt x="143600" y="223582"/>
                    <a:pt x="165508" y="232154"/>
                    <a:pt x="196940" y="231202"/>
                  </a:cubicBezTo>
                  <a:cubicBezTo>
                    <a:pt x="228373" y="231202"/>
                    <a:pt x="259805" y="219772"/>
                    <a:pt x="283618" y="198817"/>
                  </a:cubicBezTo>
                  <a:cubicBezTo>
                    <a:pt x="255995" y="187387"/>
                    <a:pt x="233135" y="166432"/>
                    <a:pt x="218848" y="139762"/>
                  </a:cubicBezTo>
                  <a:cubicBezTo>
                    <a:pt x="213133" y="130237"/>
                    <a:pt x="216943" y="118807"/>
                    <a:pt x="225515" y="114044"/>
                  </a:cubicBezTo>
                  <a:cubicBezTo>
                    <a:pt x="235040" y="108329"/>
                    <a:pt x="246470" y="112139"/>
                    <a:pt x="251233" y="120712"/>
                  </a:cubicBezTo>
                  <a:cubicBezTo>
                    <a:pt x="279808" y="172147"/>
                    <a:pt x="339815" y="186434"/>
                    <a:pt x="434113" y="164527"/>
                  </a:cubicBezTo>
                  <a:cubicBezTo>
                    <a:pt x="416968" y="150239"/>
                    <a:pt x="404585" y="127379"/>
                    <a:pt x="405538" y="91184"/>
                  </a:cubicBezTo>
                  <a:cubicBezTo>
                    <a:pt x="405538" y="80707"/>
                    <a:pt x="415063" y="72134"/>
                    <a:pt x="425540" y="73087"/>
                  </a:cubicBezTo>
                  <a:cubicBezTo>
                    <a:pt x="436018" y="73087"/>
                    <a:pt x="444590" y="82612"/>
                    <a:pt x="443638" y="93089"/>
                  </a:cubicBezTo>
                  <a:cubicBezTo>
                    <a:pt x="441733" y="135952"/>
                    <a:pt x="465545" y="144524"/>
                    <a:pt x="503645" y="155954"/>
                  </a:cubicBezTo>
                  <a:cubicBezTo>
                    <a:pt x="509360" y="157859"/>
                    <a:pt x="515075" y="158812"/>
                    <a:pt x="520790" y="160717"/>
                  </a:cubicBezTo>
                  <a:cubicBezTo>
                    <a:pt x="531268" y="136904"/>
                    <a:pt x="552223" y="118807"/>
                    <a:pt x="577940" y="112139"/>
                  </a:cubicBezTo>
                  <a:cubicBezTo>
                    <a:pt x="588418" y="109282"/>
                    <a:pt x="598895" y="115949"/>
                    <a:pt x="601753" y="126427"/>
                  </a:cubicBezTo>
                  <a:cubicBezTo>
                    <a:pt x="604610" y="136904"/>
                    <a:pt x="597943" y="147382"/>
                    <a:pt x="587465" y="150239"/>
                  </a:cubicBezTo>
                  <a:cubicBezTo>
                    <a:pt x="574130" y="154049"/>
                    <a:pt x="563653" y="162622"/>
                    <a:pt x="556985" y="175004"/>
                  </a:cubicBezTo>
                  <a:cubicBezTo>
                    <a:pt x="556985" y="175957"/>
                    <a:pt x="556985" y="175957"/>
                    <a:pt x="556985" y="176909"/>
                  </a:cubicBezTo>
                  <a:cubicBezTo>
                    <a:pt x="586513" y="191197"/>
                    <a:pt x="612230" y="212152"/>
                    <a:pt x="625565" y="247394"/>
                  </a:cubicBezTo>
                  <a:cubicBezTo>
                    <a:pt x="628423" y="255014"/>
                    <a:pt x="630328" y="262634"/>
                    <a:pt x="631280" y="270254"/>
                  </a:cubicBezTo>
                  <a:cubicBezTo>
                    <a:pt x="635090" y="267397"/>
                    <a:pt x="637948" y="263587"/>
                    <a:pt x="639853" y="258824"/>
                  </a:cubicBezTo>
                  <a:cubicBezTo>
                    <a:pt x="646520" y="244537"/>
                    <a:pt x="651283" y="230249"/>
                    <a:pt x="653188" y="214057"/>
                  </a:cubicBezTo>
                  <a:cubicBezTo>
                    <a:pt x="654140" y="207389"/>
                    <a:pt x="658903" y="201674"/>
                    <a:pt x="665570" y="198817"/>
                  </a:cubicBezTo>
                  <a:cubicBezTo>
                    <a:pt x="672238" y="195959"/>
                    <a:pt x="679858" y="197864"/>
                    <a:pt x="684620" y="202627"/>
                  </a:cubicBezTo>
                  <a:cubicBezTo>
                    <a:pt x="690335" y="207389"/>
                    <a:pt x="692240" y="214057"/>
                    <a:pt x="690335" y="221677"/>
                  </a:cubicBezTo>
                  <a:cubicBezTo>
                    <a:pt x="687478" y="240727"/>
                    <a:pt x="681763" y="259777"/>
                    <a:pt x="672238" y="276922"/>
                  </a:cubicBezTo>
                  <a:cubicBezTo>
                    <a:pt x="662713" y="293114"/>
                    <a:pt x="648425" y="306449"/>
                    <a:pt x="631280" y="315974"/>
                  </a:cubicBezTo>
                  <a:cubicBezTo>
                    <a:pt x="629375" y="339787"/>
                    <a:pt x="621755" y="363599"/>
                    <a:pt x="610325" y="384554"/>
                  </a:cubicBezTo>
                  <a:cubicBezTo>
                    <a:pt x="622708" y="398842"/>
                    <a:pt x="636043" y="411224"/>
                    <a:pt x="652235" y="420749"/>
                  </a:cubicBezTo>
                  <a:cubicBezTo>
                    <a:pt x="657950" y="424559"/>
                    <a:pt x="661760" y="431227"/>
                    <a:pt x="661760" y="437894"/>
                  </a:cubicBezTo>
                  <a:cubicBezTo>
                    <a:pt x="661760" y="444562"/>
                    <a:pt x="657950" y="451229"/>
                    <a:pt x="651283" y="454087"/>
                  </a:cubicBezTo>
                  <a:cubicBezTo>
                    <a:pt x="644615" y="456944"/>
                    <a:pt x="637948" y="456944"/>
                    <a:pt x="632233" y="453134"/>
                  </a:cubicBezTo>
                  <a:cubicBezTo>
                    <a:pt x="616040" y="442657"/>
                    <a:pt x="600800" y="429322"/>
                    <a:pt x="587465" y="415034"/>
                  </a:cubicBezTo>
                  <a:cubicBezTo>
                    <a:pt x="577940" y="422654"/>
                    <a:pt x="567463" y="430274"/>
                    <a:pt x="557938" y="436942"/>
                  </a:cubicBezTo>
                  <a:cubicBezTo>
                    <a:pt x="541745" y="447419"/>
                    <a:pt x="527458" y="458849"/>
                    <a:pt x="515075" y="473137"/>
                  </a:cubicBezTo>
                  <a:cubicBezTo>
                    <a:pt x="499835" y="491234"/>
                    <a:pt x="500788" y="526477"/>
                    <a:pt x="500788" y="556957"/>
                  </a:cubicBezTo>
                  <a:cubicBezTo>
                    <a:pt x="500788" y="561719"/>
                    <a:pt x="500788" y="565529"/>
                    <a:pt x="500788" y="570292"/>
                  </a:cubicBezTo>
                  <a:lnTo>
                    <a:pt x="500788" y="656017"/>
                  </a:lnTo>
                  <a:lnTo>
                    <a:pt x="576988" y="656017"/>
                  </a:lnTo>
                  <a:cubicBezTo>
                    <a:pt x="576988" y="532192"/>
                    <a:pt x="636043" y="525524"/>
                    <a:pt x="643663" y="523619"/>
                  </a:cubicBezTo>
                  <a:cubicBezTo>
                    <a:pt x="668428" y="516952"/>
                    <a:pt x="734150" y="482662"/>
                    <a:pt x="748438" y="412177"/>
                  </a:cubicBezTo>
                  <a:cubicBezTo>
                    <a:pt x="750343" y="408367"/>
                    <a:pt x="749390" y="403604"/>
                    <a:pt x="749390" y="399794"/>
                  </a:cubicBezTo>
                  <a:cubicBezTo>
                    <a:pt x="748438" y="399794"/>
                    <a:pt x="748438" y="399794"/>
                    <a:pt x="749390" y="399794"/>
                  </a:cubicBezTo>
                  <a:close/>
                </a:path>
              </a:pathLst>
            </a:custGeom>
            <a:solidFill>
              <a:schemeClr val="accent1"/>
            </a:solidFill>
            <a:ln w="9525" cap="flat">
              <a:noFill/>
              <a:prstDash val="solid"/>
              <a:miter/>
            </a:ln>
          </p:spPr>
          <p:txBody>
            <a:bodyPr rtlCol="0" anchor="ctr"/>
            <a:lstStyle/>
            <a:p>
              <a:pPr defTabSz="932597"/>
              <a:endParaRPr lang="en-US" sz="1836">
                <a:solidFill>
                  <a:prstClr val="black"/>
                </a:solidFill>
                <a:latin typeface="Segoe UI"/>
              </a:endParaRPr>
            </a:p>
          </p:txBody>
        </p:sp>
      </p:grpSp>
      <p:grpSp>
        <p:nvGrpSpPr>
          <p:cNvPr id="54" name="Group 53">
            <a:extLst>
              <a:ext uri="{FF2B5EF4-FFF2-40B4-BE49-F238E27FC236}">
                <a16:creationId xmlns:a16="http://schemas.microsoft.com/office/drawing/2014/main" id="{31E22BBF-1575-44E8-B80A-A26A104FC6B8}"/>
              </a:ext>
            </a:extLst>
          </p:cNvPr>
          <p:cNvGrpSpPr/>
          <p:nvPr/>
        </p:nvGrpSpPr>
        <p:grpSpPr>
          <a:xfrm>
            <a:off x="3412399" y="3137114"/>
            <a:ext cx="878153" cy="1154313"/>
            <a:chOff x="4373323" y="1855264"/>
            <a:chExt cx="2771333" cy="3642856"/>
          </a:xfrm>
        </p:grpSpPr>
        <p:sp>
          <p:nvSpPr>
            <p:cNvPr id="55" name="Freeform: Shape 54">
              <a:extLst>
                <a:ext uri="{FF2B5EF4-FFF2-40B4-BE49-F238E27FC236}">
                  <a16:creationId xmlns:a16="http://schemas.microsoft.com/office/drawing/2014/main" id="{EC362719-9AC1-4C07-B8D0-D116FDB501C9}"/>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endParaRPr lang="en-US" sz="1836">
                <a:solidFill>
                  <a:prstClr val="black"/>
                </a:solidFill>
                <a:latin typeface="Segoe UI"/>
              </a:endParaRPr>
            </a:p>
          </p:txBody>
        </p:sp>
        <p:sp>
          <p:nvSpPr>
            <p:cNvPr id="56" name="Freeform: Shape 55">
              <a:extLst>
                <a:ext uri="{FF2B5EF4-FFF2-40B4-BE49-F238E27FC236}">
                  <a16:creationId xmlns:a16="http://schemas.microsoft.com/office/drawing/2014/main" id="{817421CB-1EDB-4255-BE65-F5A0BA8AA35D}"/>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597"/>
              <a:endParaRPr lang="en-US" sz="1836">
                <a:solidFill>
                  <a:prstClr val="white"/>
                </a:solidFill>
                <a:latin typeface="Segoe UI"/>
              </a:endParaRPr>
            </a:p>
          </p:txBody>
        </p:sp>
      </p:grpSp>
      <p:grpSp>
        <p:nvGrpSpPr>
          <p:cNvPr id="57" name="Group 56">
            <a:extLst>
              <a:ext uri="{FF2B5EF4-FFF2-40B4-BE49-F238E27FC236}">
                <a16:creationId xmlns:a16="http://schemas.microsoft.com/office/drawing/2014/main" id="{6E7CA053-81AC-4ED1-844F-A95476C43733}"/>
              </a:ext>
            </a:extLst>
          </p:cNvPr>
          <p:cNvGrpSpPr/>
          <p:nvPr/>
        </p:nvGrpSpPr>
        <p:grpSpPr>
          <a:xfrm>
            <a:off x="10398162" y="3097535"/>
            <a:ext cx="1062529" cy="1233472"/>
            <a:chOff x="4972405" y="5350247"/>
            <a:chExt cx="570148" cy="661875"/>
          </a:xfrm>
        </p:grpSpPr>
        <p:sp>
          <p:nvSpPr>
            <p:cNvPr id="58" name="Rectangle 57">
              <a:extLst>
                <a:ext uri="{FF2B5EF4-FFF2-40B4-BE49-F238E27FC236}">
                  <a16:creationId xmlns:a16="http://schemas.microsoft.com/office/drawing/2014/main" id="{0D151E9A-A407-4DBB-A301-1EF7C041256E}"/>
                </a:ext>
              </a:extLst>
            </p:cNvPr>
            <p:cNvSpPr/>
            <p:nvPr/>
          </p:nvSpPr>
          <p:spPr>
            <a:xfrm rot="18000000">
              <a:off x="4991265" y="5570425"/>
              <a:ext cx="556178" cy="230415"/>
            </a:xfrm>
            <a:prstGeom prst="rect">
              <a:avLst/>
            </a:prstGeom>
            <a:solidFill>
              <a:schemeClr val="accent2"/>
            </a:solidFill>
            <a:ln w="6747" cap="flat">
              <a:noFill/>
              <a:prstDash val="solid"/>
              <a:miter/>
            </a:ln>
          </p:spPr>
          <p:txBody>
            <a:bodyPr rtlCol="0" anchor="ctr"/>
            <a:lstStyle/>
            <a:p>
              <a:pPr defTabSz="932597"/>
              <a:endParaRPr lang="en-US" sz="1836">
                <a:solidFill>
                  <a:prstClr val="black"/>
                </a:solidFill>
                <a:latin typeface="Segoe UI"/>
              </a:endParaRPr>
            </a:p>
          </p:txBody>
        </p:sp>
        <p:sp>
          <p:nvSpPr>
            <p:cNvPr id="59" name="Freeform: Shape 58">
              <a:extLst>
                <a:ext uri="{FF2B5EF4-FFF2-40B4-BE49-F238E27FC236}">
                  <a16:creationId xmlns:a16="http://schemas.microsoft.com/office/drawing/2014/main" id="{24E51BA7-B715-4106-BC7F-B9CE6B7B373E}"/>
                </a:ext>
              </a:extLst>
            </p:cNvPr>
            <p:cNvSpPr/>
            <p:nvPr/>
          </p:nvSpPr>
          <p:spPr>
            <a:xfrm rot="18000000">
              <a:off x="4849295" y="5505564"/>
              <a:ext cx="396690" cy="150469"/>
            </a:xfrm>
            <a:custGeom>
              <a:avLst/>
              <a:gdLst>
                <a:gd name="connsiteX0" fmla="*/ 349027 w 403529"/>
                <a:gd name="connsiteY0" fmla="*/ 57665 h 157308"/>
                <a:gd name="connsiteX1" fmla="*/ 359286 w 403529"/>
                <a:gd name="connsiteY1" fmla="*/ 83655 h 157308"/>
                <a:gd name="connsiteX2" fmla="*/ 400323 w 403529"/>
                <a:gd name="connsiteY2" fmla="*/ 75448 h 157308"/>
                <a:gd name="connsiteX3" fmla="*/ 371597 w 403529"/>
                <a:gd name="connsiteY3" fmla="*/ 3633 h 157308"/>
                <a:gd name="connsiteX4" fmla="*/ 3633 w 403529"/>
                <a:gd name="connsiteY4" fmla="*/ 154102 h 157308"/>
                <a:gd name="connsiteX5" fmla="*/ 214289 w 403529"/>
                <a:gd name="connsiteY5" fmla="*/ 112381 h 157308"/>
                <a:gd name="connsiteX0" fmla="*/ 210656 w 396690"/>
                <a:gd name="connsiteY0" fmla="*/ 108748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5" fmla="*/ 210656 w 396690"/>
                <a:gd name="connsiteY5" fmla="*/ 108748 h 150469"/>
                <a:gd name="connsiteX0" fmla="*/ 0 w 396690"/>
                <a:gd name="connsiteY0" fmla="*/ 150469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0" fmla="*/ 0 w 396690"/>
                <a:gd name="connsiteY0" fmla="*/ 150469 h 150469"/>
                <a:gd name="connsiteX1" fmla="*/ 396690 w 396690"/>
                <a:gd name="connsiteY1" fmla="*/ 71815 h 150469"/>
                <a:gd name="connsiteX2" fmla="*/ 367964 w 396690"/>
                <a:gd name="connsiteY2" fmla="*/ 0 h 150469"/>
                <a:gd name="connsiteX3" fmla="*/ 0 w 396690"/>
                <a:gd name="connsiteY3" fmla="*/ 150469 h 150469"/>
              </a:gdLst>
              <a:ahLst/>
              <a:cxnLst>
                <a:cxn ang="0">
                  <a:pos x="connsiteX0" y="connsiteY0"/>
                </a:cxn>
                <a:cxn ang="0">
                  <a:pos x="connsiteX1" y="connsiteY1"/>
                </a:cxn>
                <a:cxn ang="0">
                  <a:pos x="connsiteX2" y="connsiteY2"/>
                </a:cxn>
                <a:cxn ang="0">
                  <a:pos x="connsiteX3" y="connsiteY3"/>
                </a:cxn>
              </a:cxnLst>
              <a:rect l="l" t="t" r="r" b="b"/>
              <a:pathLst>
                <a:path w="396690" h="150469">
                  <a:moveTo>
                    <a:pt x="0" y="150469"/>
                  </a:moveTo>
                  <a:lnTo>
                    <a:pt x="396690" y="71815"/>
                  </a:lnTo>
                  <a:lnTo>
                    <a:pt x="367964" y="0"/>
                  </a:lnTo>
                  <a:lnTo>
                    <a:pt x="0" y="150469"/>
                  </a:lnTo>
                  <a:close/>
                </a:path>
              </a:pathLst>
            </a:custGeom>
            <a:solidFill>
              <a:schemeClr val="accent2"/>
            </a:solidFill>
            <a:ln w="6747" cap="flat">
              <a:noFill/>
              <a:prstDash val="solid"/>
              <a:miter/>
            </a:ln>
          </p:spPr>
          <p:txBody>
            <a:bodyPr rtlCol="0" anchor="ctr"/>
            <a:lstStyle/>
            <a:p>
              <a:pPr defTabSz="932597"/>
              <a:endParaRPr lang="en-US" sz="1836">
                <a:solidFill>
                  <a:prstClr val="black"/>
                </a:solidFill>
                <a:latin typeface="Segoe UI"/>
              </a:endParaRPr>
            </a:p>
          </p:txBody>
        </p:sp>
        <p:sp>
          <p:nvSpPr>
            <p:cNvPr id="60" name="Freeform: Shape 59">
              <a:extLst>
                <a:ext uri="{FF2B5EF4-FFF2-40B4-BE49-F238E27FC236}">
                  <a16:creationId xmlns:a16="http://schemas.microsoft.com/office/drawing/2014/main" id="{E2C1F15C-ECD9-4318-AE1B-7AD3F6807882}"/>
                </a:ext>
              </a:extLst>
            </p:cNvPr>
            <p:cNvSpPr/>
            <p:nvPr/>
          </p:nvSpPr>
          <p:spPr>
            <a:xfrm rot="18000000">
              <a:off x="4949313" y="5497638"/>
              <a:ext cx="364546" cy="69763"/>
            </a:xfrm>
            <a:custGeom>
              <a:avLst/>
              <a:gdLst>
                <a:gd name="connsiteX0" fmla="*/ 213605 w 369331"/>
                <a:gd name="connsiteY0" fmla="*/ 73396 h 75234"/>
                <a:gd name="connsiteX1" fmla="*/ 321669 w 369331"/>
                <a:gd name="connsiteY1" fmla="*/ 52194 h 75234"/>
                <a:gd name="connsiteX2" fmla="*/ 326457 w 369331"/>
                <a:gd name="connsiteY2" fmla="*/ 73396 h 75234"/>
                <a:gd name="connsiteX3" fmla="*/ 368178 w 369331"/>
                <a:gd name="connsiteY3" fmla="*/ 73396 h 75234"/>
                <a:gd name="connsiteX4" fmla="*/ 354499 w 369331"/>
                <a:gd name="connsiteY4" fmla="*/ 3633 h 75234"/>
                <a:gd name="connsiteX5" fmla="*/ 3633 w 369331"/>
                <a:gd name="connsiteY5" fmla="*/ 73396 h 75234"/>
                <a:gd name="connsiteX0" fmla="*/ 209972 w 364545"/>
                <a:gd name="connsiteY0" fmla="*/ 69763 h 69763"/>
                <a:gd name="connsiteX1" fmla="*/ 322824 w 364545"/>
                <a:gd name="connsiteY1" fmla="*/ 69763 h 69763"/>
                <a:gd name="connsiteX2" fmla="*/ 364545 w 364545"/>
                <a:gd name="connsiteY2" fmla="*/ 69763 h 69763"/>
                <a:gd name="connsiteX3" fmla="*/ 350866 w 364545"/>
                <a:gd name="connsiteY3" fmla="*/ 0 h 69763"/>
                <a:gd name="connsiteX4" fmla="*/ 0 w 364545"/>
                <a:gd name="connsiteY4" fmla="*/ 69763 h 69763"/>
                <a:gd name="connsiteX5" fmla="*/ 209972 w 364545"/>
                <a:gd name="connsiteY5" fmla="*/ 69763 h 69763"/>
                <a:gd name="connsiteX0" fmla="*/ 209972 w 364545"/>
                <a:gd name="connsiteY0" fmla="*/ 69763 h 69763"/>
                <a:gd name="connsiteX1" fmla="*/ 364545 w 364545"/>
                <a:gd name="connsiteY1" fmla="*/ 69763 h 69763"/>
                <a:gd name="connsiteX2" fmla="*/ 350866 w 364545"/>
                <a:gd name="connsiteY2" fmla="*/ 0 h 69763"/>
                <a:gd name="connsiteX3" fmla="*/ 0 w 364545"/>
                <a:gd name="connsiteY3" fmla="*/ 69763 h 69763"/>
                <a:gd name="connsiteX4" fmla="*/ 209972 w 364545"/>
                <a:gd name="connsiteY4" fmla="*/ 69763 h 69763"/>
                <a:gd name="connsiteX0" fmla="*/ 0 w 364545"/>
                <a:gd name="connsiteY0" fmla="*/ 69763 h 69763"/>
                <a:gd name="connsiteX1" fmla="*/ 364545 w 364545"/>
                <a:gd name="connsiteY1" fmla="*/ 69763 h 69763"/>
                <a:gd name="connsiteX2" fmla="*/ 350866 w 364545"/>
                <a:gd name="connsiteY2" fmla="*/ 0 h 69763"/>
                <a:gd name="connsiteX3" fmla="*/ 0 w 364545"/>
                <a:gd name="connsiteY3" fmla="*/ 69763 h 69763"/>
              </a:gdLst>
              <a:ahLst/>
              <a:cxnLst>
                <a:cxn ang="0">
                  <a:pos x="connsiteX0" y="connsiteY0"/>
                </a:cxn>
                <a:cxn ang="0">
                  <a:pos x="connsiteX1" y="connsiteY1"/>
                </a:cxn>
                <a:cxn ang="0">
                  <a:pos x="connsiteX2" y="connsiteY2"/>
                </a:cxn>
                <a:cxn ang="0">
                  <a:pos x="connsiteX3" y="connsiteY3"/>
                </a:cxn>
              </a:cxnLst>
              <a:rect l="l" t="t" r="r" b="b"/>
              <a:pathLst>
                <a:path w="364545" h="69763">
                  <a:moveTo>
                    <a:pt x="0" y="69763"/>
                  </a:moveTo>
                  <a:lnTo>
                    <a:pt x="364545" y="69763"/>
                  </a:lnTo>
                  <a:lnTo>
                    <a:pt x="350866" y="0"/>
                  </a:lnTo>
                  <a:lnTo>
                    <a:pt x="0" y="69763"/>
                  </a:lnTo>
                  <a:close/>
                </a:path>
              </a:pathLst>
            </a:custGeom>
            <a:solidFill>
              <a:schemeClr val="accent2"/>
            </a:solidFill>
            <a:ln w="6747" cap="flat">
              <a:noFill/>
              <a:prstDash val="solid"/>
              <a:miter/>
            </a:ln>
          </p:spPr>
          <p:txBody>
            <a:bodyPr rtlCol="0" anchor="ctr"/>
            <a:lstStyle/>
            <a:p>
              <a:pPr defTabSz="932597"/>
              <a:endParaRPr lang="en-US" sz="1836">
                <a:solidFill>
                  <a:prstClr val="black"/>
                </a:solidFill>
                <a:latin typeface="Segoe UI"/>
              </a:endParaRPr>
            </a:p>
          </p:txBody>
        </p:sp>
        <p:sp>
          <p:nvSpPr>
            <p:cNvPr id="61" name="Freeform: Shape 60">
              <a:extLst>
                <a:ext uri="{FF2B5EF4-FFF2-40B4-BE49-F238E27FC236}">
                  <a16:creationId xmlns:a16="http://schemas.microsoft.com/office/drawing/2014/main" id="{C062AF0E-83D9-4AB1-B2AB-1CA96820F163}"/>
                </a:ext>
              </a:extLst>
            </p:cNvPr>
            <p:cNvSpPr/>
            <p:nvPr/>
          </p:nvSpPr>
          <p:spPr bwMode="auto">
            <a:xfrm>
              <a:off x="5004687" y="5354091"/>
              <a:ext cx="537866" cy="658031"/>
            </a:xfrm>
            <a:custGeom>
              <a:avLst/>
              <a:gdLst>
                <a:gd name="connsiteX0" fmla="*/ 300938 w 537866"/>
                <a:gd name="connsiteY0" fmla="*/ 0 h 658031"/>
                <a:gd name="connsiteX1" fmla="*/ 537866 w 537866"/>
                <a:gd name="connsiteY1" fmla="*/ 136791 h 658031"/>
                <a:gd name="connsiteX2" fmla="*/ 236928 w 537866"/>
                <a:gd name="connsiteY2" fmla="*/ 658031 h 658031"/>
                <a:gd name="connsiteX3" fmla="*/ 0 w 537866"/>
                <a:gd name="connsiteY3" fmla="*/ 521240 h 658031"/>
                <a:gd name="connsiteX4" fmla="*/ 300938 w 537866"/>
                <a:gd name="connsiteY4" fmla="*/ 0 h 658031"/>
                <a:gd name="connsiteX5" fmla="*/ 333728 w 537866"/>
                <a:gd name="connsiteY5" fmla="*/ 66317 h 658031"/>
                <a:gd name="connsiteX6" fmla="*/ 305699 w 537866"/>
                <a:gd name="connsiteY6" fmla="*/ 73828 h 658031"/>
                <a:gd name="connsiteX7" fmla="*/ 69736 w 537866"/>
                <a:gd name="connsiteY7" fmla="*/ 482527 h 658031"/>
                <a:gd name="connsiteX8" fmla="*/ 79750 w 537866"/>
                <a:gd name="connsiteY8" fmla="*/ 519899 h 658031"/>
                <a:gd name="connsiteX9" fmla="*/ 198214 w 537866"/>
                <a:gd name="connsiteY9" fmla="*/ 588294 h 658031"/>
                <a:gd name="connsiteX10" fmla="*/ 235586 w 537866"/>
                <a:gd name="connsiteY10" fmla="*/ 578280 h 658031"/>
                <a:gd name="connsiteX11" fmla="*/ 471548 w 537866"/>
                <a:gd name="connsiteY11" fmla="*/ 169581 h 658031"/>
                <a:gd name="connsiteX12" fmla="*/ 464038 w 537866"/>
                <a:gd name="connsiteY12" fmla="*/ 141552 h 658031"/>
                <a:gd name="connsiteX13" fmla="*/ 333728 w 537866"/>
                <a:gd name="connsiteY13" fmla="*/ 66317 h 65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7866" h="658031">
                  <a:moveTo>
                    <a:pt x="300938" y="0"/>
                  </a:moveTo>
                  <a:lnTo>
                    <a:pt x="537866" y="136791"/>
                  </a:lnTo>
                  <a:lnTo>
                    <a:pt x="236928" y="658031"/>
                  </a:lnTo>
                  <a:lnTo>
                    <a:pt x="0" y="521240"/>
                  </a:lnTo>
                  <a:lnTo>
                    <a:pt x="300938" y="0"/>
                  </a:lnTo>
                  <a:close/>
                  <a:moveTo>
                    <a:pt x="333728" y="66317"/>
                  </a:moveTo>
                  <a:lnTo>
                    <a:pt x="305699" y="73828"/>
                  </a:lnTo>
                  <a:lnTo>
                    <a:pt x="69736" y="482527"/>
                  </a:lnTo>
                  <a:lnTo>
                    <a:pt x="79750" y="519899"/>
                  </a:lnTo>
                  <a:lnTo>
                    <a:pt x="198214" y="588294"/>
                  </a:lnTo>
                  <a:lnTo>
                    <a:pt x="235586" y="578280"/>
                  </a:lnTo>
                  <a:lnTo>
                    <a:pt x="471548" y="169581"/>
                  </a:lnTo>
                  <a:lnTo>
                    <a:pt x="464038" y="141552"/>
                  </a:lnTo>
                  <a:lnTo>
                    <a:pt x="333728" y="66317"/>
                  </a:lnTo>
                  <a:close/>
                </a:path>
              </a:pathLst>
            </a:custGeom>
            <a:solidFill>
              <a:schemeClr val="accent1"/>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a:solidFill>
                  <a:prstClr val="black"/>
                </a:solidFill>
                <a:latin typeface="Arial" charset="0"/>
                <a:ea typeface="Arial" charset="0"/>
                <a:cs typeface="Arial" charset="0"/>
              </a:endParaRPr>
            </a:p>
          </p:txBody>
        </p:sp>
        <p:sp>
          <p:nvSpPr>
            <p:cNvPr id="62" name="Freeform: Shape 61">
              <a:extLst>
                <a:ext uri="{FF2B5EF4-FFF2-40B4-BE49-F238E27FC236}">
                  <a16:creationId xmlns:a16="http://schemas.microsoft.com/office/drawing/2014/main" id="{4B7B5E9A-85C4-4A69-A2DF-29FB6D135BF7}"/>
                </a:ext>
              </a:extLst>
            </p:cNvPr>
            <p:cNvSpPr/>
            <p:nvPr/>
          </p:nvSpPr>
          <p:spPr bwMode="auto">
            <a:xfrm>
              <a:off x="5069908" y="5368909"/>
              <a:ext cx="182273" cy="338741"/>
            </a:xfrm>
            <a:custGeom>
              <a:avLst/>
              <a:gdLst>
                <a:gd name="connsiteX0" fmla="*/ 115017 w 182273"/>
                <a:gd name="connsiteY0" fmla="*/ 0 h 338741"/>
                <a:gd name="connsiteX1" fmla="*/ 182273 w 182273"/>
                <a:gd name="connsiteY1" fmla="*/ 23035 h 338741"/>
                <a:gd name="connsiteX2" fmla="*/ 161413 w 182273"/>
                <a:gd name="connsiteY2" fmla="*/ 59166 h 338741"/>
                <a:gd name="connsiteX3" fmla="*/ 140657 w 182273"/>
                <a:gd name="connsiteY3" fmla="*/ 52712 h 338741"/>
                <a:gd name="connsiteX4" fmla="*/ 104987 w 182273"/>
                <a:gd name="connsiteY4" fmla="*/ 156899 h 338741"/>
                <a:gd name="connsiteX5" fmla="*/ 0 w 182273"/>
                <a:gd name="connsiteY5" fmla="*/ 338741 h 338741"/>
                <a:gd name="connsiteX6" fmla="*/ 115017 w 182273"/>
                <a:gd name="connsiteY6" fmla="*/ 0 h 33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273" h="338741">
                  <a:moveTo>
                    <a:pt x="115017" y="0"/>
                  </a:moveTo>
                  <a:lnTo>
                    <a:pt x="182273" y="23035"/>
                  </a:lnTo>
                  <a:lnTo>
                    <a:pt x="161413" y="59166"/>
                  </a:lnTo>
                  <a:lnTo>
                    <a:pt x="140657" y="52712"/>
                  </a:lnTo>
                  <a:lnTo>
                    <a:pt x="104987" y="156899"/>
                  </a:lnTo>
                  <a:lnTo>
                    <a:pt x="0" y="338741"/>
                  </a:lnTo>
                  <a:lnTo>
                    <a:pt x="115017"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a:solidFill>
                  <a:prstClr val="black"/>
                </a:solidFill>
                <a:latin typeface="Arial" charset="0"/>
                <a:ea typeface="Arial" charset="0"/>
                <a:cs typeface="Arial" charset="0"/>
              </a:endParaRPr>
            </a:p>
          </p:txBody>
        </p:sp>
        <p:sp>
          <p:nvSpPr>
            <p:cNvPr id="63" name="Freeform: Shape 62">
              <a:extLst>
                <a:ext uri="{FF2B5EF4-FFF2-40B4-BE49-F238E27FC236}">
                  <a16:creationId xmlns:a16="http://schemas.microsoft.com/office/drawing/2014/main" id="{9B4BF538-1AF8-401A-8F12-A449D25DB2A6}"/>
                </a:ext>
              </a:extLst>
            </p:cNvPr>
            <p:cNvSpPr/>
            <p:nvPr/>
          </p:nvSpPr>
          <p:spPr bwMode="auto">
            <a:xfrm>
              <a:off x="5012873" y="5396123"/>
              <a:ext cx="130229" cy="393901"/>
            </a:xfrm>
            <a:custGeom>
              <a:avLst/>
              <a:gdLst>
                <a:gd name="connsiteX0" fmla="*/ 53672 w 130229"/>
                <a:gd name="connsiteY0" fmla="*/ 0 h 393901"/>
                <a:gd name="connsiteX1" fmla="*/ 130229 w 130229"/>
                <a:gd name="connsiteY1" fmla="*/ 11031 h 393901"/>
                <a:gd name="connsiteX2" fmla="*/ 116817 w 130229"/>
                <a:gd name="connsiteY2" fmla="*/ 50673 h 393901"/>
                <a:gd name="connsiteX3" fmla="*/ 89180 w 130229"/>
                <a:gd name="connsiteY3" fmla="*/ 46563 h 393901"/>
                <a:gd name="connsiteX4" fmla="*/ 69196 w 130229"/>
                <a:gd name="connsiteY4" fmla="*/ 190607 h 393901"/>
                <a:gd name="connsiteX5" fmla="*/ 0 w 130229"/>
                <a:gd name="connsiteY5" fmla="*/ 393901 h 393901"/>
                <a:gd name="connsiteX6" fmla="*/ 53672 w 130229"/>
                <a:gd name="connsiteY6" fmla="*/ 0 h 3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229" h="393901">
                  <a:moveTo>
                    <a:pt x="53672" y="0"/>
                  </a:moveTo>
                  <a:lnTo>
                    <a:pt x="130229" y="11031"/>
                  </a:lnTo>
                  <a:lnTo>
                    <a:pt x="116817" y="50673"/>
                  </a:lnTo>
                  <a:lnTo>
                    <a:pt x="89180" y="46563"/>
                  </a:lnTo>
                  <a:lnTo>
                    <a:pt x="69196" y="190607"/>
                  </a:lnTo>
                  <a:lnTo>
                    <a:pt x="0" y="393901"/>
                  </a:lnTo>
                  <a:lnTo>
                    <a:pt x="53672"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a:solidFill>
                  <a:prstClr val="black"/>
                </a:solidFill>
                <a:latin typeface="Arial" charset="0"/>
                <a:ea typeface="Arial" charset="0"/>
                <a:cs typeface="Arial" charset="0"/>
              </a:endParaRPr>
            </a:p>
          </p:txBody>
        </p:sp>
        <p:sp>
          <p:nvSpPr>
            <p:cNvPr id="64" name="Freeform: Shape 63">
              <a:extLst>
                <a:ext uri="{FF2B5EF4-FFF2-40B4-BE49-F238E27FC236}">
                  <a16:creationId xmlns:a16="http://schemas.microsoft.com/office/drawing/2014/main" id="{D5E05CD3-6189-44FE-B15E-FAFE4CF90FB1}"/>
                </a:ext>
              </a:extLst>
            </p:cNvPr>
            <p:cNvSpPr/>
            <p:nvPr/>
          </p:nvSpPr>
          <p:spPr bwMode="auto">
            <a:xfrm>
              <a:off x="5338590" y="5514504"/>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1"/>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a:solidFill>
                  <a:prstClr val="black"/>
                </a:solidFill>
                <a:latin typeface="Arial" charset="0"/>
                <a:ea typeface="Arial" charset="0"/>
                <a:cs typeface="Arial" charset="0"/>
              </a:endParaRPr>
            </a:p>
          </p:txBody>
        </p:sp>
        <p:sp>
          <p:nvSpPr>
            <p:cNvPr id="65" name="Freeform: Shape 64">
              <a:extLst>
                <a:ext uri="{FF2B5EF4-FFF2-40B4-BE49-F238E27FC236}">
                  <a16:creationId xmlns:a16="http://schemas.microsoft.com/office/drawing/2014/main" id="{E32AF856-E597-4AAD-9587-94CAEC0FF6C5}"/>
                </a:ext>
              </a:extLst>
            </p:cNvPr>
            <p:cNvSpPr/>
            <p:nvPr/>
          </p:nvSpPr>
          <p:spPr bwMode="auto">
            <a:xfrm>
              <a:off x="5208358" y="5624665"/>
              <a:ext cx="130520" cy="116881"/>
            </a:xfrm>
            <a:custGeom>
              <a:avLst/>
              <a:gdLst>
                <a:gd name="connsiteX0" fmla="*/ 42722 w 130520"/>
                <a:gd name="connsiteY0" fmla="*/ 753 h 116881"/>
                <a:gd name="connsiteX1" fmla="*/ 92618 w 130520"/>
                <a:gd name="connsiteY1" fmla="*/ 11055 h 116881"/>
                <a:gd name="connsiteX2" fmla="*/ 124492 w 130520"/>
                <a:gd name="connsiteY2" fmla="*/ 92638 h 116881"/>
                <a:gd name="connsiteX3" fmla="*/ 37902 w 130520"/>
                <a:gd name="connsiteY3" fmla="*/ 105826 h 116881"/>
                <a:gd name="connsiteX4" fmla="*/ 6029 w 130520"/>
                <a:gd name="connsiteY4" fmla="*/ 24243 h 116881"/>
                <a:gd name="connsiteX5" fmla="*/ 42722 w 130520"/>
                <a:gd name="connsiteY5" fmla="*/ 753 h 11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520" h="116881">
                  <a:moveTo>
                    <a:pt x="42722" y="753"/>
                  </a:moveTo>
                  <a:cubicBezTo>
                    <a:pt x="58392" y="-1633"/>
                    <a:pt x="76262" y="1612"/>
                    <a:pt x="92618" y="11055"/>
                  </a:cubicBezTo>
                  <a:cubicBezTo>
                    <a:pt x="125332" y="29942"/>
                    <a:pt x="139602" y="66468"/>
                    <a:pt x="124492" y="92638"/>
                  </a:cubicBezTo>
                  <a:cubicBezTo>
                    <a:pt x="109383" y="118808"/>
                    <a:pt x="70616" y="124713"/>
                    <a:pt x="37902" y="105826"/>
                  </a:cubicBezTo>
                  <a:cubicBezTo>
                    <a:pt x="5190" y="86940"/>
                    <a:pt x="-9080" y="50413"/>
                    <a:pt x="6029" y="24243"/>
                  </a:cubicBezTo>
                  <a:cubicBezTo>
                    <a:pt x="13584" y="11158"/>
                    <a:pt x="27053" y="3140"/>
                    <a:pt x="42722" y="753"/>
                  </a:cubicBezTo>
                  <a:close/>
                </a:path>
              </a:pathLst>
            </a:custGeom>
            <a:solidFill>
              <a:schemeClr val="accent1"/>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a:solidFill>
                  <a:prstClr val="black"/>
                </a:solidFill>
                <a:latin typeface="Arial" charset="0"/>
                <a:ea typeface="Arial" charset="0"/>
                <a:cs typeface="Arial" charset="0"/>
              </a:endParaRPr>
            </a:p>
          </p:txBody>
        </p:sp>
        <p:sp>
          <p:nvSpPr>
            <p:cNvPr id="66" name="Freeform: Shape 65">
              <a:extLst>
                <a:ext uri="{FF2B5EF4-FFF2-40B4-BE49-F238E27FC236}">
                  <a16:creationId xmlns:a16="http://schemas.microsoft.com/office/drawing/2014/main" id="{8562D8FA-25D1-4555-B1C1-0650D17FA7EC}"/>
                </a:ext>
              </a:extLst>
            </p:cNvPr>
            <p:cNvSpPr/>
            <p:nvPr/>
          </p:nvSpPr>
          <p:spPr bwMode="auto">
            <a:xfrm>
              <a:off x="5167603" y="5810662"/>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1"/>
            </a:solidFill>
            <a:ln w="12700" cap="rnd">
              <a:noFill/>
              <a:miter lim="800000"/>
              <a:headEnd/>
              <a:tailEnd/>
            </a:ln>
            <a:effectLst/>
            <a:ex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endParaRPr lang="en-US" sz="1836">
                <a:solidFill>
                  <a:prstClr val="black"/>
                </a:solidFill>
                <a:latin typeface="Arial" charset="0"/>
                <a:ea typeface="Arial" charset="0"/>
                <a:cs typeface="Arial" charset="0"/>
              </a:endParaRPr>
            </a:p>
          </p:txBody>
        </p:sp>
      </p:grpSp>
      <p:grpSp>
        <p:nvGrpSpPr>
          <p:cNvPr id="16" name="Group 15">
            <a:extLst>
              <a:ext uri="{FF2B5EF4-FFF2-40B4-BE49-F238E27FC236}">
                <a16:creationId xmlns:a16="http://schemas.microsoft.com/office/drawing/2014/main" id="{FCEFD313-588C-40E6-AE97-51DE9C8981D3}"/>
              </a:ext>
            </a:extLst>
          </p:cNvPr>
          <p:cNvGrpSpPr/>
          <p:nvPr/>
        </p:nvGrpSpPr>
        <p:grpSpPr>
          <a:xfrm>
            <a:off x="951886" y="3173587"/>
            <a:ext cx="1094768" cy="1081367"/>
            <a:chOff x="5316609" y="3216883"/>
            <a:chExt cx="1073399" cy="1060260"/>
          </a:xfrm>
        </p:grpSpPr>
        <p:sp>
          <p:nvSpPr>
            <p:cNvPr id="47" name="Rectangle 46">
              <a:extLst>
                <a:ext uri="{FF2B5EF4-FFF2-40B4-BE49-F238E27FC236}">
                  <a16:creationId xmlns:a16="http://schemas.microsoft.com/office/drawing/2014/main" id="{53698AE2-1629-4E73-822A-1255AB5D9E49}"/>
                </a:ext>
              </a:extLst>
            </p:cNvPr>
            <p:cNvSpPr/>
            <p:nvPr/>
          </p:nvSpPr>
          <p:spPr bwMode="auto">
            <a:xfrm>
              <a:off x="5316609" y="3453633"/>
              <a:ext cx="823510" cy="823510"/>
            </a:xfrm>
            <a:prstGeom prst="rect">
              <a:avLst/>
            </a:prstGeom>
            <a:solidFill>
              <a:schemeClr val="accent2"/>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95" name="Freeform: Shape 94">
              <a:extLst>
                <a:ext uri="{FF2B5EF4-FFF2-40B4-BE49-F238E27FC236}">
                  <a16:creationId xmlns:a16="http://schemas.microsoft.com/office/drawing/2014/main" id="{6767FBC3-33DA-4013-A5BA-34DC56671701}"/>
                </a:ext>
              </a:extLst>
            </p:cNvPr>
            <p:cNvSpPr/>
            <p:nvPr/>
          </p:nvSpPr>
          <p:spPr bwMode="auto">
            <a:xfrm>
              <a:off x="5316609" y="3216883"/>
              <a:ext cx="1073399" cy="1060260"/>
            </a:xfrm>
            <a:custGeom>
              <a:avLst/>
              <a:gdLst>
                <a:gd name="connsiteX0" fmla="*/ 1073399 w 1073399"/>
                <a:gd name="connsiteY0" fmla="*/ 0 h 1060260"/>
                <a:gd name="connsiteX1" fmla="*/ 1036388 w 1073399"/>
                <a:gd name="connsiteY1" fmla="*/ 355572 h 1060260"/>
                <a:gd name="connsiteX2" fmla="*/ 956748 w 1073399"/>
                <a:gd name="connsiteY2" fmla="*/ 275931 h 1060260"/>
                <a:gd name="connsiteX3" fmla="*/ 172419 w 1073399"/>
                <a:gd name="connsiteY3" fmla="*/ 1060260 h 1060260"/>
                <a:gd name="connsiteX4" fmla="*/ 0 w 1073399"/>
                <a:gd name="connsiteY4" fmla="*/ 1060260 h 1060260"/>
                <a:gd name="connsiteX5" fmla="*/ 0 w 1073399"/>
                <a:gd name="connsiteY5" fmla="*/ 914117 h 1060260"/>
                <a:gd name="connsiteX6" fmla="*/ 797467 w 1073399"/>
                <a:gd name="connsiteY6" fmla="*/ 116651 h 1060260"/>
                <a:gd name="connsiteX7" fmla="*/ 717826 w 1073399"/>
                <a:gd name="connsiteY7" fmla="*/ 37010 h 10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399" h="1060260">
                  <a:moveTo>
                    <a:pt x="1073399" y="0"/>
                  </a:moveTo>
                  <a:lnTo>
                    <a:pt x="1036388" y="355572"/>
                  </a:lnTo>
                  <a:lnTo>
                    <a:pt x="956748" y="275931"/>
                  </a:lnTo>
                  <a:lnTo>
                    <a:pt x="172419" y="1060260"/>
                  </a:lnTo>
                  <a:lnTo>
                    <a:pt x="0" y="1060260"/>
                  </a:lnTo>
                  <a:lnTo>
                    <a:pt x="0" y="914117"/>
                  </a:lnTo>
                  <a:lnTo>
                    <a:pt x="797467" y="116651"/>
                  </a:lnTo>
                  <a:lnTo>
                    <a:pt x="717826" y="37010"/>
                  </a:lnTo>
                  <a:close/>
                </a:path>
              </a:pathLst>
            </a:custGeom>
            <a:solidFill>
              <a:schemeClr val="accent1"/>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noAutofit/>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grpSp>
      <p:cxnSp>
        <p:nvCxnSpPr>
          <p:cNvPr id="19" name="Straight Connector 18">
            <a:extLst>
              <a:ext uri="{FF2B5EF4-FFF2-40B4-BE49-F238E27FC236}">
                <a16:creationId xmlns:a16="http://schemas.microsoft.com/office/drawing/2014/main" id="{5AE0978A-771F-4836-B7EE-E0E215DDE059}"/>
              </a:ext>
            </a:extLst>
          </p:cNvPr>
          <p:cNvCxnSpPr/>
          <p:nvPr/>
        </p:nvCxnSpPr>
        <p:spPr>
          <a:xfrm>
            <a:off x="2693810" y="1717137"/>
            <a:ext cx="0" cy="3290757"/>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0901B6C-3FDC-4A31-987D-23039D8D4538}"/>
              </a:ext>
            </a:extLst>
          </p:cNvPr>
          <p:cNvCxnSpPr/>
          <p:nvPr/>
        </p:nvCxnSpPr>
        <p:spPr>
          <a:xfrm>
            <a:off x="5044464" y="1717137"/>
            <a:ext cx="0" cy="3290757"/>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76C82B7-C43C-42D6-B484-523510F15593}"/>
              </a:ext>
            </a:extLst>
          </p:cNvPr>
          <p:cNvCxnSpPr/>
          <p:nvPr/>
        </p:nvCxnSpPr>
        <p:spPr>
          <a:xfrm>
            <a:off x="7395118" y="1717137"/>
            <a:ext cx="0" cy="3290757"/>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C8E701A-1D36-4B0D-A789-1D5E37A17C6C}"/>
              </a:ext>
            </a:extLst>
          </p:cNvPr>
          <p:cNvCxnSpPr/>
          <p:nvPr/>
        </p:nvCxnSpPr>
        <p:spPr>
          <a:xfrm>
            <a:off x="9745771" y="1717137"/>
            <a:ext cx="0" cy="3290757"/>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645F531-B328-42EA-8C2E-B0A4CF307B68}"/>
              </a:ext>
            </a:extLst>
          </p:cNvPr>
          <p:cNvSpPr txBox="1"/>
          <p:nvPr/>
        </p:nvSpPr>
        <p:spPr>
          <a:xfrm>
            <a:off x="7639837" y="4488301"/>
            <a:ext cx="1865207" cy="670577"/>
          </a:xfrm>
          <a:prstGeom prst="rect">
            <a:avLst/>
          </a:prstGeom>
          <a:noFill/>
        </p:spPr>
        <p:txBody>
          <a:bodyPr wrap="square" lIns="93260" tIns="46630" rIns="93260" bIns="46630" rtlCol="0">
            <a:spAutoFit/>
          </a:bodyPr>
          <a:lstStyle/>
          <a:p>
            <a:pPr algn="ctr" defTabSz="932597">
              <a:spcAft>
                <a:spcPts val="612"/>
              </a:spcAft>
            </a:pPr>
            <a:r>
              <a:rPr lang="en-US" sz="1224">
                <a:gradFill>
                  <a:gsLst>
                    <a:gs pos="2917">
                      <a:prstClr val="black"/>
                    </a:gs>
                    <a:gs pos="30000">
                      <a:prstClr val="black"/>
                    </a:gs>
                  </a:gsLst>
                  <a:lin ang="5400000" scaled="0"/>
                </a:gradFill>
                <a:latin typeface="Segoe UI"/>
              </a:rPr>
              <a:t>The broadest SQL Server compatibility and VNET support</a:t>
            </a:r>
          </a:p>
        </p:txBody>
      </p:sp>
      <p:sp>
        <p:nvSpPr>
          <p:cNvPr id="37" name="TextBox 36">
            <a:extLst>
              <a:ext uri="{FF2B5EF4-FFF2-40B4-BE49-F238E27FC236}">
                <a16:creationId xmlns:a16="http://schemas.microsoft.com/office/drawing/2014/main" id="{B8518AC2-F406-4F42-B387-0F0C0FEACD54}"/>
              </a:ext>
            </a:extLst>
          </p:cNvPr>
          <p:cNvSpPr txBox="1"/>
          <p:nvPr/>
        </p:nvSpPr>
        <p:spPr>
          <a:xfrm>
            <a:off x="9990490" y="4483860"/>
            <a:ext cx="1865207" cy="670577"/>
          </a:xfrm>
          <a:prstGeom prst="rect">
            <a:avLst/>
          </a:prstGeom>
          <a:noFill/>
        </p:spPr>
        <p:txBody>
          <a:bodyPr wrap="square" lIns="93260" tIns="46630" rIns="93260" bIns="46630" rtlCol="0">
            <a:spAutoFit/>
          </a:bodyPr>
          <a:lstStyle/>
          <a:p>
            <a:pPr algn="ctr" defTabSz="932597">
              <a:spcAft>
                <a:spcPts val="612"/>
              </a:spcAft>
            </a:pPr>
            <a:r>
              <a:rPr lang="en-US" sz="1224">
                <a:gradFill>
                  <a:gsLst>
                    <a:gs pos="2917">
                      <a:prstClr val="black"/>
                    </a:gs>
                    <a:gs pos="30000">
                      <a:prstClr val="black"/>
                    </a:gs>
                  </a:gsLst>
                  <a:lin ang="5400000" scaled="0"/>
                </a:gradFill>
                <a:latin typeface="Segoe UI"/>
              </a:rPr>
              <a:t>Up to 80% savings with Azure Hybrid Benefit and reserved capacity </a:t>
            </a:r>
          </a:p>
        </p:txBody>
      </p:sp>
      <p:sp>
        <p:nvSpPr>
          <p:cNvPr id="38" name="TextBox 37">
            <a:extLst>
              <a:ext uri="{FF2B5EF4-FFF2-40B4-BE49-F238E27FC236}">
                <a16:creationId xmlns:a16="http://schemas.microsoft.com/office/drawing/2014/main" id="{E35200FE-941E-4F36-9864-E5F27FEB8471}"/>
              </a:ext>
            </a:extLst>
          </p:cNvPr>
          <p:cNvSpPr txBox="1"/>
          <p:nvPr/>
        </p:nvSpPr>
        <p:spPr>
          <a:xfrm>
            <a:off x="568221" y="4483860"/>
            <a:ext cx="1865207" cy="670577"/>
          </a:xfrm>
          <a:prstGeom prst="rect">
            <a:avLst/>
          </a:prstGeom>
          <a:noFill/>
        </p:spPr>
        <p:txBody>
          <a:bodyPr wrap="square" lIns="93260" tIns="46630" rIns="93260" bIns="46630" rtlCol="0">
            <a:spAutoFit/>
          </a:bodyPr>
          <a:lstStyle/>
          <a:p>
            <a:pPr algn="ctr" defTabSz="932597">
              <a:spcAft>
                <a:spcPts val="612"/>
              </a:spcAft>
            </a:pPr>
            <a:r>
              <a:rPr lang="en-US" sz="1224">
                <a:gradFill>
                  <a:gsLst>
                    <a:gs pos="2917">
                      <a:prstClr val="black"/>
                    </a:gs>
                    <a:gs pos="30000">
                      <a:prstClr val="black"/>
                    </a:gs>
                  </a:gsLst>
                  <a:lin ang="5400000" scaled="0"/>
                </a:gradFill>
                <a:latin typeface="Segoe UI"/>
              </a:rPr>
              <a:t>Up to 100 TB of on-demand scalable</a:t>
            </a:r>
            <a:br>
              <a:rPr lang="en-US" sz="1224">
                <a:gradFill>
                  <a:gsLst>
                    <a:gs pos="2917">
                      <a:prstClr val="black"/>
                    </a:gs>
                    <a:gs pos="30000">
                      <a:prstClr val="black"/>
                    </a:gs>
                  </a:gsLst>
                  <a:lin ang="5400000" scaled="0"/>
                </a:gradFill>
                <a:latin typeface="Segoe UI"/>
              </a:rPr>
            </a:br>
            <a:r>
              <a:rPr lang="en-US" sz="1224">
                <a:gradFill>
                  <a:gsLst>
                    <a:gs pos="2917">
                      <a:prstClr val="black"/>
                    </a:gs>
                    <a:gs pos="30000">
                      <a:prstClr val="black"/>
                    </a:gs>
                  </a:gsLst>
                  <a:lin ang="5400000" scaled="0"/>
                </a:gradFill>
                <a:latin typeface="Segoe UI"/>
              </a:rPr>
              <a:t> storage per DB </a:t>
            </a:r>
          </a:p>
        </p:txBody>
      </p:sp>
      <p:sp>
        <p:nvSpPr>
          <p:cNvPr id="40" name="TextBox 39">
            <a:extLst>
              <a:ext uri="{FF2B5EF4-FFF2-40B4-BE49-F238E27FC236}">
                <a16:creationId xmlns:a16="http://schemas.microsoft.com/office/drawing/2014/main" id="{F77F9A81-4F8C-4FF1-91F9-48E02403D7EE}"/>
              </a:ext>
            </a:extLst>
          </p:cNvPr>
          <p:cNvSpPr txBox="1"/>
          <p:nvPr/>
        </p:nvSpPr>
        <p:spPr>
          <a:xfrm>
            <a:off x="2918875" y="4467423"/>
            <a:ext cx="1865207" cy="670577"/>
          </a:xfrm>
          <a:prstGeom prst="rect">
            <a:avLst/>
          </a:prstGeom>
          <a:noFill/>
        </p:spPr>
        <p:txBody>
          <a:bodyPr wrap="square" lIns="93260" tIns="46630" rIns="93260" bIns="46630" rtlCol="0">
            <a:spAutoFit/>
          </a:bodyPr>
          <a:lstStyle/>
          <a:p>
            <a:pPr algn="ctr" defTabSz="932597">
              <a:spcAft>
                <a:spcPts val="612"/>
              </a:spcAft>
            </a:pPr>
            <a:r>
              <a:rPr lang="en-US" sz="1224">
                <a:gradFill>
                  <a:gsLst>
                    <a:gs pos="2917">
                      <a:prstClr val="black"/>
                    </a:gs>
                    <a:gs pos="30000">
                      <a:prstClr val="black"/>
                    </a:gs>
                  </a:gsLst>
                  <a:lin ang="5400000" scaled="0"/>
                </a:gradFill>
                <a:latin typeface="Segoe UI"/>
              </a:rPr>
              <a:t>Layers of security and 99.99 percent availability SLA </a:t>
            </a:r>
          </a:p>
        </p:txBody>
      </p:sp>
      <p:sp>
        <p:nvSpPr>
          <p:cNvPr id="41" name="TextBox 40">
            <a:extLst>
              <a:ext uri="{FF2B5EF4-FFF2-40B4-BE49-F238E27FC236}">
                <a16:creationId xmlns:a16="http://schemas.microsoft.com/office/drawing/2014/main" id="{93B0571B-1563-47BD-B319-1782F71BF8C6}"/>
              </a:ext>
            </a:extLst>
          </p:cNvPr>
          <p:cNvSpPr txBox="1"/>
          <p:nvPr/>
        </p:nvSpPr>
        <p:spPr>
          <a:xfrm>
            <a:off x="5269524" y="4442129"/>
            <a:ext cx="1865207" cy="670577"/>
          </a:xfrm>
          <a:prstGeom prst="rect">
            <a:avLst/>
          </a:prstGeom>
          <a:noFill/>
        </p:spPr>
        <p:txBody>
          <a:bodyPr wrap="square" lIns="93260" tIns="46630" rIns="93260" bIns="46630" rtlCol="0">
            <a:spAutoFit/>
          </a:bodyPr>
          <a:lstStyle/>
          <a:p>
            <a:pPr algn="ctr" defTabSz="932597">
              <a:spcAft>
                <a:spcPts val="612"/>
              </a:spcAft>
            </a:pPr>
            <a:r>
              <a:rPr lang="en-US" sz="1224">
                <a:gradFill>
                  <a:gsLst>
                    <a:gs pos="2917">
                      <a:prstClr val="black"/>
                    </a:gs>
                    <a:gs pos="30000">
                      <a:prstClr val="black"/>
                    </a:gs>
                  </a:gsLst>
                  <a:lin ang="5400000" scaled="0"/>
                </a:gradFill>
                <a:latin typeface="Segoe UI"/>
              </a:rPr>
              <a:t>Intelligent performance tuning and intelligent protection </a:t>
            </a:r>
          </a:p>
        </p:txBody>
      </p:sp>
      <p:sp>
        <p:nvSpPr>
          <p:cNvPr id="42" name="TextBox 41">
            <a:extLst>
              <a:ext uri="{FF2B5EF4-FFF2-40B4-BE49-F238E27FC236}">
                <a16:creationId xmlns:a16="http://schemas.microsoft.com/office/drawing/2014/main" id="{0F29F343-C745-45CD-ADA5-15488EA239E5}"/>
              </a:ext>
            </a:extLst>
          </p:cNvPr>
          <p:cNvSpPr txBox="1"/>
          <p:nvPr/>
        </p:nvSpPr>
        <p:spPr>
          <a:xfrm>
            <a:off x="1223535" y="5648623"/>
            <a:ext cx="9989407" cy="353469"/>
          </a:xfrm>
          <a:prstGeom prst="rect">
            <a:avLst/>
          </a:prstGeom>
          <a:noFill/>
        </p:spPr>
        <p:txBody>
          <a:bodyPr wrap="square" lIns="93260" tIns="46630" rIns="93260" bIns="46630" rtlCol="0">
            <a:spAutoFit/>
          </a:bodyPr>
          <a:lstStyle/>
          <a:p>
            <a:pPr algn="ctr" defTabSz="932597">
              <a:lnSpc>
                <a:spcPct val="90000"/>
              </a:lnSpc>
              <a:spcAft>
                <a:spcPts val="612"/>
              </a:spcAft>
            </a:pPr>
            <a:r>
              <a:rPr lang="en-US" sz="1836">
                <a:solidFill>
                  <a:srgbClr val="0078D4"/>
                </a:solidFill>
                <a:latin typeface="Segoe UI Semibold"/>
              </a:rPr>
              <a:t>The best and most economical cloud destination</a:t>
            </a:r>
          </a:p>
        </p:txBody>
      </p:sp>
    </p:spTree>
    <p:extLst>
      <p:ext uri="{BB962C8B-B14F-4D97-AF65-F5344CB8AC3E}">
        <p14:creationId xmlns:p14="http://schemas.microsoft.com/office/powerpoint/2010/main" val="8336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 compatibility: what’s is missing?</a:t>
            </a:r>
          </a:p>
        </p:txBody>
      </p:sp>
      <p:sp>
        <p:nvSpPr>
          <p:cNvPr id="6" name="Content Placeholder 4">
            <a:extLst>
              <a:ext uri="{FF2B5EF4-FFF2-40B4-BE49-F238E27FC236}">
                <a16:creationId xmlns:a16="http://schemas.microsoft.com/office/drawing/2014/main" id="{DA9BEACB-3964-440D-AD81-F30FB4C756E1}"/>
              </a:ext>
            </a:extLst>
          </p:cNvPr>
          <p:cNvSpPr>
            <a:spLocks noGrp="1"/>
          </p:cNvSpPr>
          <p:nvPr>
            <p:ph type="body" sz="quarter" idx="10"/>
          </p:nvPr>
        </p:nvSpPr>
        <p:spPr>
          <a:xfrm>
            <a:off x="5931239" y="707876"/>
            <a:ext cx="6309922" cy="5928897"/>
          </a:xfrm>
        </p:spPr>
        <p:txBody>
          <a:bodyPr>
            <a:normAutofit fontScale="77500" lnSpcReduction="20000"/>
          </a:bodyPr>
          <a:lstStyle/>
          <a:p>
            <a:pPr marL="0" indent="0">
              <a:buNone/>
            </a:pPr>
            <a:r>
              <a:rPr lang="en-US" sz="2600" spc="-50" dirty="0">
                <a:solidFill>
                  <a:schemeClr val="tx1"/>
                </a:solidFill>
                <a:latin typeface="Segoe UI Semibold"/>
                <a:cs typeface="+mn-cs"/>
              </a:rPr>
              <a:t>Features with a better alternative in Azure</a:t>
            </a:r>
          </a:p>
          <a:p>
            <a:pPr marL="0" indent="0">
              <a:buNone/>
            </a:pPr>
            <a:r>
              <a:rPr lang="en-US" spc="0" dirty="0">
                <a:gradFill>
                  <a:gsLst>
                    <a:gs pos="1250">
                      <a:srgbClr val="000000"/>
                    </a:gs>
                    <a:gs pos="100000">
                      <a:srgbClr val="000000"/>
                    </a:gs>
                  </a:gsLst>
                  <a:lin ang="5400000" scaled="0"/>
                </a:gradFill>
                <a:latin typeface="Segoe UI"/>
                <a:ea typeface="+mn-ea"/>
                <a:cs typeface="+mn-cs"/>
              </a:rPr>
              <a:t>Always-On Availability Groups: local HA, active geo-replication</a:t>
            </a:r>
          </a:p>
          <a:p>
            <a:pPr marL="0" indent="0">
              <a:buNone/>
            </a:pPr>
            <a:r>
              <a:rPr lang="en-US" spc="0" dirty="0">
                <a:gradFill>
                  <a:gsLst>
                    <a:gs pos="1250">
                      <a:srgbClr val="000000"/>
                    </a:gs>
                    <a:gs pos="100000">
                      <a:srgbClr val="000000"/>
                    </a:gs>
                  </a:gsLst>
                  <a:lin ang="5400000" scaled="0"/>
                </a:gradFill>
                <a:latin typeface="Segoe UI"/>
                <a:ea typeface="+mn-ea"/>
                <a:cs typeface="+mn-cs"/>
              </a:rPr>
              <a:t>Windows Authentication:  Azure Active Directory is the alternative.</a:t>
            </a:r>
          </a:p>
          <a:p>
            <a:pPr marL="0" indent="0">
              <a:buNone/>
            </a:pPr>
            <a:r>
              <a:rPr lang="en-US" spc="0" dirty="0">
                <a:gradFill>
                  <a:gsLst>
                    <a:gs pos="1250">
                      <a:srgbClr val="000000"/>
                    </a:gs>
                    <a:gs pos="100000">
                      <a:srgbClr val="000000"/>
                    </a:gs>
                  </a:gsLst>
                  <a:lin ang="5400000" scaled="0"/>
                </a:gradFill>
                <a:latin typeface="Segoe UI"/>
                <a:ea typeface="+mn-ea"/>
                <a:cs typeface="+mn-cs"/>
              </a:rPr>
              <a:t>Management Data Warehouse : </a:t>
            </a:r>
            <a:r>
              <a:rPr lang="en-US" spc="0" dirty="0">
                <a:gradFill>
                  <a:gsLst>
                    <a:gs pos="1250">
                      <a:srgbClr val="000000"/>
                    </a:gs>
                    <a:gs pos="100000">
                      <a:srgbClr val="000000"/>
                    </a:gs>
                  </a:gsLst>
                  <a:lin ang="5400000" scaled="0"/>
                </a:gradFill>
                <a:latin typeface="Segoe UI"/>
                <a:ea typeface="+mn-ea"/>
                <a:cs typeface="+mn-cs"/>
                <a:hlinkClick r:id="rId3">
                  <a:extLst>
                    <a:ext uri="{A12FA001-AC4F-418D-AE19-62706E023703}">
                      <ahyp:hlinkClr xmlns:ahyp="http://schemas.microsoft.com/office/drawing/2018/hyperlinkcolor" val="tx"/>
                    </a:ext>
                  </a:extLst>
                </a:hlinkClick>
              </a:rPr>
              <a:t>OMS</a:t>
            </a:r>
            <a:r>
              <a:rPr lang="en-US" spc="0" dirty="0">
                <a:gradFill>
                  <a:gsLst>
                    <a:gs pos="1250">
                      <a:srgbClr val="000000"/>
                    </a:gs>
                    <a:gs pos="100000">
                      <a:srgbClr val="000000"/>
                    </a:gs>
                  </a:gsLst>
                  <a:lin ang="5400000" scaled="0"/>
                </a:gradFill>
                <a:latin typeface="Segoe UI"/>
                <a:ea typeface="+mn-ea"/>
                <a:cs typeface="+mn-cs"/>
              </a:rPr>
              <a:t> integration is the alternative.</a:t>
            </a:r>
          </a:p>
          <a:p>
            <a:pPr marL="0" indent="0">
              <a:lnSpc>
                <a:spcPct val="110000"/>
              </a:lnSpc>
              <a:buNone/>
            </a:pPr>
            <a:endParaRPr lang="en-US" sz="1836" spc="0" dirty="0">
              <a:solidFill>
                <a:srgbClr val="0078D7"/>
              </a:solidFill>
              <a:latin typeface="Segoe UI Semilight" panose="020B0402040204020203" pitchFamily="34" charset="0"/>
              <a:ea typeface="+mn-ea"/>
              <a:cs typeface="Segoe UI Semilight" panose="020B0402040204020203" pitchFamily="34" charset="0"/>
            </a:endParaRPr>
          </a:p>
          <a:p>
            <a:pPr marL="0" indent="0">
              <a:buNone/>
            </a:pPr>
            <a:r>
              <a:rPr lang="en-US" sz="2600" spc="-50" dirty="0">
                <a:solidFill>
                  <a:schemeClr val="tx1"/>
                </a:solidFill>
                <a:latin typeface="Segoe UI Semibold"/>
                <a:cs typeface="+mn-cs"/>
              </a:rPr>
              <a:t>Retired features</a:t>
            </a:r>
          </a:p>
          <a:p>
            <a:pPr marL="0" indent="0">
              <a:buNone/>
            </a:pPr>
            <a:r>
              <a:rPr lang="en-US" spc="0" dirty="0">
                <a:gradFill>
                  <a:gsLst>
                    <a:gs pos="1250">
                      <a:srgbClr val="000000"/>
                    </a:gs>
                    <a:gs pos="100000">
                      <a:srgbClr val="000000"/>
                    </a:gs>
                  </a:gsLst>
                  <a:lin ang="5400000" scaled="0"/>
                </a:gradFill>
                <a:latin typeface="Segoe UI"/>
                <a:ea typeface="+mn-ea"/>
                <a:cs typeface="+mn-cs"/>
              </a:rPr>
              <a:t>Database Mirroring: built-in HA / geo-replication</a:t>
            </a:r>
          </a:p>
          <a:p>
            <a:pPr marL="0" indent="0">
              <a:buNone/>
            </a:pPr>
            <a:r>
              <a:rPr lang="en-US" spc="0" dirty="0">
                <a:gradFill>
                  <a:gsLst>
                    <a:gs pos="1250">
                      <a:srgbClr val="000000"/>
                    </a:gs>
                    <a:gs pos="100000">
                      <a:srgbClr val="000000"/>
                    </a:gs>
                  </a:gsLst>
                  <a:lin ang="5400000" scaled="0"/>
                </a:gradFill>
                <a:latin typeface="Segoe UI"/>
                <a:ea typeface="+mn-ea"/>
                <a:cs typeface="+mn-cs"/>
              </a:rPr>
              <a:t>Extended stored procedures: customers should use CLR</a:t>
            </a:r>
          </a:p>
          <a:p>
            <a:pPr marL="0" indent="0">
              <a:lnSpc>
                <a:spcPct val="120000"/>
              </a:lnSpc>
              <a:buNone/>
            </a:pPr>
            <a:endParaRPr lang="en-US" sz="1836" spc="0" dirty="0">
              <a:solidFill>
                <a:srgbClr val="0078D7"/>
              </a:solidFill>
              <a:latin typeface="Segoe UI Semilight" panose="020B0402040204020203" pitchFamily="34" charset="0"/>
              <a:ea typeface="+mn-ea"/>
              <a:cs typeface="Segoe UI Semilight" panose="020B0402040204020203" pitchFamily="34" charset="0"/>
            </a:endParaRPr>
          </a:p>
          <a:p>
            <a:pPr marL="0" indent="0">
              <a:buNone/>
            </a:pPr>
            <a:r>
              <a:rPr lang="en-US" sz="2600" spc="-50" dirty="0">
                <a:solidFill>
                  <a:schemeClr val="tx1"/>
                </a:solidFill>
                <a:latin typeface="Segoe UI Semibold"/>
                <a:cs typeface="+mn-cs"/>
              </a:rPr>
              <a:t>Features considered post-GA</a:t>
            </a:r>
          </a:p>
          <a:p>
            <a:pPr marL="0" indent="0">
              <a:buNone/>
            </a:pPr>
            <a:r>
              <a:rPr lang="en-US" spc="0" dirty="0" err="1">
                <a:gradFill>
                  <a:gsLst>
                    <a:gs pos="1250">
                      <a:srgbClr val="000000"/>
                    </a:gs>
                    <a:gs pos="100000">
                      <a:srgbClr val="000000"/>
                    </a:gs>
                  </a:gsLst>
                  <a:lin ang="5400000" scaled="0"/>
                </a:gradFill>
                <a:latin typeface="Segoe UI"/>
                <a:ea typeface="+mn-ea"/>
                <a:cs typeface="+mn-cs"/>
              </a:rPr>
              <a:t>Filestream</a:t>
            </a:r>
            <a:r>
              <a:rPr lang="en-US" spc="0" dirty="0">
                <a:gradFill>
                  <a:gsLst>
                    <a:gs pos="1250">
                      <a:srgbClr val="000000"/>
                    </a:gs>
                    <a:gs pos="100000">
                      <a:srgbClr val="000000"/>
                    </a:gs>
                  </a:gsLst>
                  <a:lin ang="5400000" scaled="0"/>
                </a:gradFill>
                <a:latin typeface="Segoe UI"/>
                <a:ea typeface="+mn-ea"/>
                <a:cs typeface="+mn-cs"/>
              </a:rPr>
              <a:t>, </a:t>
            </a:r>
            <a:r>
              <a:rPr lang="en-US" spc="0" dirty="0" err="1">
                <a:gradFill>
                  <a:gsLst>
                    <a:gs pos="1250">
                      <a:srgbClr val="000000"/>
                    </a:gs>
                    <a:gs pos="100000">
                      <a:srgbClr val="000000"/>
                    </a:gs>
                  </a:gsLst>
                  <a:lin ang="5400000" scaled="0"/>
                </a:gradFill>
                <a:latin typeface="Segoe UI"/>
                <a:ea typeface="+mn-ea"/>
                <a:cs typeface="+mn-cs"/>
              </a:rPr>
              <a:t>Filetable</a:t>
            </a:r>
            <a:endParaRPr lang="en-US" spc="0" dirty="0">
              <a:gradFill>
                <a:gsLst>
                  <a:gs pos="1250">
                    <a:srgbClr val="000000"/>
                  </a:gs>
                  <a:gs pos="100000">
                    <a:srgbClr val="000000"/>
                  </a:gs>
                </a:gsLst>
                <a:lin ang="5400000" scaled="0"/>
              </a:gradFill>
              <a:latin typeface="Segoe UI"/>
              <a:ea typeface="+mn-ea"/>
              <a:cs typeface="+mn-cs"/>
            </a:endParaRPr>
          </a:p>
          <a:p>
            <a:pPr marL="0" indent="0">
              <a:buNone/>
            </a:pPr>
            <a:r>
              <a:rPr lang="en-US" spc="0" dirty="0">
                <a:gradFill>
                  <a:gsLst>
                    <a:gs pos="1250">
                      <a:srgbClr val="000000"/>
                    </a:gs>
                    <a:gs pos="100000">
                      <a:srgbClr val="000000"/>
                    </a:gs>
                  </a:gsLst>
                  <a:lin ang="5400000" scaled="0"/>
                </a:gradFill>
                <a:latin typeface="Segoe UI"/>
                <a:ea typeface="+mn-ea"/>
                <a:cs typeface="+mn-cs"/>
              </a:rPr>
              <a:t>Cross-instance distributed transactions (MS DTC)</a:t>
            </a:r>
          </a:p>
          <a:p>
            <a:pPr marL="0" indent="0">
              <a:buNone/>
            </a:pPr>
            <a:r>
              <a:rPr lang="en-US" spc="0" dirty="0">
                <a:gradFill>
                  <a:gsLst>
                    <a:gs pos="1250">
                      <a:srgbClr val="000000"/>
                    </a:gs>
                    <a:gs pos="100000">
                      <a:srgbClr val="000000"/>
                    </a:gs>
                  </a:gsLst>
                  <a:lin ang="5400000" scaled="0"/>
                </a:gradFill>
                <a:latin typeface="Segoe UI"/>
                <a:ea typeface="+mn-ea"/>
                <a:cs typeface="+mn-cs"/>
              </a:rPr>
              <a:t>Stretch Database</a:t>
            </a:r>
          </a:p>
          <a:p>
            <a:pPr marL="0" indent="0">
              <a:buNone/>
            </a:pPr>
            <a:r>
              <a:rPr lang="en-US" spc="0" dirty="0" err="1">
                <a:gradFill>
                  <a:gsLst>
                    <a:gs pos="1250">
                      <a:srgbClr val="000000"/>
                    </a:gs>
                    <a:gs pos="100000">
                      <a:srgbClr val="000000"/>
                    </a:gs>
                  </a:gsLst>
                  <a:lin ang="5400000" scaled="0"/>
                </a:gradFill>
                <a:latin typeface="Segoe UI"/>
                <a:ea typeface="+mn-ea"/>
                <a:cs typeface="+mn-cs"/>
              </a:rPr>
              <a:t>PolyBase</a:t>
            </a:r>
            <a:endParaRPr lang="en-US" spc="0" dirty="0">
              <a:gradFill>
                <a:gsLst>
                  <a:gs pos="1250">
                    <a:srgbClr val="000000"/>
                  </a:gs>
                  <a:gs pos="100000">
                    <a:srgbClr val="000000"/>
                  </a:gs>
                </a:gsLst>
                <a:lin ang="5400000" scaled="0"/>
              </a:gradFill>
              <a:latin typeface="Segoe UI"/>
              <a:ea typeface="+mn-ea"/>
              <a:cs typeface="+mn-cs"/>
            </a:endParaRPr>
          </a:p>
        </p:txBody>
      </p:sp>
    </p:spTree>
    <p:extLst>
      <p:ext uri="{BB962C8B-B14F-4D97-AF65-F5344CB8AC3E}">
        <p14:creationId xmlns:p14="http://schemas.microsoft.com/office/powerpoint/2010/main" val="34052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64575C-047B-4059-9F4A-83928C3E5428}"/>
              </a:ext>
            </a:extLst>
          </p:cNvPr>
          <p:cNvSpPr>
            <a:spLocks noGrp="1"/>
          </p:cNvSpPr>
          <p:nvPr>
            <p:ph type="title"/>
          </p:nvPr>
        </p:nvSpPr>
        <p:spPr/>
        <p:txBody>
          <a:bodyPr/>
          <a:lstStyle/>
          <a:p>
            <a:r>
              <a:rPr lang="en-US"/>
              <a:t>Azure AD</a:t>
            </a:r>
          </a:p>
        </p:txBody>
      </p:sp>
      <p:sp>
        <p:nvSpPr>
          <p:cNvPr id="5" name="Content Placeholder 2">
            <a:extLst>
              <a:ext uri="{FF2B5EF4-FFF2-40B4-BE49-F238E27FC236}">
                <a16:creationId xmlns:a16="http://schemas.microsoft.com/office/drawing/2014/main" id="{E83FF44F-3BD1-4FCC-BE8E-635C6C2034F0}"/>
              </a:ext>
            </a:extLst>
          </p:cNvPr>
          <p:cNvSpPr txBox="1">
            <a:spLocks/>
          </p:cNvSpPr>
          <p:nvPr/>
        </p:nvSpPr>
        <p:spPr>
          <a:xfrm>
            <a:off x="394854" y="1543595"/>
            <a:ext cx="11430705" cy="5673728"/>
          </a:xfrm>
          <a:prstGeom prst="rect">
            <a:avLst/>
          </a:prstGeom>
        </p:spPr>
        <p:txBody>
          <a:bodyPr>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32" dirty="0">
                <a:solidFill>
                  <a:srgbClr val="0070C0"/>
                </a:solidFill>
                <a:latin typeface="Segoe UI Semibold" panose="020B0702040204020203" pitchFamily="34" charset="0"/>
                <a:cs typeface="Segoe UI Semibold" panose="020B0702040204020203" pitchFamily="34" charset="0"/>
              </a:rPr>
              <a:t>Provides an alternative to SQL Server authentication so database permissions can be managed via external (Azure AD) groups</a:t>
            </a:r>
          </a:p>
          <a:p>
            <a:r>
              <a:rPr lang="en-US" sz="1800" dirty="0"/>
              <a:t>Supports:</a:t>
            </a:r>
          </a:p>
          <a:p>
            <a:r>
              <a:rPr lang="en-US" sz="1800" dirty="0"/>
              <a:t>Token-based authentication for applications connecting to SQL Database</a:t>
            </a:r>
          </a:p>
          <a:p>
            <a:r>
              <a:rPr lang="en-US" sz="1800" dirty="0"/>
              <a:t>ADFS or native user/password authentication for a local Azure Active Directory without domain synchronization</a:t>
            </a:r>
          </a:p>
          <a:p>
            <a:r>
              <a:rPr lang="en-US" sz="1800" dirty="0"/>
              <a:t>Multi-Factor Authentication (MFA)</a:t>
            </a:r>
          </a:p>
          <a:p>
            <a:r>
              <a:rPr lang="en-US" sz="1800" b="1" dirty="0"/>
              <a:t>Windows logins are not supported</a:t>
            </a:r>
          </a:p>
          <a:p>
            <a:pPr marL="233149" lvl="1"/>
            <a:r>
              <a:rPr lang="en-US" sz="1200" spc="102" dirty="0">
                <a:latin typeface="Segoe UI Semilight" charset="0"/>
                <a:cs typeface="Segoe UI Semilight" charset="0"/>
              </a:rPr>
              <a:t>CREATE LOGIN... FROM WINDOWS is not permitted</a:t>
            </a:r>
          </a:p>
          <a:p>
            <a:endParaRPr lang="en-US" dirty="0"/>
          </a:p>
          <a:p>
            <a:r>
              <a:rPr lang="en-US" sz="1800" dirty="0"/>
              <a:t>SQL logins are fully supported when created using:</a:t>
            </a:r>
          </a:p>
          <a:p>
            <a:pPr marL="233149" lvl="1"/>
            <a:r>
              <a:rPr lang="en-US" sz="1428" spc="102" dirty="0">
                <a:latin typeface="Segoe UI Semilight" charset="0"/>
                <a:cs typeface="Segoe UI Semilight" charset="0"/>
              </a:rPr>
              <a:t>FROM CERTIFICATE</a:t>
            </a:r>
          </a:p>
          <a:p>
            <a:pPr marL="233149" lvl="1"/>
            <a:r>
              <a:rPr lang="en-US" sz="1428" spc="102" dirty="0">
                <a:latin typeface="Segoe UI Semilight" charset="0"/>
                <a:cs typeface="Segoe UI Semilight" charset="0"/>
              </a:rPr>
              <a:t>FROM ASYMMETRIC KEY,</a:t>
            </a:r>
          </a:p>
          <a:p>
            <a:pPr marL="233149" lvl="1"/>
            <a:r>
              <a:rPr lang="en-US" sz="1428" spc="102" dirty="0">
                <a:latin typeface="Segoe UI Semilight" charset="0"/>
                <a:cs typeface="Segoe UI Semilight" charset="0"/>
              </a:rPr>
              <a:t>FROM SID</a:t>
            </a:r>
          </a:p>
          <a:p>
            <a:pPr marL="233149" lvl="1"/>
            <a:endParaRPr lang="en-US" sz="1428" spc="102" dirty="0">
              <a:latin typeface="Segoe UI Semilight" charset="0"/>
              <a:cs typeface="Segoe UI Semilight" charset="0"/>
            </a:endParaRPr>
          </a:p>
          <a:p>
            <a:r>
              <a:rPr lang="en-US" sz="1632" dirty="0">
                <a:solidFill>
                  <a:srgbClr val="0070C0"/>
                </a:solidFill>
                <a:latin typeface="Segoe UI Semibold" panose="020B0702040204020203" pitchFamily="34" charset="0"/>
                <a:cs typeface="Segoe UI Semibold" panose="020B0702040204020203" pitchFamily="34" charset="0"/>
              </a:rPr>
              <a:t>Azure AD user who creates the Managed Instance has unrestricted administrative privileges by default</a:t>
            </a:r>
          </a:p>
          <a:p>
            <a:r>
              <a:rPr lang="en-US" sz="1800" dirty="0"/>
              <a:t>This can be changed from an individual to a security group account</a:t>
            </a:r>
          </a:p>
          <a:p>
            <a:endParaRPr lang="en-US" dirty="0"/>
          </a:p>
          <a:p>
            <a:r>
              <a:rPr lang="en-US" sz="1632" dirty="0">
                <a:solidFill>
                  <a:srgbClr val="0070C0"/>
                </a:solidFill>
                <a:latin typeface="Segoe UI Semibold" panose="020B0702040204020203" pitchFamily="34" charset="0"/>
                <a:cs typeface="Segoe UI Semibold" panose="020B0702040204020203" pitchFamily="34" charset="0"/>
              </a:rPr>
              <a:t>Azure AD non-admin database users can be created using CREATE USER… FROM EXTERNAL PROVIDER syntax</a:t>
            </a:r>
          </a:p>
          <a:p>
            <a:pPr marL="233149" lvl="1"/>
            <a:endParaRPr lang="en-US" sz="1428" spc="102" dirty="0">
              <a:latin typeface="Segoe UI Semilight" charset="0"/>
              <a:cs typeface="Segoe UI Semilight" charset="0"/>
            </a:endParaRPr>
          </a:p>
          <a:p>
            <a:endParaRPr lang="en-US" dirty="0"/>
          </a:p>
        </p:txBody>
      </p:sp>
    </p:spTree>
    <p:extLst>
      <p:ext uri="{BB962C8B-B14F-4D97-AF65-F5344CB8AC3E}">
        <p14:creationId xmlns:p14="http://schemas.microsoft.com/office/powerpoint/2010/main" val="159069845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F7DF0B-8FA2-4900-959B-E85F6729B0D7}"/>
              </a:ext>
            </a:extLst>
          </p:cNvPr>
          <p:cNvSpPr>
            <a:spLocks noGrp="1"/>
          </p:cNvSpPr>
          <p:nvPr>
            <p:ph type="title"/>
          </p:nvPr>
        </p:nvSpPr>
        <p:spPr/>
        <p:txBody>
          <a:bodyPr/>
          <a:lstStyle/>
          <a:p>
            <a:r>
              <a:rPr lang="en-US"/>
              <a:t>CLR Considerations</a:t>
            </a:r>
          </a:p>
        </p:txBody>
      </p:sp>
      <p:sp>
        <p:nvSpPr>
          <p:cNvPr id="5" name="Content Placeholder 2">
            <a:extLst>
              <a:ext uri="{FF2B5EF4-FFF2-40B4-BE49-F238E27FC236}">
                <a16:creationId xmlns:a16="http://schemas.microsoft.com/office/drawing/2014/main" id="{2694EEAF-2BD0-41C3-A7EF-8E55A3D9B6A2}"/>
              </a:ext>
            </a:extLst>
          </p:cNvPr>
          <p:cNvSpPr txBox="1">
            <a:spLocks/>
          </p:cNvSpPr>
          <p:nvPr/>
        </p:nvSpPr>
        <p:spPr>
          <a:xfrm>
            <a:off x="536402" y="1788141"/>
            <a:ext cx="10400193" cy="346074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40" spc="0" dirty="0">
                <a:solidFill>
                  <a:srgbClr val="0070C0"/>
                </a:solidFill>
                <a:latin typeface="Segoe UI Semibold" panose="020B0702040204020203" pitchFamily="34" charset="0"/>
                <a:cs typeface="Segoe UI Semibold" panose="020B0702040204020203" pitchFamily="34" charset="0"/>
              </a:rPr>
              <a:t>Managed Instance cannot access file shares and Windows folders</a:t>
            </a:r>
          </a:p>
          <a:p>
            <a:endParaRPr lang="en-US" sz="2040" spc="0" dirty="0">
              <a:solidFill>
                <a:srgbClr val="0070C0"/>
              </a:solidFill>
              <a:latin typeface="Segoe UI Semibold" panose="020B0702040204020203" pitchFamily="34" charset="0"/>
              <a:cs typeface="Segoe UI Semibold" panose="020B0702040204020203" pitchFamily="34" charset="0"/>
            </a:endParaRPr>
          </a:p>
          <a:p>
            <a:r>
              <a:rPr lang="en-US" sz="1800" dirty="0">
                <a:latin typeface="+mn-lt"/>
              </a:rPr>
              <a:t>Only CREATE ASSEMBLY FROM BINARY is supported</a:t>
            </a:r>
          </a:p>
          <a:p>
            <a:endParaRPr lang="en-US" sz="1800" dirty="0">
              <a:latin typeface="+mn-lt"/>
            </a:endParaRPr>
          </a:p>
          <a:p>
            <a:r>
              <a:rPr lang="en-US" sz="1800" dirty="0">
                <a:latin typeface="+mn-lt"/>
              </a:rPr>
              <a:t>CREATE ASSEMBLY FROM FILE is not supported</a:t>
            </a:r>
          </a:p>
          <a:p>
            <a:endParaRPr lang="en-US" sz="1800" dirty="0">
              <a:latin typeface="+mn-lt"/>
            </a:endParaRPr>
          </a:p>
          <a:p>
            <a:r>
              <a:rPr lang="en-US" sz="1800" dirty="0">
                <a:latin typeface="+mn-lt"/>
              </a:rPr>
              <a:t>ALTER ASSEMBLY can’t reference files</a:t>
            </a:r>
          </a:p>
        </p:txBody>
      </p:sp>
    </p:spTree>
    <p:extLst>
      <p:ext uri="{BB962C8B-B14F-4D97-AF65-F5344CB8AC3E}">
        <p14:creationId xmlns:p14="http://schemas.microsoft.com/office/powerpoint/2010/main" val="61179908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4D9527-B456-40C8-B73A-938478F70A68}"/>
              </a:ext>
            </a:extLst>
          </p:cNvPr>
          <p:cNvSpPr>
            <a:spLocks noGrp="1"/>
          </p:cNvSpPr>
          <p:nvPr>
            <p:ph type="title"/>
          </p:nvPr>
        </p:nvSpPr>
        <p:spPr/>
        <p:txBody>
          <a:bodyPr/>
          <a:lstStyle/>
          <a:p>
            <a:r>
              <a:rPr lang="en-US"/>
              <a:t>SQL Server Agent</a:t>
            </a:r>
          </a:p>
        </p:txBody>
      </p:sp>
      <p:sp>
        <p:nvSpPr>
          <p:cNvPr id="5" name="Content Placeholder 4">
            <a:extLst>
              <a:ext uri="{FF2B5EF4-FFF2-40B4-BE49-F238E27FC236}">
                <a16:creationId xmlns:a16="http://schemas.microsoft.com/office/drawing/2014/main" id="{690F0150-7136-46AF-BBB3-6A1C33F63D1A}"/>
              </a:ext>
            </a:extLst>
          </p:cNvPr>
          <p:cNvSpPr txBox="1">
            <a:spLocks/>
          </p:cNvSpPr>
          <p:nvPr/>
        </p:nvSpPr>
        <p:spPr>
          <a:xfrm>
            <a:off x="620436" y="1398899"/>
            <a:ext cx="11336482" cy="5136986"/>
          </a:xfrm>
          <a:prstGeom prst="rect">
            <a:avLst/>
          </a:prstGeom>
        </p:spPr>
        <p:txBody>
          <a:bodyPr>
            <a:normAutofit fontScale="92500" lnSpcReduction="10000"/>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solidFill>
                  <a:srgbClr val="0070C0"/>
                </a:solidFill>
                <a:latin typeface="Segoe UI Semibold" panose="020B0702040204020203" pitchFamily="34" charset="0"/>
                <a:cs typeface="Segoe UI Semibold" panose="020B0702040204020203" pitchFamily="34" charset="0"/>
              </a:rPr>
              <a:t>Built into Managed Instance</a:t>
            </a:r>
          </a:p>
          <a:p>
            <a:pPr marL="233149" lvl="1"/>
            <a:r>
              <a:rPr lang="en-US" sz="1400" dirty="0"/>
              <a:t>Azure SQL Database requires using on-premises SQL Server Agent, Azure Automation, Elastic Jobs, or PowerShell</a:t>
            </a:r>
          </a:p>
          <a:p>
            <a:endParaRPr lang="en-US" sz="1400" spc="0" dirty="0">
              <a:latin typeface="+mn-lt"/>
            </a:endParaRPr>
          </a:p>
          <a:p>
            <a:r>
              <a:rPr lang="en-US" sz="2000" spc="0" dirty="0">
                <a:solidFill>
                  <a:srgbClr val="0070C0"/>
                </a:solidFill>
                <a:latin typeface="Segoe UI Semibold" panose="020B0702040204020203" pitchFamily="34" charset="0"/>
                <a:cs typeface="Segoe UI Semibold" panose="020B0702040204020203" pitchFamily="34" charset="0"/>
              </a:rPr>
              <a:t>Always running</a:t>
            </a:r>
          </a:p>
          <a:p>
            <a:pPr marL="233149" lvl="1"/>
            <a:r>
              <a:rPr lang="en-US" sz="1400" dirty="0"/>
              <a:t>Services cannot be stopped or restarted like they can with on-premises</a:t>
            </a:r>
          </a:p>
          <a:p>
            <a:pPr marL="233149" lvl="1"/>
            <a:r>
              <a:rPr lang="en-US" sz="1400" dirty="0"/>
              <a:t>Option to auto-restart SQL Server if it stops unexpectedly is disabled</a:t>
            </a:r>
          </a:p>
          <a:p>
            <a:pPr marL="233149" lvl="1"/>
            <a:r>
              <a:rPr lang="en-US" sz="1400" dirty="0"/>
              <a:t>Option to auto-restart SQL Server Agent if it stops unexpectedly is disabled</a:t>
            </a:r>
          </a:p>
          <a:p>
            <a:endParaRPr lang="en-US" sz="1400" spc="0" dirty="0">
              <a:latin typeface="+mn-lt"/>
            </a:endParaRPr>
          </a:p>
          <a:p>
            <a:r>
              <a:rPr lang="en-US" sz="2000" spc="0" dirty="0">
                <a:solidFill>
                  <a:srgbClr val="0070C0"/>
                </a:solidFill>
                <a:latin typeface="Segoe UI Semibold" panose="020B0702040204020203" pitchFamily="34" charset="0"/>
                <a:cs typeface="Segoe UI Semibold" panose="020B0702040204020203" pitchFamily="34" charset="0"/>
              </a:rPr>
              <a:t>Forwarding SQL Server events is disabled</a:t>
            </a:r>
          </a:p>
          <a:p>
            <a:pPr marL="233149" lvl="1"/>
            <a:r>
              <a:rPr lang="en-US" sz="1400" dirty="0"/>
              <a:t>On-premises SQL Server Agent allows for forwarding events to another server but this is currently not an option for a Managed Instance</a:t>
            </a:r>
          </a:p>
          <a:p>
            <a:endParaRPr lang="en-US" sz="1400" spc="0" dirty="0">
              <a:latin typeface="+mn-lt"/>
            </a:endParaRPr>
          </a:p>
          <a:p>
            <a:r>
              <a:rPr lang="en-US" sz="2000" spc="0" dirty="0">
                <a:solidFill>
                  <a:srgbClr val="0070C0"/>
                </a:solidFill>
                <a:latin typeface="Segoe UI Semibold" panose="020B0702040204020203" pitchFamily="34" charset="0"/>
                <a:cs typeface="Segoe UI Semibold" panose="020B0702040204020203" pitchFamily="34" charset="0"/>
              </a:rPr>
              <a:t>Connection</a:t>
            </a:r>
          </a:p>
          <a:p>
            <a:pPr marL="233149" lvl="1"/>
            <a:r>
              <a:rPr lang="en-US" sz="1400" dirty="0"/>
              <a:t>Alias local host server is predefined for a Managed Instance, whereas on-premises SQL Server Agent allows that to be configured if needed</a:t>
            </a:r>
          </a:p>
          <a:p>
            <a:endParaRPr lang="en-US" sz="1400" spc="0" dirty="0">
              <a:latin typeface="+mn-lt"/>
            </a:endParaRPr>
          </a:p>
          <a:p>
            <a:r>
              <a:rPr lang="en-US" sz="2000" spc="0" dirty="0">
                <a:solidFill>
                  <a:srgbClr val="0070C0"/>
                </a:solidFill>
                <a:latin typeface="Segoe UI Semibold" panose="020B0702040204020203" pitchFamily="34" charset="0"/>
                <a:cs typeface="Segoe UI Semibold" panose="020B0702040204020203" pitchFamily="34" charset="0"/>
              </a:rPr>
              <a:t>Creating jobs</a:t>
            </a:r>
          </a:p>
          <a:p>
            <a:pPr marL="233149" lvl="1"/>
            <a:r>
              <a:rPr lang="en-US" sz="1400" dirty="0"/>
              <a:t>Creating jobs is as simple and easy as on-premises</a:t>
            </a:r>
          </a:p>
          <a:p>
            <a:pPr marL="233149" lvl="1"/>
            <a:r>
              <a:rPr lang="en-US" sz="1400" dirty="0"/>
              <a:t>Jobs can be created using the UI or T-SQL</a:t>
            </a:r>
          </a:p>
          <a:p>
            <a:pPr marL="233149" lvl="1"/>
            <a:endParaRPr lang="en-US" sz="1400" dirty="0"/>
          </a:p>
          <a:p>
            <a:pPr>
              <a:lnSpc>
                <a:spcPct val="120000"/>
              </a:lnSpc>
            </a:pPr>
            <a:r>
              <a:rPr lang="en-US" sz="2000" spc="0" dirty="0">
                <a:solidFill>
                  <a:srgbClr val="0070C0"/>
                </a:solidFill>
                <a:latin typeface="Segoe UI Semibold" panose="020B0702040204020203" pitchFamily="34" charset="0"/>
                <a:cs typeface="Segoe UI Semibold" panose="020B0702040204020203" pitchFamily="34" charset="0"/>
              </a:rPr>
              <a:t>Alert System</a:t>
            </a:r>
          </a:p>
          <a:p>
            <a:pPr marL="233149" lvl="1"/>
            <a:r>
              <a:rPr lang="en-US" sz="1400" dirty="0"/>
              <a:t>Functions the same as on-premises for sending email alerts</a:t>
            </a:r>
          </a:p>
          <a:p>
            <a:pPr marL="233149" lvl="1"/>
            <a:endParaRPr lang="en-US" sz="1400" dirty="0"/>
          </a:p>
          <a:p>
            <a:pPr>
              <a:lnSpc>
                <a:spcPct val="110000"/>
              </a:lnSpc>
            </a:pPr>
            <a:r>
              <a:rPr lang="en-US" sz="2000" spc="0" dirty="0">
                <a:solidFill>
                  <a:srgbClr val="0070C0"/>
                </a:solidFill>
                <a:latin typeface="Segoe UI Semibold" panose="020B0702040204020203" pitchFamily="34" charset="0"/>
                <a:cs typeface="Segoe UI Semibold" panose="020B0702040204020203" pitchFamily="34" charset="0"/>
              </a:rPr>
              <a:t>SQLCMD</a:t>
            </a:r>
          </a:p>
          <a:p>
            <a:pPr marL="233149" lvl="1"/>
            <a:r>
              <a:rPr lang="en-US" sz="1400" dirty="0"/>
              <a:t>Cannot be called within a SQL Server Agent job</a:t>
            </a:r>
          </a:p>
          <a:p>
            <a:pPr marL="233149" lvl="1"/>
            <a:r>
              <a:rPr lang="en-US" sz="1400" dirty="0"/>
              <a:t>Can be used to connect to a Managed Instance</a:t>
            </a:r>
          </a:p>
          <a:p>
            <a:pPr marL="233149" lvl="1"/>
            <a:endParaRPr lang="en-US" sz="1400" dirty="0"/>
          </a:p>
          <a:p>
            <a:pPr marL="233149" lvl="1"/>
            <a:endParaRPr lang="en-US" sz="1400" dirty="0"/>
          </a:p>
          <a:p>
            <a:pPr marL="233149" lvl="1"/>
            <a:endParaRPr lang="en-US" sz="1400" dirty="0"/>
          </a:p>
          <a:p>
            <a:endParaRPr lang="en-US" sz="3200" dirty="0"/>
          </a:p>
        </p:txBody>
      </p:sp>
    </p:spTree>
    <p:extLst>
      <p:ext uri="{BB962C8B-B14F-4D97-AF65-F5344CB8AC3E}">
        <p14:creationId xmlns:p14="http://schemas.microsoft.com/office/powerpoint/2010/main" val="2872650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9DC27-60C4-4C13-9E7E-40CEB390778B}"/>
              </a:ext>
            </a:extLst>
          </p:cNvPr>
          <p:cNvSpPr>
            <a:spLocks noGrp="1"/>
          </p:cNvSpPr>
          <p:nvPr>
            <p:ph type="title"/>
          </p:nvPr>
        </p:nvSpPr>
        <p:spPr/>
        <p:txBody>
          <a:bodyPr/>
          <a:lstStyle/>
          <a:p>
            <a:r>
              <a:rPr lang="en-US"/>
              <a:t>Service broker within instances</a:t>
            </a:r>
          </a:p>
        </p:txBody>
      </p:sp>
      <p:sp>
        <p:nvSpPr>
          <p:cNvPr id="5" name="Content Placeholder 2">
            <a:extLst>
              <a:ext uri="{FF2B5EF4-FFF2-40B4-BE49-F238E27FC236}">
                <a16:creationId xmlns:a16="http://schemas.microsoft.com/office/drawing/2014/main" id="{64964B49-7737-45AD-A178-5E00B5481EA0}"/>
              </a:ext>
            </a:extLst>
          </p:cNvPr>
          <p:cNvSpPr txBox="1">
            <a:spLocks/>
          </p:cNvSpPr>
          <p:nvPr/>
        </p:nvSpPr>
        <p:spPr>
          <a:xfrm>
            <a:off x="421582" y="2338856"/>
            <a:ext cx="6546950" cy="3134897"/>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spc="0" dirty="0">
                <a:solidFill>
                  <a:srgbClr val="0070C0"/>
                </a:solidFill>
                <a:latin typeface="Segoe UI Semibold" panose="020B0702040204020203" pitchFamily="34" charset="0"/>
                <a:cs typeface="Segoe UI Semibold" panose="020B0702040204020203" pitchFamily="34" charset="0"/>
              </a:rPr>
              <a:t>Service broker is on by default for all user databases</a:t>
            </a:r>
          </a:p>
          <a:p>
            <a:endParaRPr lang="en-US" sz="1800" spc="0" dirty="0">
              <a:solidFill>
                <a:srgbClr val="0070C0"/>
              </a:solidFill>
              <a:latin typeface="Segoe UI Semibold" panose="020B0702040204020203" pitchFamily="34" charset="0"/>
              <a:cs typeface="Segoe UI Semibold" panose="020B0702040204020203" pitchFamily="34" charset="0"/>
            </a:endParaRPr>
          </a:p>
          <a:p>
            <a:r>
              <a:rPr lang="en-US" sz="1800" spc="0" dirty="0">
                <a:solidFill>
                  <a:srgbClr val="0070C0"/>
                </a:solidFill>
                <a:latin typeface="Segoe UI Semibold" panose="020B0702040204020203" pitchFamily="34" charset="0"/>
                <a:cs typeface="Segoe UI Semibold" panose="020B0702040204020203" pitchFamily="34" charset="0"/>
              </a:rPr>
              <a:t>Cross-instance service broker is not supported</a:t>
            </a:r>
          </a:p>
          <a:p>
            <a:pPr marL="233149" lvl="1"/>
            <a:r>
              <a:rPr lang="en-US" sz="1600" dirty="0"/>
              <a:t>CREATE ROUTE does not work with ADDRESS other than LOCAL</a:t>
            </a:r>
          </a:p>
          <a:p>
            <a:pPr marL="233149" lvl="1"/>
            <a:r>
              <a:rPr lang="en-US" sz="1600" dirty="0"/>
              <a:t>ALTER ROUTE does not work with ADDRESS other than LOCAL</a:t>
            </a:r>
          </a:p>
        </p:txBody>
      </p:sp>
    </p:spTree>
    <p:extLst>
      <p:ext uri="{BB962C8B-B14F-4D97-AF65-F5344CB8AC3E}">
        <p14:creationId xmlns:p14="http://schemas.microsoft.com/office/powerpoint/2010/main" val="289224202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492775E-710A-4FDE-BB82-36794B582A53}"/>
              </a:ext>
            </a:extLst>
          </p:cNvPr>
          <p:cNvSpPr txBox="1">
            <a:spLocks/>
          </p:cNvSpPr>
          <p:nvPr/>
        </p:nvSpPr>
        <p:spPr>
          <a:xfrm>
            <a:off x="420732" y="2123233"/>
            <a:ext cx="6636839" cy="1959177"/>
          </a:xfrm>
          <a:prstGeom prst="rect">
            <a:avLst/>
          </a:prstGeom>
        </p:spPr>
        <p:txBody>
          <a:bodyPr>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36" spc="0" dirty="0">
                <a:solidFill>
                  <a:srgbClr val="0070C0"/>
                </a:solidFill>
                <a:latin typeface="Segoe UI Semibold" panose="020B0702040204020203" pitchFamily="34" charset="0"/>
                <a:cs typeface="Segoe UI Semibold" panose="020B0702040204020203" pitchFamily="34" charset="0"/>
              </a:rPr>
              <a:t>Fully supported in Managed Instance </a:t>
            </a:r>
          </a:p>
          <a:p>
            <a:r>
              <a:rPr lang="en-US" sz="1632" dirty="0"/>
              <a:t>Functions the same as on-premises to set up and use</a:t>
            </a:r>
          </a:p>
          <a:p>
            <a:endParaRPr lang="en-US" sz="1836" spc="0" dirty="0">
              <a:solidFill>
                <a:srgbClr val="0070C0"/>
              </a:solidFill>
              <a:latin typeface="Segoe UI Semibold" panose="020B0702040204020203" pitchFamily="34" charset="0"/>
              <a:cs typeface="Segoe UI Semibold" panose="020B0702040204020203" pitchFamily="34" charset="0"/>
            </a:endParaRPr>
          </a:p>
          <a:p>
            <a:r>
              <a:rPr lang="en-US" sz="1836" spc="0" dirty="0">
                <a:solidFill>
                  <a:srgbClr val="0070C0"/>
                </a:solidFill>
                <a:latin typeface="Segoe UI Semibold" panose="020B0702040204020203" pitchFamily="34" charset="0"/>
                <a:cs typeface="Segoe UI Semibold" panose="020B0702040204020203" pitchFamily="34" charset="0"/>
              </a:rPr>
              <a:t>Azure SQL Database does not have Database Mail support</a:t>
            </a:r>
          </a:p>
          <a:p>
            <a:endParaRPr lang="en-US" sz="1632" dirty="0"/>
          </a:p>
        </p:txBody>
      </p:sp>
      <p:sp>
        <p:nvSpPr>
          <p:cNvPr id="4" name="Title 3">
            <a:extLst>
              <a:ext uri="{FF2B5EF4-FFF2-40B4-BE49-F238E27FC236}">
                <a16:creationId xmlns:a16="http://schemas.microsoft.com/office/drawing/2014/main" id="{0EDDDB01-9E8F-44D6-97BB-7699EFB68B52}"/>
              </a:ext>
            </a:extLst>
          </p:cNvPr>
          <p:cNvSpPr>
            <a:spLocks noGrp="1"/>
          </p:cNvSpPr>
          <p:nvPr>
            <p:ph type="title"/>
          </p:nvPr>
        </p:nvSpPr>
        <p:spPr/>
        <p:txBody>
          <a:bodyPr/>
          <a:lstStyle/>
          <a:p>
            <a:r>
              <a:rPr lang="en-US" dirty="0"/>
              <a:t>Database mail</a:t>
            </a:r>
          </a:p>
        </p:txBody>
      </p:sp>
    </p:spTree>
    <p:extLst>
      <p:ext uri="{BB962C8B-B14F-4D97-AF65-F5344CB8AC3E}">
        <p14:creationId xmlns:p14="http://schemas.microsoft.com/office/powerpoint/2010/main" val="118780923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9DC27-60C4-4C13-9E7E-40CEB390778B}"/>
              </a:ext>
            </a:extLst>
          </p:cNvPr>
          <p:cNvSpPr>
            <a:spLocks noGrp="1"/>
          </p:cNvSpPr>
          <p:nvPr>
            <p:ph type="title"/>
          </p:nvPr>
        </p:nvSpPr>
        <p:spPr/>
        <p:txBody>
          <a:bodyPr/>
          <a:lstStyle/>
          <a:p>
            <a:r>
              <a:rPr lang="en-US"/>
              <a:t>Replication support</a:t>
            </a:r>
          </a:p>
        </p:txBody>
      </p:sp>
      <p:sp>
        <p:nvSpPr>
          <p:cNvPr id="5" name="Content Placeholder 2">
            <a:extLst>
              <a:ext uri="{FF2B5EF4-FFF2-40B4-BE49-F238E27FC236}">
                <a16:creationId xmlns:a16="http://schemas.microsoft.com/office/drawing/2014/main" id="{A5E35798-F7E4-4201-9279-5632E51A66AD}"/>
              </a:ext>
            </a:extLst>
          </p:cNvPr>
          <p:cNvSpPr txBox="1">
            <a:spLocks/>
          </p:cNvSpPr>
          <p:nvPr/>
        </p:nvSpPr>
        <p:spPr>
          <a:xfrm>
            <a:off x="211574" y="1347940"/>
            <a:ext cx="11789926" cy="5431315"/>
          </a:xfrm>
          <a:prstGeom prst="rect">
            <a:avLst/>
          </a:prstGeom>
        </p:spPr>
        <p:txBody>
          <a:bodyPr>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a:r>
              <a:rPr lang="en-US" sz="1800" dirty="0">
                <a:solidFill>
                  <a:srgbClr val="0070C0"/>
                </a:solidFill>
                <a:latin typeface="Segoe UI Semibold" panose="020B0702040204020203" pitchFamily="34" charset="0"/>
                <a:cs typeface="Segoe UI Semibold" panose="020B0702040204020203" pitchFamily="34" charset="0"/>
              </a:rPr>
              <a:t>Supported</a:t>
            </a:r>
          </a:p>
          <a:p>
            <a:pPr marL="228600" lvl="1"/>
            <a:r>
              <a:rPr lang="en-US" sz="1400" dirty="0"/>
              <a:t>Snapshot replication. Same functionality as on-premises</a:t>
            </a:r>
          </a:p>
          <a:p>
            <a:pPr marL="228600" lvl="1"/>
            <a:r>
              <a:rPr lang="en-US" sz="1400" dirty="0"/>
              <a:t>Transactional replication</a:t>
            </a:r>
          </a:p>
          <a:p>
            <a:pPr marL="228600" lvl="1"/>
            <a:endParaRPr lang="en-US" dirty="0"/>
          </a:p>
          <a:p>
            <a:pPr marL="228600" lvl="1"/>
            <a:r>
              <a:rPr lang="en-US" sz="1800" dirty="0">
                <a:solidFill>
                  <a:srgbClr val="0070C0"/>
                </a:solidFill>
                <a:latin typeface="Segoe UI Semibold" panose="020B0702040204020203" pitchFamily="34" charset="0"/>
                <a:cs typeface="Segoe UI Semibold" panose="020B0702040204020203" pitchFamily="34" charset="0"/>
              </a:rPr>
              <a:t>Unsupported</a:t>
            </a:r>
          </a:p>
          <a:p>
            <a:pPr marL="228600" lvl="1"/>
            <a:r>
              <a:rPr lang="en-US" sz="1400" dirty="0"/>
              <a:t>Peer-to-peer replication</a:t>
            </a:r>
          </a:p>
          <a:p>
            <a:pPr marL="228600" lvl="1"/>
            <a:r>
              <a:rPr lang="en-US" sz="1400" dirty="0"/>
              <a:t>Merge replication</a:t>
            </a:r>
          </a:p>
          <a:p>
            <a:pPr marL="228600" lvl="1"/>
            <a:r>
              <a:rPr lang="en-US" sz="1400" dirty="0"/>
              <a:t>Heterogeneous replication</a:t>
            </a:r>
          </a:p>
          <a:p>
            <a:pPr marL="228600" lvl="1"/>
            <a:r>
              <a:rPr lang="en-US" sz="1400" dirty="0"/>
              <a:t>Oracle publisher</a:t>
            </a:r>
          </a:p>
          <a:p>
            <a:pPr marL="228600" lvl="1"/>
            <a:r>
              <a:rPr lang="en-US" sz="1400" dirty="0">
                <a:highlight>
                  <a:srgbClr val="C0C0C0"/>
                </a:highlight>
              </a:rPr>
              <a:t>For comparison, Azure SQL Database only supports being a transactional replication push subscriber</a:t>
            </a:r>
          </a:p>
          <a:p>
            <a:pPr marL="228600" lvl="1"/>
            <a:endParaRPr lang="en-US" sz="1800" dirty="0">
              <a:solidFill>
                <a:srgbClr val="0070C0"/>
              </a:solidFill>
              <a:latin typeface="Segoe UI Semibold" panose="020B0702040204020203" pitchFamily="34" charset="0"/>
              <a:cs typeface="Segoe UI Semibold" panose="020B0702040204020203" pitchFamily="34" charset="0"/>
            </a:endParaRPr>
          </a:p>
          <a:p>
            <a:pPr marL="228600" lvl="1"/>
            <a:r>
              <a:rPr lang="en-US" sz="1800" dirty="0">
                <a:solidFill>
                  <a:srgbClr val="0070C0"/>
                </a:solidFill>
                <a:latin typeface="Segoe UI Semibold" panose="020B0702040204020203" pitchFamily="34" charset="0"/>
                <a:cs typeface="Segoe UI Semibold" panose="020B0702040204020203" pitchFamily="34" charset="0"/>
              </a:rPr>
              <a:t>Some restrictions when used with a Managed Instance</a:t>
            </a:r>
          </a:p>
          <a:p>
            <a:pPr marL="228600" lvl="1"/>
            <a:r>
              <a:rPr lang="en-US" sz="1400" dirty="0"/>
              <a:t>Updatable subscriptions are not permitted</a:t>
            </a:r>
          </a:p>
          <a:p>
            <a:pPr marL="228600" lvl="1"/>
            <a:r>
              <a:rPr lang="en-US" sz="1400" dirty="0"/>
              <a:t>Publisher and distributor must be in the same location</a:t>
            </a:r>
          </a:p>
          <a:p>
            <a:pPr marL="228600" lvl="1"/>
            <a:r>
              <a:rPr lang="en-US" sz="1400" dirty="0"/>
              <a:t>If publisher and distributor are in a Managed Instance, Azure file share must be used to store data and schema from the publication</a:t>
            </a:r>
          </a:p>
          <a:p>
            <a:pPr marL="228600" lvl="1"/>
            <a:r>
              <a:rPr lang="en-US" sz="1400" dirty="0"/>
              <a:t>Connections to the Distributor must use SQL authentication </a:t>
            </a:r>
          </a:p>
          <a:p>
            <a:endParaRPr lang="en-US" sz="2000" spc="0" dirty="0">
              <a:latin typeface="+mn-lt"/>
            </a:endParaRPr>
          </a:p>
          <a:p>
            <a:pPr marL="228600" lvl="1"/>
            <a:r>
              <a:rPr lang="en-US" sz="1800" dirty="0">
                <a:solidFill>
                  <a:srgbClr val="0070C0"/>
                </a:solidFill>
                <a:latin typeface="Segoe UI Semibold" panose="020B0702040204020203" pitchFamily="34" charset="0"/>
                <a:cs typeface="Segoe UI Semibold" panose="020B0702040204020203" pitchFamily="34" charset="0"/>
              </a:rPr>
              <a:t>Additions to support Managed Instance</a:t>
            </a:r>
          </a:p>
          <a:p>
            <a:pPr marL="228600" lvl="1"/>
            <a:r>
              <a:rPr lang="en-US" sz="1400" dirty="0"/>
              <a:t>New fields have been added in replication-related tables in </a:t>
            </a:r>
            <a:r>
              <a:rPr lang="en-US" sz="1400" dirty="0" err="1"/>
              <a:t>msdb</a:t>
            </a:r>
            <a:endParaRPr lang="en-US" sz="1400" dirty="0"/>
          </a:p>
          <a:p>
            <a:pPr marL="228600" lvl="1"/>
            <a:r>
              <a:rPr lang="en-US" sz="1400" dirty="0" err="1"/>
              <a:t>job_login</a:t>
            </a:r>
            <a:r>
              <a:rPr lang="en-US" sz="1400" dirty="0"/>
              <a:t>, </a:t>
            </a:r>
            <a:r>
              <a:rPr lang="en-US" sz="1400" dirty="0" err="1"/>
              <a:t>job_password</a:t>
            </a:r>
            <a:r>
              <a:rPr lang="en-US" sz="1400" dirty="0"/>
              <a:t>, </a:t>
            </a:r>
            <a:r>
              <a:rPr lang="en-US" sz="1400" dirty="0" err="1"/>
              <a:t>storage_connection_string</a:t>
            </a:r>
            <a:endParaRPr lang="en-US" sz="1400" dirty="0"/>
          </a:p>
          <a:p>
            <a:pPr marL="228600" lvl="1"/>
            <a:r>
              <a:rPr lang="en-US" sz="1400" dirty="0"/>
              <a:t>SSMS replication wizard supports using a Managed Instance</a:t>
            </a:r>
          </a:p>
        </p:txBody>
      </p:sp>
    </p:spTree>
    <p:extLst>
      <p:ext uri="{BB962C8B-B14F-4D97-AF65-F5344CB8AC3E}">
        <p14:creationId xmlns:p14="http://schemas.microsoft.com/office/powerpoint/2010/main" val="195771533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51667B-1133-4026-8566-D7A678CD7041}"/>
              </a:ext>
            </a:extLst>
          </p:cNvPr>
          <p:cNvPicPr>
            <a:picLocks noChangeAspect="1"/>
          </p:cNvPicPr>
          <p:nvPr/>
        </p:nvPicPr>
        <p:blipFill>
          <a:blip r:embed="rId2"/>
          <a:stretch>
            <a:fillRect/>
          </a:stretch>
        </p:blipFill>
        <p:spPr>
          <a:xfrm>
            <a:off x="7237840" y="362318"/>
            <a:ext cx="3162084" cy="1851612"/>
          </a:xfrm>
          <a:prstGeom prst="rect">
            <a:avLst/>
          </a:prstGeom>
        </p:spPr>
      </p:pic>
      <p:pic>
        <p:nvPicPr>
          <p:cNvPr id="4" name="Picture 3">
            <a:extLst>
              <a:ext uri="{FF2B5EF4-FFF2-40B4-BE49-F238E27FC236}">
                <a16:creationId xmlns:a16="http://schemas.microsoft.com/office/drawing/2014/main" id="{75C95F5D-4FBE-42AF-BCD2-E7F6EF402306}"/>
              </a:ext>
            </a:extLst>
          </p:cNvPr>
          <p:cNvPicPr>
            <a:picLocks noChangeAspect="1"/>
          </p:cNvPicPr>
          <p:nvPr/>
        </p:nvPicPr>
        <p:blipFill>
          <a:blip r:embed="rId3"/>
          <a:stretch>
            <a:fillRect/>
          </a:stretch>
        </p:blipFill>
        <p:spPr>
          <a:xfrm>
            <a:off x="6440815" y="2533880"/>
            <a:ext cx="4069276" cy="1802288"/>
          </a:xfrm>
          <a:prstGeom prst="rect">
            <a:avLst/>
          </a:prstGeom>
        </p:spPr>
      </p:pic>
      <p:sp>
        <p:nvSpPr>
          <p:cNvPr id="6" name="Title 1">
            <a:extLst>
              <a:ext uri="{FF2B5EF4-FFF2-40B4-BE49-F238E27FC236}">
                <a16:creationId xmlns:a16="http://schemas.microsoft.com/office/drawing/2014/main" id="{46CB2383-2F61-48F3-AF23-E6DE8B149717}"/>
              </a:ext>
            </a:extLst>
          </p:cNvPr>
          <p:cNvSpPr txBox="1">
            <a:spLocks/>
          </p:cNvSpPr>
          <p:nvPr/>
        </p:nvSpPr>
        <p:spPr>
          <a:xfrm>
            <a:off x="553130" y="2959968"/>
            <a:ext cx="5356681" cy="603242"/>
          </a:xfrm>
          <a:prstGeom prst="rect">
            <a:avLst/>
          </a:prstGeom>
          <a:noFill/>
        </p:spPr>
        <p:txBody>
          <a:bodyPr wrap="square" lIns="182880" tIns="146304" rIns="182880" bIns="146304" rtlCol="0">
            <a:spAutoFit/>
          </a:bodyPr>
          <a:lstStyle>
            <a:defPPr>
              <a:defRPr lang="en-US"/>
            </a:defPPr>
            <a:lvl1pPr>
              <a:defRPr sz="2000">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defRPr>
            </a:lvl1pPr>
          </a:lstStyle>
          <a:p>
            <a:r>
              <a:rPr lang="en-US"/>
              <a:t>Publisher with Remote Distributor on MI</a:t>
            </a:r>
          </a:p>
        </p:txBody>
      </p:sp>
      <p:sp>
        <p:nvSpPr>
          <p:cNvPr id="7" name="Title 1">
            <a:extLst>
              <a:ext uri="{FF2B5EF4-FFF2-40B4-BE49-F238E27FC236}">
                <a16:creationId xmlns:a16="http://schemas.microsoft.com/office/drawing/2014/main" id="{A48777E3-63B4-4F7D-A93B-F743E427FEE6}"/>
              </a:ext>
            </a:extLst>
          </p:cNvPr>
          <p:cNvSpPr txBox="1">
            <a:spLocks/>
          </p:cNvSpPr>
          <p:nvPr/>
        </p:nvSpPr>
        <p:spPr>
          <a:xfrm>
            <a:off x="553130" y="5125281"/>
            <a:ext cx="5120714" cy="911019"/>
          </a:xfrm>
          <a:prstGeom prst="rect">
            <a:avLst/>
          </a:prstGeom>
          <a:noFill/>
        </p:spPr>
        <p:txBody>
          <a:bodyPr wrap="square" lIns="182880" tIns="146304" rIns="182880" bIns="146304" rtlCol="0">
            <a:spAutoFit/>
          </a:bodyPr>
          <a:lstStyle>
            <a:defPPr>
              <a:defRPr lang="en-US"/>
            </a:defPPr>
            <a:lvl1pPr>
              <a:defRPr sz="2000">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defRPr>
            </a:lvl1pPr>
          </a:lstStyle>
          <a:p>
            <a:r>
              <a:rPr lang="en-US"/>
              <a:t>Publisher and distributor on-premises with subscriber on managed instance</a:t>
            </a:r>
          </a:p>
        </p:txBody>
      </p:sp>
      <p:pic>
        <p:nvPicPr>
          <p:cNvPr id="8" name="Picture 7">
            <a:extLst>
              <a:ext uri="{FF2B5EF4-FFF2-40B4-BE49-F238E27FC236}">
                <a16:creationId xmlns:a16="http://schemas.microsoft.com/office/drawing/2014/main" id="{AD67D5F2-FF34-4E48-9BE6-F0483191537C}"/>
              </a:ext>
            </a:extLst>
          </p:cNvPr>
          <p:cNvPicPr>
            <a:picLocks noChangeAspect="1"/>
          </p:cNvPicPr>
          <p:nvPr/>
        </p:nvPicPr>
        <p:blipFill>
          <a:blip r:embed="rId4"/>
          <a:stretch>
            <a:fillRect/>
          </a:stretch>
        </p:blipFill>
        <p:spPr>
          <a:xfrm>
            <a:off x="7491471" y="4725045"/>
            <a:ext cx="3317803" cy="1813294"/>
          </a:xfrm>
          <a:prstGeom prst="rect">
            <a:avLst/>
          </a:prstGeom>
        </p:spPr>
      </p:pic>
      <p:cxnSp>
        <p:nvCxnSpPr>
          <p:cNvPr id="9" name="Straight Connector 8">
            <a:extLst>
              <a:ext uri="{FF2B5EF4-FFF2-40B4-BE49-F238E27FC236}">
                <a16:creationId xmlns:a16="http://schemas.microsoft.com/office/drawing/2014/main" id="{8911726C-625A-4CD5-B5F8-FDFFE5E3117C}"/>
              </a:ext>
            </a:extLst>
          </p:cNvPr>
          <p:cNvCxnSpPr/>
          <p:nvPr/>
        </p:nvCxnSpPr>
        <p:spPr>
          <a:xfrm>
            <a:off x="613275" y="2286000"/>
            <a:ext cx="1062026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4E0A9A-50F7-46E0-821D-F4DE77D0A2F8}"/>
              </a:ext>
            </a:extLst>
          </p:cNvPr>
          <p:cNvCxnSpPr/>
          <p:nvPr/>
        </p:nvCxnSpPr>
        <p:spPr>
          <a:xfrm>
            <a:off x="613275" y="4572000"/>
            <a:ext cx="1062026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51A7458-A07A-4DA1-B8DF-5086E3806153}"/>
              </a:ext>
            </a:extLst>
          </p:cNvPr>
          <p:cNvSpPr txBox="1"/>
          <p:nvPr/>
        </p:nvSpPr>
        <p:spPr>
          <a:xfrm>
            <a:off x="553130" y="787639"/>
            <a:ext cx="5887685" cy="603242"/>
          </a:xfrm>
          <a:prstGeom prst="rect">
            <a:avLst/>
          </a:prstGeom>
          <a:noFill/>
        </p:spPr>
        <p:txBody>
          <a:bodyPr wrap="square" lIns="182880" tIns="146304" rIns="182880" bIns="146304" rtlCol="0">
            <a:spAutoFit/>
          </a:bodyPr>
          <a:lstStyle/>
          <a:p>
            <a:r>
              <a:rPr lang="en-US" sz="2000">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rPr>
              <a:t>Publisher with Local Distributor on MI</a:t>
            </a:r>
          </a:p>
        </p:txBody>
      </p:sp>
    </p:spTree>
    <p:extLst>
      <p:ext uri="{BB962C8B-B14F-4D97-AF65-F5344CB8AC3E}">
        <p14:creationId xmlns:p14="http://schemas.microsoft.com/office/powerpoint/2010/main" val="383328506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505D1-ACB0-4C4B-BD19-4DC8CDD80462}"/>
              </a:ext>
            </a:extLst>
          </p:cNvPr>
          <p:cNvSpPr>
            <a:spLocks noGrp="1"/>
          </p:cNvSpPr>
          <p:nvPr>
            <p:ph type="title"/>
          </p:nvPr>
        </p:nvSpPr>
        <p:spPr>
          <a:xfrm>
            <a:off x="539097" y="711544"/>
            <a:ext cx="4254129" cy="2223385"/>
          </a:xfrm>
        </p:spPr>
        <p:txBody>
          <a:bodyPr/>
          <a:lstStyle/>
          <a:p>
            <a:r>
              <a:rPr lang="en-US" sz="3600" dirty="0"/>
              <a:t>Database Compatibility Based Certification</a:t>
            </a:r>
          </a:p>
        </p:txBody>
      </p:sp>
      <p:sp>
        <p:nvSpPr>
          <p:cNvPr id="4" name="Text Placeholder 3">
            <a:extLst>
              <a:ext uri="{FF2B5EF4-FFF2-40B4-BE49-F238E27FC236}">
                <a16:creationId xmlns:a16="http://schemas.microsoft.com/office/drawing/2014/main" id="{0798AFDB-53F9-43B8-8E46-23EE1637F519}"/>
              </a:ext>
            </a:extLst>
          </p:cNvPr>
          <p:cNvSpPr>
            <a:spLocks noGrp="1"/>
          </p:cNvSpPr>
          <p:nvPr>
            <p:ph type="body" sz="quarter" idx="10"/>
          </p:nvPr>
        </p:nvSpPr>
        <p:spPr>
          <a:xfrm>
            <a:off x="5560143" y="467700"/>
            <a:ext cx="6681018" cy="6425113"/>
          </a:xfrm>
        </p:spPr>
        <p:txBody>
          <a:bodyPr vert="horz" wrap="square" lIns="149217" tIns="93260" rIns="149217" bIns="93260" rtlCol="0" anchor="t">
            <a:spAutoFit/>
          </a:bodyPr>
          <a:lstStyle/>
          <a:p>
            <a:pPr marL="0" indent="0">
              <a:buNone/>
            </a:pPr>
            <a:r>
              <a:rPr lang="en-US" sz="2040" spc="0" dirty="0">
                <a:solidFill>
                  <a:schemeClr val="tx1"/>
                </a:solidFill>
                <a:latin typeface="Segoe UI Semibold" panose="020B0702040204020203" pitchFamily="34" charset="0"/>
                <a:ea typeface="+mn-ea"/>
                <a:cs typeface="Segoe UI Semibold" panose="020B0702040204020203" pitchFamily="34" charset="0"/>
              </a:rPr>
              <a:t>Microsoft Database Compatibility Level Protection</a:t>
            </a:r>
          </a:p>
          <a:p>
            <a:pPr marL="0" indent="0">
              <a:buNone/>
            </a:pPr>
            <a:r>
              <a:rPr lang="en-US" sz="2000" spc="0" dirty="0">
                <a:gradFill>
                  <a:gsLst>
                    <a:gs pos="1250">
                      <a:srgbClr val="000000"/>
                    </a:gs>
                    <a:gs pos="100000">
                      <a:srgbClr val="000000"/>
                    </a:gs>
                  </a:gsLst>
                  <a:lin ang="5400000" scaled="0"/>
                </a:gradFill>
                <a:latin typeface="Segoe UI"/>
                <a:ea typeface="+mn-ea"/>
                <a:cs typeface="+mn-cs"/>
              </a:rPr>
              <a:t>Full Functional protection once assessment tool runs clean.</a:t>
            </a:r>
          </a:p>
          <a:p>
            <a:pPr marL="0" indent="0">
              <a:buNone/>
            </a:pPr>
            <a:r>
              <a:rPr lang="en-US" sz="2000" spc="0" dirty="0">
                <a:gradFill>
                  <a:gsLst>
                    <a:gs pos="1250">
                      <a:srgbClr val="000000"/>
                    </a:gs>
                    <a:gs pos="100000">
                      <a:srgbClr val="000000"/>
                    </a:gs>
                  </a:gsLst>
                  <a:lin ang="5400000" scaled="0"/>
                </a:gradFill>
                <a:latin typeface="Segoe UI"/>
                <a:ea typeface="+mn-ea"/>
                <a:cs typeface="+mn-cs"/>
              </a:rPr>
              <a:t>Maintaining backward compatibility is very important to SQL Server team.</a:t>
            </a:r>
          </a:p>
          <a:p>
            <a:pPr marL="0" indent="0">
              <a:buNone/>
            </a:pPr>
            <a:r>
              <a:rPr lang="en-US" sz="2000" spc="0" dirty="0">
                <a:gradFill>
                  <a:gsLst>
                    <a:gs pos="1250">
                      <a:srgbClr val="000000"/>
                    </a:gs>
                    <a:gs pos="100000">
                      <a:srgbClr val="000000"/>
                    </a:gs>
                  </a:gsLst>
                  <a:lin ang="5400000" scaled="0"/>
                </a:gradFill>
                <a:latin typeface="Segoe UI"/>
                <a:ea typeface="+mn-ea"/>
                <a:cs typeface="+mn-cs"/>
              </a:rPr>
              <a:t>Query Plan shape protection.</a:t>
            </a:r>
          </a:p>
          <a:p>
            <a:pPr marL="0" indent="0">
              <a:buNone/>
            </a:pPr>
            <a:endParaRPr lang="en-US" sz="2448" b="1" dirty="0">
              <a:solidFill>
                <a:schemeClr val="tx1"/>
              </a:solidFill>
              <a:cs typeface="Segoe UI Light"/>
            </a:endParaRPr>
          </a:p>
          <a:p>
            <a:pPr marL="0" indent="0">
              <a:buNone/>
            </a:pPr>
            <a:r>
              <a:rPr lang="en-US" sz="2040" spc="0" dirty="0">
                <a:solidFill>
                  <a:schemeClr val="tx1"/>
                </a:solidFill>
                <a:latin typeface="Segoe UI Semibold" panose="020B0702040204020203" pitchFamily="34" charset="0"/>
                <a:ea typeface="+mn-ea"/>
                <a:cs typeface="Segoe UI Semibold" panose="020B0702040204020203" pitchFamily="34" charset="0"/>
              </a:rPr>
              <a:t>Overall process</a:t>
            </a:r>
          </a:p>
          <a:p>
            <a:pPr marL="0" indent="0">
              <a:buNone/>
            </a:pPr>
            <a:r>
              <a:rPr lang="en-US" sz="2000" spc="0" dirty="0">
                <a:gradFill>
                  <a:gsLst>
                    <a:gs pos="1250">
                      <a:srgbClr val="000000"/>
                    </a:gs>
                    <a:gs pos="100000">
                      <a:srgbClr val="000000"/>
                    </a:gs>
                  </a:gsLst>
                  <a:lin ang="5400000" scaled="0"/>
                </a:gradFill>
                <a:latin typeface="Segoe UI"/>
                <a:ea typeface="+mn-ea"/>
                <a:cs typeface="+mn-cs"/>
              </a:rPr>
              <a:t>Use Database Migration Assistant (DMA) and Database Experimentation Assistant (DEA) for assessment.</a:t>
            </a:r>
          </a:p>
          <a:p>
            <a:pPr marL="0" indent="0">
              <a:buNone/>
            </a:pPr>
            <a:r>
              <a:rPr lang="en-US" sz="2000" spc="0" dirty="0">
                <a:gradFill>
                  <a:gsLst>
                    <a:gs pos="1250">
                      <a:srgbClr val="000000"/>
                    </a:gs>
                    <a:gs pos="100000">
                      <a:srgbClr val="000000"/>
                    </a:gs>
                  </a:gsLst>
                  <a:lin ang="5400000" scaled="0"/>
                </a:gradFill>
                <a:latin typeface="Segoe UI"/>
                <a:ea typeface="+mn-ea"/>
                <a:cs typeface="+mn-cs"/>
              </a:rPr>
              <a:t>Migrate database and keep/set source Database Compatibility Level on target.</a:t>
            </a:r>
          </a:p>
          <a:p>
            <a:pPr marL="0" indent="0">
              <a:buNone/>
            </a:pPr>
            <a:r>
              <a:rPr lang="en-US" sz="2000" spc="0" dirty="0">
                <a:gradFill>
                  <a:gsLst>
                    <a:gs pos="1250">
                      <a:srgbClr val="000000"/>
                    </a:gs>
                    <a:gs pos="100000">
                      <a:srgbClr val="000000"/>
                    </a:gs>
                  </a:gsLst>
                  <a:lin ang="5400000" scaled="0"/>
                </a:gradFill>
                <a:latin typeface="Segoe UI"/>
                <a:ea typeface="+mn-ea"/>
                <a:cs typeface="+mn-cs"/>
              </a:rPr>
              <a:t>Perform minimal testing or as determined by your organization.</a:t>
            </a:r>
          </a:p>
        </p:txBody>
      </p:sp>
      <p:sp>
        <p:nvSpPr>
          <p:cNvPr id="5" name="Content Placeholder 2">
            <a:extLst>
              <a:ext uri="{FF2B5EF4-FFF2-40B4-BE49-F238E27FC236}">
                <a16:creationId xmlns:a16="http://schemas.microsoft.com/office/drawing/2014/main" id="{1B4B1BF3-FF6B-4D20-840C-8F632788535E}"/>
              </a:ext>
            </a:extLst>
          </p:cNvPr>
          <p:cNvSpPr txBox="1">
            <a:spLocks/>
          </p:cNvSpPr>
          <p:nvPr/>
        </p:nvSpPr>
        <p:spPr>
          <a:xfrm>
            <a:off x="319727" y="3805657"/>
            <a:ext cx="4638222" cy="1475873"/>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145"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400" kern="1200" spc="0" baseline="0">
                <a:solidFill>
                  <a:schemeClr val="bg1"/>
                </a:solidFill>
                <a:latin typeface="+mn-lt"/>
                <a:ea typeface="+mn-ea"/>
                <a:cs typeface="+mn-cs"/>
              </a:defRPr>
            </a:lvl2pPr>
            <a:lvl3pPr marL="560241"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bg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bg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dirty="0">
                <a:solidFill>
                  <a:schemeClr val="accent2"/>
                </a:solidFill>
              </a:rPr>
              <a:t>Microsoft database compatibility level protection</a:t>
            </a:r>
          </a:p>
          <a:p>
            <a:r>
              <a:rPr lang="en-US" sz="1800" dirty="0">
                <a:solidFill>
                  <a:schemeClr val="accent2"/>
                </a:solidFill>
              </a:rPr>
              <a:t>Easy to use tools to help you access migration</a:t>
            </a:r>
          </a:p>
        </p:txBody>
      </p:sp>
    </p:spTree>
    <p:extLst>
      <p:ext uri="{BB962C8B-B14F-4D97-AF65-F5344CB8AC3E}">
        <p14:creationId xmlns:p14="http://schemas.microsoft.com/office/powerpoint/2010/main" val="1333644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 compatibility: what’s is missing?</a:t>
            </a:r>
          </a:p>
        </p:txBody>
      </p:sp>
      <p:sp>
        <p:nvSpPr>
          <p:cNvPr id="6" name="Content Placeholder 4">
            <a:extLst>
              <a:ext uri="{FF2B5EF4-FFF2-40B4-BE49-F238E27FC236}">
                <a16:creationId xmlns:a16="http://schemas.microsoft.com/office/drawing/2014/main" id="{16F57FE7-3175-4A6B-8AAE-C7A77ACC5ADB}"/>
              </a:ext>
            </a:extLst>
          </p:cNvPr>
          <p:cNvSpPr>
            <a:spLocks noGrp="1"/>
          </p:cNvSpPr>
          <p:nvPr>
            <p:ph type="body" sz="quarter" idx="10"/>
          </p:nvPr>
        </p:nvSpPr>
        <p:spPr>
          <a:xfrm>
            <a:off x="5931239" y="707877"/>
            <a:ext cx="5946290" cy="5792252"/>
          </a:xfrm>
        </p:spPr>
        <p:txBody>
          <a:bodyPr>
            <a:normAutofit fontScale="77500" lnSpcReduction="20000"/>
          </a:bodyPr>
          <a:lstStyle/>
          <a:p>
            <a:pPr marL="0" indent="0">
              <a:buNone/>
            </a:pPr>
            <a:r>
              <a:rPr lang="en-US" sz="2040" spc="0" dirty="0">
                <a:solidFill>
                  <a:schemeClr val="tx1"/>
                </a:solidFill>
                <a:latin typeface="Segoe UI Semibold" panose="020B0702040204020203" pitchFamily="34" charset="0"/>
                <a:ea typeface="+mn-ea"/>
                <a:cs typeface="Segoe UI Semibold" panose="020B0702040204020203" pitchFamily="34" charset="0"/>
              </a:rPr>
              <a:t>Features with a better alternative in Azure</a:t>
            </a:r>
          </a:p>
          <a:p>
            <a:pPr marL="0" indent="0">
              <a:buNone/>
            </a:pPr>
            <a:r>
              <a:rPr lang="en-US" spc="0" dirty="0">
                <a:gradFill>
                  <a:gsLst>
                    <a:gs pos="1250">
                      <a:srgbClr val="000000"/>
                    </a:gs>
                    <a:gs pos="100000">
                      <a:srgbClr val="000000"/>
                    </a:gs>
                  </a:gsLst>
                  <a:lin ang="5400000" scaled="0"/>
                </a:gradFill>
                <a:latin typeface="Segoe UI"/>
                <a:ea typeface="+mn-ea"/>
                <a:cs typeface="+mn-cs"/>
              </a:rPr>
              <a:t>Always-On Availability Groups: local HA, active geo-replication</a:t>
            </a:r>
          </a:p>
          <a:p>
            <a:pPr marL="0" indent="0">
              <a:buNone/>
            </a:pPr>
            <a:r>
              <a:rPr lang="en-US" spc="0" dirty="0">
                <a:gradFill>
                  <a:gsLst>
                    <a:gs pos="1250">
                      <a:srgbClr val="000000"/>
                    </a:gs>
                    <a:gs pos="100000">
                      <a:srgbClr val="000000"/>
                    </a:gs>
                  </a:gsLst>
                  <a:lin ang="5400000" scaled="0"/>
                </a:gradFill>
                <a:latin typeface="Segoe UI"/>
                <a:ea typeface="+mn-ea"/>
                <a:cs typeface="+mn-cs"/>
              </a:rPr>
              <a:t>Windows Authentication:  Azure Active Directory is the alternative.</a:t>
            </a:r>
          </a:p>
          <a:p>
            <a:pPr marL="0" indent="0">
              <a:buNone/>
            </a:pPr>
            <a:r>
              <a:rPr lang="en-US" spc="0" dirty="0">
                <a:gradFill>
                  <a:gsLst>
                    <a:gs pos="1250">
                      <a:srgbClr val="000000"/>
                    </a:gs>
                    <a:gs pos="100000">
                      <a:srgbClr val="000000"/>
                    </a:gs>
                  </a:gsLst>
                  <a:lin ang="5400000" scaled="0"/>
                </a:gradFill>
                <a:latin typeface="Segoe UI"/>
                <a:ea typeface="+mn-ea"/>
                <a:cs typeface="+mn-cs"/>
              </a:rPr>
              <a:t>Management Data Warehouse : </a:t>
            </a:r>
            <a:r>
              <a:rPr lang="en-US" spc="0" dirty="0">
                <a:gradFill>
                  <a:gsLst>
                    <a:gs pos="1250">
                      <a:srgbClr val="000000"/>
                    </a:gs>
                    <a:gs pos="100000">
                      <a:srgbClr val="000000"/>
                    </a:gs>
                  </a:gsLst>
                  <a:lin ang="5400000" scaled="0"/>
                </a:gradFill>
                <a:latin typeface="Segoe UI"/>
                <a:ea typeface="+mn-ea"/>
                <a:cs typeface="+mn-cs"/>
                <a:hlinkClick r:id="rId3">
                  <a:extLst>
                    <a:ext uri="{A12FA001-AC4F-418D-AE19-62706E023703}">
                      <ahyp:hlinkClr xmlns:ahyp="http://schemas.microsoft.com/office/drawing/2018/hyperlinkcolor" val="tx"/>
                    </a:ext>
                  </a:extLst>
                </a:hlinkClick>
              </a:rPr>
              <a:t>OMS</a:t>
            </a:r>
            <a:r>
              <a:rPr lang="en-US" spc="0" dirty="0">
                <a:gradFill>
                  <a:gsLst>
                    <a:gs pos="1250">
                      <a:srgbClr val="000000"/>
                    </a:gs>
                    <a:gs pos="100000">
                      <a:srgbClr val="000000"/>
                    </a:gs>
                  </a:gsLst>
                  <a:lin ang="5400000" scaled="0"/>
                </a:gradFill>
                <a:latin typeface="Segoe UI"/>
                <a:ea typeface="+mn-ea"/>
                <a:cs typeface="+mn-cs"/>
              </a:rPr>
              <a:t> integration is the alternative.</a:t>
            </a:r>
          </a:p>
          <a:p>
            <a:pPr marL="0" indent="0">
              <a:lnSpc>
                <a:spcPct val="110000"/>
              </a:lnSpc>
              <a:buNone/>
            </a:pPr>
            <a:endParaRPr lang="en-US" sz="1836" spc="0" dirty="0">
              <a:solidFill>
                <a:srgbClr val="0078D7"/>
              </a:solidFill>
              <a:latin typeface="Segoe UI Semilight" panose="020B0402040204020203" pitchFamily="34" charset="0"/>
              <a:ea typeface="+mn-ea"/>
              <a:cs typeface="Segoe UI Semilight" panose="020B0402040204020203" pitchFamily="34" charset="0"/>
            </a:endParaRPr>
          </a:p>
          <a:p>
            <a:pPr marL="0" indent="0">
              <a:lnSpc>
                <a:spcPct val="110000"/>
              </a:lnSpc>
              <a:buNone/>
            </a:pPr>
            <a:r>
              <a:rPr lang="en-US" sz="2040" spc="0" dirty="0">
                <a:solidFill>
                  <a:schemeClr val="tx1"/>
                </a:solidFill>
                <a:latin typeface="Segoe UI Semibold" panose="020B0702040204020203" pitchFamily="34" charset="0"/>
                <a:ea typeface="+mn-ea"/>
                <a:cs typeface="Segoe UI Semibold" panose="020B0702040204020203" pitchFamily="34" charset="0"/>
              </a:rPr>
              <a:t>Retired features</a:t>
            </a:r>
          </a:p>
          <a:p>
            <a:pPr marL="0" indent="0">
              <a:buNone/>
            </a:pPr>
            <a:r>
              <a:rPr lang="en-US" spc="0" dirty="0">
                <a:gradFill>
                  <a:gsLst>
                    <a:gs pos="1250">
                      <a:srgbClr val="000000"/>
                    </a:gs>
                    <a:gs pos="100000">
                      <a:srgbClr val="000000"/>
                    </a:gs>
                  </a:gsLst>
                  <a:lin ang="5400000" scaled="0"/>
                </a:gradFill>
                <a:latin typeface="Segoe UI"/>
                <a:ea typeface="+mn-ea"/>
                <a:cs typeface="+mn-cs"/>
              </a:rPr>
              <a:t>Database Mirroring: built-in HA / geo-replication</a:t>
            </a:r>
          </a:p>
          <a:p>
            <a:pPr marL="0" indent="0">
              <a:buNone/>
            </a:pPr>
            <a:r>
              <a:rPr lang="en-US" spc="0" dirty="0">
                <a:gradFill>
                  <a:gsLst>
                    <a:gs pos="1250">
                      <a:srgbClr val="000000"/>
                    </a:gs>
                    <a:gs pos="100000">
                      <a:srgbClr val="000000"/>
                    </a:gs>
                  </a:gsLst>
                  <a:lin ang="5400000" scaled="0"/>
                </a:gradFill>
                <a:latin typeface="Segoe UI"/>
                <a:ea typeface="+mn-ea"/>
                <a:cs typeface="+mn-cs"/>
              </a:rPr>
              <a:t>Extended stored procedures: customers should use CLR</a:t>
            </a:r>
          </a:p>
          <a:p>
            <a:pPr marL="0" indent="0">
              <a:lnSpc>
                <a:spcPct val="120000"/>
              </a:lnSpc>
              <a:buNone/>
            </a:pPr>
            <a:endParaRPr lang="en-US" sz="1836" spc="0" dirty="0">
              <a:solidFill>
                <a:srgbClr val="0078D7"/>
              </a:solidFill>
              <a:latin typeface="Segoe UI Semilight" panose="020B0402040204020203" pitchFamily="34" charset="0"/>
              <a:ea typeface="+mn-ea"/>
              <a:cs typeface="Segoe UI Semilight" panose="020B0402040204020203" pitchFamily="34" charset="0"/>
            </a:endParaRPr>
          </a:p>
          <a:p>
            <a:pPr marL="0" indent="0">
              <a:lnSpc>
                <a:spcPct val="110000"/>
              </a:lnSpc>
              <a:buNone/>
            </a:pPr>
            <a:r>
              <a:rPr lang="en-US" sz="2040" spc="0" dirty="0">
                <a:solidFill>
                  <a:schemeClr val="tx1"/>
                </a:solidFill>
                <a:latin typeface="Segoe UI Semibold" panose="020B0702040204020203" pitchFamily="34" charset="0"/>
                <a:ea typeface="+mn-ea"/>
                <a:cs typeface="Segoe UI Semibold" panose="020B0702040204020203" pitchFamily="34" charset="0"/>
              </a:rPr>
              <a:t>Features considered post-GA</a:t>
            </a:r>
          </a:p>
          <a:p>
            <a:pPr marL="0" indent="0">
              <a:buNone/>
            </a:pPr>
            <a:r>
              <a:rPr lang="en-US" spc="0" dirty="0" err="1">
                <a:gradFill>
                  <a:gsLst>
                    <a:gs pos="1250">
                      <a:srgbClr val="000000"/>
                    </a:gs>
                    <a:gs pos="100000">
                      <a:srgbClr val="000000"/>
                    </a:gs>
                  </a:gsLst>
                  <a:lin ang="5400000" scaled="0"/>
                </a:gradFill>
                <a:latin typeface="Segoe UI"/>
                <a:ea typeface="+mn-ea"/>
                <a:cs typeface="+mn-cs"/>
              </a:rPr>
              <a:t>Filestream</a:t>
            </a:r>
            <a:r>
              <a:rPr lang="en-US" spc="0" dirty="0">
                <a:gradFill>
                  <a:gsLst>
                    <a:gs pos="1250">
                      <a:srgbClr val="000000"/>
                    </a:gs>
                    <a:gs pos="100000">
                      <a:srgbClr val="000000"/>
                    </a:gs>
                  </a:gsLst>
                  <a:lin ang="5400000" scaled="0"/>
                </a:gradFill>
                <a:latin typeface="Segoe UI"/>
                <a:ea typeface="+mn-ea"/>
                <a:cs typeface="+mn-cs"/>
              </a:rPr>
              <a:t>, </a:t>
            </a:r>
            <a:r>
              <a:rPr lang="en-US" spc="0" dirty="0" err="1">
                <a:gradFill>
                  <a:gsLst>
                    <a:gs pos="1250">
                      <a:srgbClr val="000000"/>
                    </a:gs>
                    <a:gs pos="100000">
                      <a:srgbClr val="000000"/>
                    </a:gs>
                  </a:gsLst>
                  <a:lin ang="5400000" scaled="0"/>
                </a:gradFill>
                <a:latin typeface="Segoe UI"/>
                <a:ea typeface="+mn-ea"/>
                <a:cs typeface="+mn-cs"/>
              </a:rPr>
              <a:t>Filetable</a:t>
            </a:r>
            <a:endParaRPr lang="en-US" spc="0" dirty="0">
              <a:gradFill>
                <a:gsLst>
                  <a:gs pos="1250">
                    <a:srgbClr val="000000"/>
                  </a:gs>
                  <a:gs pos="100000">
                    <a:srgbClr val="000000"/>
                  </a:gs>
                </a:gsLst>
                <a:lin ang="5400000" scaled="0"/>
              </a:gradFill>
              <a:latin typeface="Segoe UI"/>
              <a:ea typeface="+mn-ea"/>
              <a:cs typeface="+mn-cs"/>
            </a:endParaRPr>
          </a:p>
          <a:p>
            <a:pPr marL="0" indent="0">
              <a:buNone/>
            </a:pPr>
            <a:r>
              <a:rPr lang="en-US" spc="0" dirty="0">
                <a:gradFill>
                  <a:gsLst>
                    <a:gs pos="1250">
                      <a:srgbClr val="000000"/>
                    </a:gs>
                    <a:gs pos="100000">
                      <a:srgbClr val="000000"/>
                    </a:gs>
                  </a:gsLst>
                  <a:lin ang="5400000" scaled="0"/>
                </a:gradFill>
                <a:latin typeface="Segoe UI"/>
                <a:ea typeface="+mn-ea"/>
                <a:cs typeface="+mn-cs"/>
              </a:rPr>
              <a:t>Cross-instance distributed transactions (MS DTC)</a:t>
            </a:r>
          </a:p>
          <a:p>
            <a:pPr marL="0" indent="0">
              <a:buNone/>
            </a:pPr>
            <a:r>
              <a:rPr lang="en-US" spc="0" dirty="0">
                <a:gradFill>
                  <a:gsLst>
                    <a:gs pos="1250">
                      <a:srgbClr val="000000"/>
                    </a:gs>
                    <a:gs pos="100000">
                      <a:srgbClr val="000000"/>
                    </a:gs>
                  </a:gsLst>
                  <a:lin ang="5400000" scaled="0"/>
                </a:gradFill>
                <a:latin typeface="Segoe UI"/>
                <a:ea typeface="+mn-ea"/>
                <a:cs typeface="+mn-cs"/>
              </a:rPr>
              <a:t>Stretch Database</a:t>
            </a:r>
          </a:p>
          <a:p>
            <a:pPr marL="0" indent="0">
              <a:buNone/>
            </a:pPr>
            <a:r>
              <a:rPr lang="en-US" spc="0" dirty="0" err="1">
                <a:gradFill>
                  <a:gsLst>
                    <a:gs pos="1250">
                      <a:srgbClr val="000000"/>
                    </a:gs>
                    <a:gs pos="100000">
                      <a:srgbClr val="000000"/>
                    </a:gs>
                  </a:gsLst>
                  <a:lin ang="5400000" scaled="0"/>
                </a:gradFill>
                <a:latin typeface="Segoe UI"/>
                <a:ea typeface="+mn-ea"/>
                <a:cs typeface="+mn-cs"/>
              </a:rPr>
              <a:t>PolyBase</a:t>
            </a:r>
            <a:endParaRPr lang="en-US" spc="0" dirty="0">
              <a:gradFill>
                <a:gsLst>
                  <a:gs pos="1250">
                    <a:srgbClr val="000000"/>
                  </a:gs>
                  <a:gs pos="100000">
                    <a:srgbClr val="000000"/>
                  </a:gs>
                </a:gsLst>
                <a:lin ang="5400000" scaled="0"/>
              </a:gradFill>
              <a:latin typeface="Segoe UI"/>
              <a:ea typeface="+mn-ea"/>
              <a:cs typeface="+mn-cs"/>
            </a:endParaRPr>
          </a:p>
        </p:txBody>
      </p:sp>
    </p:spTree>
    <p:extLst>
      <p:ext uri="{BB962C8B-B14F-4D97-AF65-F5344CB8AC3E}">
        <p14:creationId xmlns:p14="http://schemas.microsoft.com/office/powerpoint/2010/main" val="364792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p:txBody>
          <a:bodyPr/>
          <a:lstStyle/>
          <a:p>
            <a:r>
              <a:rPr lang="en-US"/>
              <a:t>Breakthrough productivity and performance</a:t>
            </a:r>
          </a:p>
        </p:txBody>
      </p:sp>
      <p:sp>
        <p:nvSpPr>
          <p:cNvPr id="5" name="TextBox 4">
            <a:extLst>
              <a:ext uri="{FF2B5EF4-FFF2-40B4-BE49-F238E27FC236}">
                <a16:creationId xmlns:a16="http://schemas.microsoft.com/office/drawing/2014/main" id="{29CD4E08-A9B1-4832-B104-213352BD4AB7}"/>
              </a:ext>
            </a:extLst>
          </p:cNvPr>
          <p:cNvSpPr txBox="1"/>
          <p:nvPr/>
        </p:nvSpPr>
        <p:spPr>
          <a:xfrm>
            <a:off x="2157815" y="4499402"/>
            <a:ext cx="4460012" cy="670512"/>
          </a:xfrm>
          <a:prstGeom prst="rect">
            <a:avLst/>
          </a:prstGeom>
          <a:noFill/>
        </p:spPr>
        <p:txBody>
          <a:bodyPr wrap="square" rtlCol="0">
            <a:spAutoFit/>
          </a:bodyPr>
          <a:lstStyle/>
          <a:p>
            <a:pPr defTabSz="932597">
              <a:defRPr/>
            </a:pPr>
            <a:r>
              <a:rPr lang="en-US" sz="1632" b="1" dirty="0">
                <a:solidFill>
                  <a:prstClr val="black"/>
                </a:solidFill>
                <a:latin typeface="Segoe UI Semibold" panose="020B0702040204020203" pitchFamily="34" charset="0"/>
                <a:cs typeface="Segoe UI Semibold" panose="020B0702040204020203" pitchFamily="34" charset="0"/>
              </a:rPr>
              <a:t>near </a:t>
            </a:r>
            <a:r>
              <a:rPr lang="en-US" sz="2040" dirty="0">
                <a:solidFill>
                  <a:srgbClr val="0078D7"/>
                </a:solidFill>
                <a:latin typeface="Segoe UI Semibold" panose="020B0502040204020203" pitchFamily="34" charset="0"/>
                <a:cs typeface="Segoe UI Semibold" panose="020B0502040204020203" pitchFamily="34" charset="0"/>
              </a:rPr>
              <a:t>100%</a:t>
            </a:r>
          </a:p>
          <a:p>
            <a:pPr defTabSz="932597">
              <a:defRPr/>
            </a:pPr>
            <a:r>
              <a:rPr lang="en-US" sz="1632" b="1" dirty="0">
                <a:solidFill>
                  <a:prstClr val="black"/>
                </a:solidFill>
                <a:latin typeface="Segoe UI Semibold" panose="020B0702040204020203" pitchFamily="34" charset="0"/>
                <a:cs typeface="Segoe UI Semibold" panose="020B0702040204020203" pitchFamily="34" charset="0"/>
              </a:rPr>
              <a:t>uptime with dynamic scalability</a:t>
            </a:r>
          </a:p>
        </p:txBody>
      </p:sp>
      <p:sp>
        <p:nvSpPr>
          <p:cNvPr id="6" name="TextBox 5">
            <a:extLst>
              <a:ext uri="{FF2B5EF4-FFF2-40B4-BE49-F238E27FC236}">
                <a16:creationId xmlns:a16="http://schemas.microsoft.com/office/drawing/2014/main" id="{C1E57E79-E8AA-4A80-9739-29F48251CA0A}"/>
              </a:ext>
            </a:extLst>
          </p:cNvPr>
          <p:cNvSpPr txBox="1"/>
          <p:nvPr/>
        </p:nvSpPr>
        <p:spPr>
          <a:xfrm>
            <a:off x="2157815" y="1557680"/>
            <a:ext cx="4460014" cy="670512"/>
          </a:xfrm>
          <a:prstGeom prst="rect">
            <a:avLst/>
          </a:prstGeom>
          <a:noFill/>
        </p:spPr>
        <p:txBody>
          <a:bodyPr wrap="square" rtlCol="0">
            <a:spAutoFit/>
          </a:bodyPr>
          <a:lstStyle/>
          <a:p>
            <a:pPr defTabSz="932597">
              <a:defRPr/>
            </a:pPr>
            <a:r>
              <a:rPr lang="en-US" sz="2040">
                <a:solidFill>
                  <a:srgbClr val="0078D7"/>
                </a:solidFill>
                <a:latin typeface="Segoe UI Semibold" panose="020B0502040204020203" pitchFamily="34" charset="0"/>
                <a:cs typeface="Segoe UI Semibold" panose="020B0502040204020203" pitchFamily="34" charset="0"/>
              </a:rPr>
              <a:t>30x</a:t>
            </a:r>
            <a:br>
              <a:rPr lang="en-US" sz="1836" b="1">
                <a:solidFill>
                  <a:prstClr val="black"/>
                </a:solidFill>
                <a:latin typeface="Segoe UI Semibold" panose="020B0702040204020203" pitchFamily="34" charset="0"/>
                <a:cs typeface="Segoe UI Semibold" panose="020B0702040204020203" pitchFamily="34" charset="0"/>
              </a:rPr>
            </a:br>
            <a:r>
              <a:rPr lang="en-US" sz="1632" b="1">
                <a:solidFill>
                  <a:prstClr val="black"/>
                </a:solidFill>
                <a:latin typeface="Segoe UI Semibold" panose="020B0702040204020203" pitchFamily="34" charset="0"/>
                <a:cs typeface="Segoe UI Semibold" panose="020B0702040204020203" pitchFamily="34" charset="0"/>
              </a:rPr>
              <a:t>faster transactions with in-memory OLTP</a:t>
            </a:r>
            <a:endParaRPr lang="en-US" sz="1836" b="1">
              <a:solidFill>
                <a:prstClr val="black"/>
              </a:solidFill>
              <a:latin typeface="Segoe UI Semibold" panose="020B0702040204020203" pitchFamily="34" charset="0"/>
              <a:cs typeface="Segoe UI Semibold" panose="020B0702040204020203" pitchFamily="34" charset="0"/>
            </a:endParaRPr>
          </a:p>
        </p:txBody>
      </p:sp>
      <p:grpSp>
        <p:nvGrpSpPr>
          <p:cNvPr id="11" name="Group 10">
            <a:extLst>
              <a:ext uri="{FF2B5EF4-FFF2-40B4-BE49-F238E27FC236}">
                <a16:creationId xmlns:a16="http://schemas.microsoft.com/office/drawing/2014/main" id="{BB28F211-00E4-4F8C-9311-9B6B34DA5E71}"/>
              </a:ext>
            </a:extLst>
          </p:cNvPr>
          <p:cNvGrpSpPr/>
          <p:nvPr/>
        </p:nvGrpSpPr>
        <p:grpSpPr>
          <a:xfrm>
            <a:off x="680326" y="1483885"/>
            <a:ext cx="1240469" cy="1078919"/>
            <a:chOff x="5784000" y="1284630"/>
            <a:chExt cx="1216256" cy="1057860"/>
          </a:xfrm>
        </p:grpSpPr>
        <p:sp>
          <p:nvSpPr>
            <p:cNvPr id="3" name="Rectangle 2">
              <a:extLst>
                <a:ext uri="{FF2B5EF4-FFF2-40B4-BE49-F238E27FC236}">
                  <a16:creationId xmlns:a16="http://schemas.microsoft.com/office/drawing/2014/main" id="{AD5EE6B5-7A02-4A4D-A344-062C1E19FA80}"/>
                </a:ext>
              </a:extLst>
            </p:cNvPr>
            <p:cNvSpPr/>
            <p:nvPr/>
          </p:nvSpPr>
          <p:spPr bwMode="auto">
            <a:xfrm>
              <a:off x="5784000" y="1284630"/>
              <a:ext cx="1042416" cy="777240"/>
            </a:xfrm>
            <a:prstGeom prst="rect">
              <a:avLst/>
            </a:prstGeom>
            <a:noFill/>
            <a:ln w="25400">
              <a:solidFill>
                <a:srgbClr val="0078D7"/>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a:endParaRPr>
            </a:p>
          </p:txBody>
        </p:sp>
        <p:grpSp>
          <p:nvGrpSpPr>
            <p:cNvPr id="4" name="Group 3">
              <a:extLst>
                <a:ext uri="{FF2B5EF4-FFF2-40B4-BE49-F238E27FC236}">
                  <a16:creationId xmlns:a16="http://schemas.microsoft.com/office/drawing/2014/main" id="{26120969-B421-4143-8BA2-9D44EE34CCA3}"/>
                </a:ext>
              </a:extLst>
            </p:cNvPr>
            <p:cNvGrpSpPr/>
            <p:nvPr/>
          </p:nvGrpSpPr>
          <p:grpSpPr>
            <a:xfrm>
              <a:off x="5893405" y="1356984"/>
              <a:ext cx="828524" cy="632531"/>
              <a:chOff x="5896095" y="1356984"/>
              <a:chExt cx="823143" cy="632531"/>
            </a:xfrm>
          </p:grpSpPr>
          <p:cxnSp>
            <p:nvCxnSpPr>
              <p:cNvPr id="14" name="Straight Connector 13">
                <a:extLst>
                  <a:ext uri="{FF2B5EF4-FFF2-40B4-BE49-F238E27FC236}">
                    <a16:creationId xmlns:a16="http://schemas.microsoft.com/office/drawing/2014/main" id="{CC02A0B7-941A-4F12-87C9-DA356E282B95}"/>
                  </a:ext>
                </a:extLst>
              </p:cNvPr>
              <p:cNvCxnSpPr/>
              <p:nvPr/>
            </p:nvCxnSpPr>
            <p:spPr>
              <a:xfrm>
                <a:off x="5896095" y="1356984"/>
                <a:ext cx="0" cy="632531"/>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1DDBD6B-4A83-4CAC-99D9-7AE1D924F5EE}"/>
                  </a:ext>
                </a:extLst>
              </p:cNvPr>
              <p:cNvCxnSpPr/>
              <p:nvPr/>
            </p:nvCxnSpPr>
            <p:spPr>
              <a:xfrm>
                <a:off x="6033286" y="1356984"/>
                <a:ext cx="0" cy="632531"/>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4E3F1CF-8716-48AA-B7AC-403A1B435A4D}"/>
                  </a:ext>
                </a:extLst>
              </p:cNvPr>
              <p:cNvCxnSpPr/>
              <p:nvPr/>
            </p:nvCxnSpPr>
            <p:spPr>
              <a:xfrm>
                <a:off x="6170476" y="1356984"/>
                <a:ext cx="0" cy="632531"/>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2CF1FB5-AE9E-40F6-8CB0-30E54A8123A7}"/>
                  </a:ext>
                </a:extLst>
              </p:cNvPr>
              <p:cNvCxnSpPr/>
              <p:nvPr/>
            </p:nvCxnSpPr>
            <p:spPr>
              <a:xfrm>
                <a:off x="6307667" y="1356984"/>
                <a:ext cx="0" cy="632531"/>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4983992-6170-42A1-B47C-99AC2A734617}"/>
                  </a:ext>
                </a:extLst>
              </p:cNvPr>
              <p:cNvCxnSpPr/>
              <p:nvPr/>
            </p:nvCxnSpPr>
            <p:spPr>
              <a:xfrm>
                <a:off x="6444857" y="1356984"/>
                <a:ext cx="0" cy="632531"/>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B311D5A-CF27-4D90-B823-6C3F83ABD856}"/>
                  </a:ext>
                </a:extLst>
              </p:cNvPr>
              <p:cNvCxnSpPr/>
              <p:nvPr/>
            </p:nvCxnSpPr>
            <p:spPr>
              <a:xfrm>
                <a:off x="6582048" y="1356984"/>
                <a:ext cx="0" cy="632531"/>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0E90568-636D-4AC2-AEDD-B452BA8408C5}"/>
                  </a:ext>
                </a:extLst>
              </p:cNvPr>
              <p:cNvCxnSpPr/>
              <p:nvPr/>
            </p:nvCxnSpPr>
            <p:spPr>
              <a:xfrm>
                <a:off x="6719238" y="1356984"/>
                <a:ext cx="0" cy="632531"/>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0" name="Freeform 28">
              <a:extLst>
                <a:ext uri="{FF2B5EF4-FFF2-40B4-BE49-F238E27FC236}">
                  <a16:creationId xmlns:a16="http://schemas.microsoft.com/office/drawing/2014/main" id="{CA58ED8A-6DAA-472F-9495-836073D3DD28}"/>
                </a:ext>
              </a:extLst>
            </p:cNvPr>
            <p:cNvSpPr/>
            <p:nvPr/>
          </p:nvSpPr>
          <p:spPr bwMode="auto">
            <a:xfrm>
              <a:off x="6610613" y="1671746"/>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accent2"/>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41AD3348-575B-4D52-A6D7-A56552E7796B}"/>
              </a:ext>
            </a:extLst>
          </p:cNvPr>
          <p:cNvGrpSpPr/>
          <p:nvPr/>
        </p:nvGrpSpPr>
        <p:grpSpPr>
          <a:xfrm>
            <a:off x="679300" y="2977889"/>
            <a:ext cx="1241495" cy="1090989"/>
            <a:chOff x="5782994" y="3097435"/>
            <a:chExt cx="1217262" cy="1069694"/>
          </a:xfrm>
        </p:grpSpPr>
        <p:sp>
          <p:nvSpPr>
            <p:cNvPr id="58" name="Rectangle 57">
              <a:extLst>
                <a:ext uri="{FF2B5EF4-FFF2-40B4-BE49-F238E27FC236}">
                  <a16:creationId xmlns:a16="http://schemas.microsoft.com/office/drawing/2014/main" id="{36E0EA5D-1CCA-44E1-AAEC-104759A03980}"/>
                </a:ext>
              </a:extLst>
            </p:cNvPr>
            <p:cNvSpPr/>
            <p:nvPr/>
          </p:nvSpPr>
          <p:spPr bwMode="auto">
            <a:xfrm>
              <a:off x="5782994" y="3097435"/>
              <a:ext cx="1042416" cy="777240"/>
            </a:xfrm>
            <a:prstGeom prst="rect">
              <a:avLst/>
            </a:prstGeom>
            <a:noFill/>
            <a:ln w="25400">
              <a:solidFill>
                <a:srgbClr val="0078D7"/>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a:endParaRPr>
            </a:p>
          </p:txBody>
        </p:sp>
        <p:grpSp>
          <p:nvGrpSpPr>
            <p:cNvPr id="8" name="Group 7">
              <a:extLst>
                <a:ext uri="{FF2B5EF4-FFF2-40B4-BE49-F238E27FC236}">
                  <a16:creationId xmlns:a16="http://schemas.microsoft.com/office/drawing/2014/main" id="{99314803-A327-4229-B4AD-F1C3FB74E635}"/>
                </a:ext>
              </a:extLst>
            </p:cNvPr>
            <p:cNvGrpSpPr/>
            <p:nvPr/>
          </p:nvGrpSpPr>
          <p:grpSpPr>
            <a:xfrm>
              <a:off x="5862500" y="3215765"/>
              <a:ext cx="890477" cy="561240"/>
              <a:chOff x="5862500" y="3388985"/>
              <a:chExt cx="890477" cy="429608"/>
            </a:xfrm>
          </p:grpSpPr>
          <p:cxnSp>
            <p:nvCxnSpPr>
              <p:cNvPr id="59" name="Straight Connector 58">
                <a:extLst>
                  <a:ext uri="{FF2B5EF4-FFF2-40B4-BE49-F238E27FC236}">
                    <a16:creationId xmlns:a16="http://schemas.microsoft.com/office/drawing/2014/main" id="{78FC4233-1FDD-40D8-A695-CF1DD9538312}"/>
                  </a:ext>
                </a:extLst>
              </p:cNvPr>
              <p:cNvCxnSpPr>
                <a:cxnSpLocks/>
              </p:cNvCxnSpPr>
              <p:nvPr/>
            </p:nvCxnSpPr>
            <p:spPr>
              <a:xfrm rot="5400000">
                <a:off x="6307739" y="3158550"/>
                <a:ext cx="0" cy="890477"/>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59D3E63-7357-4C3D-BB37-5DEBE3FFBB52}"/>
                  </a:ext>
                </a:extLst>
              </p:cNvPr>
              <p:cNvCxnSpPr>
                <a:cxnSpLocks/>
              </p:cNvCxnSpPr>
              <p:nvPr/>
            </p:nvCxnSpPr>
            <p:spPr>
              <a:xfrm rot="5400000">
                <a:off x="6307739" y="2943746"/>
                <a:ext cx="0" cy="890477"/>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D692F85-A37C-400C-9E86-8917B237C610}"/>
                  </a:ext>
                </a:extLst>
              </p:cNvPr>
              <p:cNvCxnSpPr>
                <a:cxnSpLocks/>
              </p:cNvCxnSpPr>
              <p:nvPr/>
            </p:nvCxnSpPr>
            <p:spPr>
              <a:xfrm rot="5400000">
                <a:off x="6307739" y="3265951"/>
                <a:ext cx="0" cy="890477"/>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15F9B7F-B031-44AE-B0F5-0DCA66502E4D}"/>
                  </a:ext>
                </a:extLst>
              </p:cNvPr>
              <p:cNvCxnSpPr>
                <a:cxnSpLocks/>
              </p:cNvCxnSpPr>
              <p:nvPr/>
            </p:nvCxnSpPr>
            <p:spPr>
              <a:xfrm rot="5400000">
                <a:off x="6307739" y="3373354"/>
                <a:ext cx="0" cy="890477"/>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442BB9A-11BB-4A3C-910D-B4EC0FFBD68C}"/>
                  </a:ext>
                </a:extLst>
              </p:cNvPr>
              <p:cNvCxnSpPr>
                <a:cxnSpLocks/>
              </p:cNvCxnSpPr>
              <p:nvPr/>
            </p:nvCxnSpPr>
            <p:spPr>
              <a:xfrm rot="5400000">
                <a:off x="6307739" y="3051148"/>
                <a:ext cx="0" cy="890477"/>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Freeform 28">
              <a:extLst>
                <a:ext uri="{FF2B5EF4-FFF2-40B4-BE49-F238E27FC236}">
                  <a16:creationId xmlns:a16="http://schemas.microsoft.com/office/drawing/2014/main" id="{E1D89B5B-1950-4227-8116-3FFF411E71E4}"/>
                </a:ext>
              </a:extLst>
            </p:cNvPr>
            <p:cNvSpPr/>
            <p:nvPr/>
          </p:nvSpPr>
          <p:spPr bwMode="auto">
            <a:xfrm>
              <a:off x="6610613" y="3496385"/>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accent2"/>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3" name="TextBox 72">
            <a:extLst>
              <a:ext uri="{FF2B5EF4-FFF2-40B4-BE49-F238E27FC236}">
                <a16:creationId xmlns:a16="http://schemas.microsoft.com/office/drawing/2014/main" id="{F408B56D-DBC2-4A05-89BC-06E443E38DC7}"/>
              </a:ext>
            </a:extLst>
          </p:cNvPr>
          <p:cNvSpPr txBox="1"/>
          <p:nvPr/>
        </p:nvSpPr>
        <p:spPr>
          <a:xfrm>
            <a:off x="2157814" y="3066062"/>
            <a:ext cx="4460013" cy="657424"/>
          </a:xfrm>
          <a:prstGeom prst="rect">
            <a:avLst/>
          </a:prstGeom>
          <a:noFill/>
        </p:spPr>
        <p:txBody>
          <a:bodyPr wrap="square" rtlCol="0">
            <a:spAutoFit/>
          </a:bodyPr>
          <a:lstStyle/>
          <a:p>
            <a:pPr defTabSz="932597">
              <a:defRPr/>
            </a:pPr>
            <a:r>
              <a:rPr lang="en-US" sz="2040">
                <a:solidFill>
                  <a:srgbClr val="0078D7"/>
                </a:solidFill>
                <a:latin typeface="Segoe UI Semibold" panose="020B0502040204020203" pitchFamily="34" charset="0"/>
                <a:cs typeface="Segoe UI Semibold" panose="020B0502040204020203" pitchFamily="34" charset="0"/>
              </a:rPr>
              <a:t>100x</a:t>
            </a:r>
            <a:br>
              <a:rPr lang="en-US" sz="6119" b="1">
                <a:solidFill>
                  <a:prstClr val="black"/>
                </a:solidFill>
                <a:latin typeface="Segoe UI Semibold" panose="020B0702040204020203" pitchFamily="34" charset="0"/>
                <a:cs typeface="Segoe UI Semibold" panose="020B0702040204020203" pitchFamily="34" charset="0"/>
              </a:rPr>
            </a:br>
            <a:r>
              <a:rPr lang="en-US" sz="1632" b="1">
                <a:solidFill>
                  <a:prstClr val="black"/>
                </a:solidFill>
                <a:latin typeface="Segoe UI Semibold" panose="020B0702040204020203" pitchFamily="34" charset="0"/>
                <a:cs typeface="Segoe UI Semibold" panose="020B0702040204020203" pitchFamily="34" charset="0"/>
              </a:rPr>
              <a:t>performance gains with in-memory analytics</a:t>
            </a:r>
            <a:endParaRPr lang="en-US" sz="1836" b="1">
              <a:solidFill>
                <a:prstClr val="black"/>
              </a:solidFill>
              <a:latin typeface="Segoe UI Semibold" panose="020B0702040204020203" pitchFamily="34" charset="0"/>
              <a:cs typeface="Segoe UI Semibold" panose="020B0702040204020203" pitchFamily="34" charset="0"/>
            </a:endParaRPr>
          </a:p>
        </p:txBody>
      </p:sp>
      <p:grpSp>
        <p:nvGrpSpPr>
          <p:cNvPr id="12" name="Group 11">
            <a:extLst>
              <a:ext uri="{FF2B5EF4-FFF2-40B4-BE49-F238E27FC236}">
                <a16:creationId xmlns:a16="http://schemas.microsoft.com/office/drawing/2014/main" id="{24FDAAEF-2148-4C19-B3E1-A366F2C21E49}"/>
              </a:ext>
            </a:extLst>
          </p:cNvPr>
          <p:cNvGrpSpPr/>
          <p:nvPr/>
        </p:nvGrpSpPr>
        <p:grpSpPr>
          <a:xfrm>
            <a:off x="678009" y="4483963"/>
            <a:ext cx="1238857" cy="955653"/>
            <a:chOff x="5781728" y="5000077"/>
            <a:chExt cx="1214676" cy="937000"/>
          </a:xfrm>
        </p:grpSpPr>
        <p:sp>
          <p:nvSpPr>
            <p:cNvPr id="102" name="Freeform 100">
              <a:extLst>
                <a:ext uri="{FF2B5EF4-FFF2-40B4-BE49-F238E27FC236}">
                  <a16:creationId xmlns:a16="http://schemas.microsoft.com/office/drawing/2014/main" id="{2191BD41-CD98-4178-B52E-B24B11500455}"/>
                </a:ext>
              </a:extLst>
            </p:cNvPr>
            <p:cNvSpPr>
              <a:spLocks noChangeAspect="1"/>
            </p:cNvSpPr>
            <p:nvPr/>
          </p:nvSpPr>
          <p:spPr bwMode="auto">
            <a:xfrm>
              <a:off x="5781728" y="5000077"/>
              <a:ext cx="1084312" cy="68670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kern="0">
                <a:solidFill>
                  <a:srgbClr val="FFFFFF"/>
                </a:solidFill>
                <a:latin typeface="Segoe UI Light"/>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96DC5FE-BB9E-4176-B95C-5B6BD4F623DD}"/>
                </a:ext>
              </a:extLst>
            </p:cNvPr>
            <p:cNvSpPr/>
            <p:nvPr/>
          </p:nvSpPr>
          <p:spPr bwMode="auto">
            <a:xfrm>
              <a:off x="6006614" y="5234880"/>
              <a:ext cx="558526" cy="272135"/>
            </a:xfrm>
            <a:custGeom>
              <a:avLst/>
              <a:gdLst>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60144"/>
                <a:gd name="connsiteX1" fmla="*/ 5172892 w 5172892"/>
                <a:gd name="connsiteY1" fmla="*/ 0 h 2160144"/>
                <a:gd name="connsiteX0" fmla="*/ 0 w 5172892"/>
                <a:gd name="connsiteY0" fmla="*/ 2159726 h 2160246"/>
                <a:gd name="connsiteX1" fmla="*/ 5172892 w 5172892"/>
                <a:gd name="connsiteY1" fmla="*/ 0 h 2160246"/>
                <a:gd name="connsiteX0" fmla="*/ 0 w 5172892"/>
                <a:gd name="connsiteY0" fmla="*/ 2159726 h 2187585"/>
                <a:gd name="connsiteX1" fmla="*/ 5172892 w 5172892"/>
                <a:gd name="connsiteY1" fmla="*/ 0 h 2187585"/>
                <a:gd name="connsiteX0" fmla="*/ 0 w 5172892"/>
                <a:gd name="connsiteY0" fmla="*/ 2159726 h 2197661"/>
                <a:gd name="connsiteX1" fmla="*/ 5172892 w 5172892"/>
                <a:gd name="connsiteY1" fmla="*/ 0 h 2197661"/>
              </a:gdLst>
              <a:ahLst/>
              <a:cxnLst>
                <a:cxn ang="0">
                  <a:pos x="connsiteX0" y="connsiteY0"/>
                </a:cxn>
                <a:cxn ang="0">
                  <a:pos x="connsiteX1" y="connsiteY1"/>
                </a:cxn>
              </a:cxnLst>
              <a:rect l="l" t="t" r="r" b="b"/>
              <a:pathLst>
                <a:path w="5172892" h="2197661">
                  <a:moveTo>
                    <a:pt x="0" y="2159726"/>
                  </a:moveTo>
                  <a:cubicBezTo>
                    <a:pt x="2311587" y="2418405"/>
                    <a:pt x="4673314" y="1316585"/>
                    <a:pt x="5172892" y="0"/>
                  </a:cubicBezTo>
                </a:path>
              </a:pathLst>
            </a:custGeom>
            <a:ln w="38100" cap="flat">
              <a:solidFill>
                <a:schemeClr val="accent2"/>
              </a:solidFill>
              <a:prstDash val="solid"/>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grpSp>
          <p:nvGrpSpPr>
            <p:cNvPr id="83" name="Group 82">
              <a:extLst>
                <a:ext uri="{FF2B5EF4-FFF2-40B4-BE49-F238E27FC236}">
                  <a16:creationId xmlns:a16="http://schemas.microsoft.com/office/drawing/2014/main" id="{8166E329-68F2-4BBE-B5A0-582868E38127}"/>
                </a:ext>
              </a:extLst>
            </p:cNvPr>
            <p:cNvGrpSpPr/>
            <p:nvPr/>
          </p:nvGrpSpPr>
          <p:grpSpPr>
            <a:xfrm>
              <a:off x="6580924" y="5511310"/>
              <a:ext cx="415480" cy="425767"/>
              <a:chOff x="3459245" y="1581278"/>
              <a:chExt cx="4245144" cy="4350272"/>
            </a:xfrm>
          </p:grpSpPr>
          <p:sp useBgFill="1">
            <p:nvSpPr>
              <p:cNvPr id="90" name="Freeform: Shape 574">
                <a:extLst>
                  <a:ext uri="{FF2B5EF4-FFF2-40B4-BE49-F238E27FC236}">
                    <a16:creationId xmlns:a16="http://schemas.microsoft.com/office/drawing/2014/main" id="{C69A05DB-75C0-4438-BC91-8BAE83820B8E}"/>
                  </a:ext>
                </a:extLst>
              </p:cNvPr>
              <p:cNvSpPr/>
              <p:nvPr/>
            </p:nvSpPr>
            <p:spPr bwMode="auto">
              <a:xfrm>
                <a:off x="3788977" y="1961703"/>
                <a:ext cx="3637249" cy="3637122"/>
              </a:xfrm>
              <a:custGeom>
                <a:avLst/>
                <a:gdLst>
                  <a:gd name="connsiteX0" fmla="*/ 1818566 w 3637132"/>
                  <a:gd name="connsiteY0" fmla="*/ 0 h 3637122"/>
                  <a:gd name="connsiteX1" fmla="*/ 3494220 w 3637132"/>
                  <a:gd name="connsiteY1" fmla="*/ 1110695 h 3637122"/>
                  <a:gd name="connsiteX2" fmla="*/ 3515730 w 3637132"/>
                  <a:gd name="connsiteY2" fmla="*/ 1169464 h 3637122"/>
                  <a:gd name="connsiteX3" fmla="*/ 3313065 w 3637132"/>
                  <a:gd name="connsiteY3" fmla="*/ 1227711 h 3637122"/>
                  <a:gd name="connsiteX4" fmla="*/ 3433228 w 3637132"/>
                  <a:gd name="connsiteY4" fmla="*/ 1645807 h 3637122"/>
                  <a:gd name="connsiteX5" fmla="*/ 3621497 w 3637132"/>
                  <a:gd name="connsiteY5" fmla="*/ 1591698 h 3637122"/>
                  <a:gd name="connsiteX6" fmla="*/ 3627743 w 3637132"/>
                  <a:gd name="connsiteY6" fmla="*/ 1632624 h 3637122"/>
                  <a:gd name="connsiteX7" fmla="*/ 3637132 w 3637132"/>
                  <a:gd name="connsiteY7" fmla="*/ 1818561 h 3637122"/>
                  <a:gd name="connsiteX8" fmla="*/ 1818566 w 3637132"/>
                  <a:gd name="connsiteY8" fmla="*/ 3637122 h 3637122"/>
                  <a:gd name="connsiteX9" fmla="*/ 0 w 3637132"/>
                  <a:gd name="connsiteY9" fmla="*/ 1818561 h 3637122"/>
                  <a:gd name="connsiteX10" fmla="*/ 1818566 w 3637132"/>
                  <a:gd name="connsiteY10" fmla="*/ 0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8" fmla="*/ 3515730 w 3637132"/>
                  <a:gd name="connsiteY8" fmla="*/ 1169464 h 3637122"/>
                  <a:gd name="connsiteX9" fmla="*/ 3313065 w 3637132"/>
                  <a:gd name="connsiteY9" fmla="*/ 1227711 h 3637122"/>
                  <a:gd name="connsiteX10" fmla="*/ 3524668 w 3637132"/>
                  <a:gd name="connsiteY10" fmla="*/ 1737247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8" fmla="*/ 3515730 w 3637132"/>
                  <a:gd name="connsiteY8" fmla="*/ 1169464 h 3637122"/>
                  <a:gd name="connsiteX9" fmla="*/ 3313065 w 3637132"/>
                  <a:gd name="connsiteY9" fmla="*/ 1227711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8" fmla="*/ 3515730 w 3637132"/>
                  <a:gd name="connsiteY8" fmla="*/ 1169464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0" fmla="*/ 3621497 w 3637132"/>
                  <a:gd name="connsiteY0" fmla="*/ 1591698 h 3637122"/>
                  <a:gd name="connsiteX1" fmla="*/ 3627743 w 3637132"/>
                  <a:gd name="connsiteY1" fmla="*/ 1632624 h 3637122"/>
                  <a:gd name="connsiteX2" fmla="*/ 3637132 w 3637132"/>
                  <a:gd name="connsiteY2" fmla="*/ 1818561 h 3637122"/>
                  <a:gd name="connsiteX3" fmla="*/ 1818566 w 3637132"/>
                  <a:gd name="connsiteY3" fmla="*/ 3637122 h 3637122"/>
                  <a:gd name="connsiteX4" fmla="*/ 0 w 3637132"/>
                  <a:gd name="connsiteY4" fmla="*/ 1818561 h 3637122"/>
                  <a:gd name="connsiteX5" fmla="*/ 1818566 w 3637132"/>
                  <a:gd name="connsiteY5" fmla="*/ 0 h 3637122"/>
                  <a:gd name="connsiteX6" fmla="*/ 3494220 w 3637132"/>
                  <a:gd name="connsiteY6" fmla="*/ 1110695 h 3637122"/>
                  <a:gd name="connsiteX0" fmla="*/ 3607890 w 3637132"/>
                  <a:gd name="connsiteY0" fmla="*/ 1553598 h 3637122"/>
                  <a:gd name="connsiteX1" fmla="*/ 3627743 w 3637132"/>
                  <a:gd name="connsiteY1" fmla="*/ 1632624 h 3637122"/>
                  <a:gd name="connsiteX2" fmla="*/ 3637132 w 3637132"/>
                  <a:gd name="connsiteY2" fmla="*/ 1818561 h 3637122"/>
                  <a:gd name="connsiteX3" fmla="*/ 1818566 w 3637132"/>
                  <a:gd name="connsiteY3" fmla="*/ 3637122 h 3637122"/>
                  <a:gd name="connsiteX4" fmla="*/ 0 w 3637132"/>
                  <a:gd name="connsiteY4" fmla="*/ 1818561 h 3637122"/>
                  <a:gd name="connsiteX5" fmla="*/ 1818566 w 3637132"/>
                  <a:gd name="connsiteY5" fmla="*/ 0 h 3637122"/>
                  <a:gd name="connsiteX6" fmla="*/ 3494220 w 3637132"/>
                  <a:gd name="connsiteY6" fmla="*/ 1110695 h 3637122"/>
                  <a:gd name="connsiteX0" fmla="*/ 3607890 w 3769809"/>
                  <a:gd name="connsiteY0" fmla="*/ 1553598 h 3637122"/>
                  <a:gd name="connsiteX1" fmla="*/ 3627743 w 3769809"/>
                  <a:gd name="connsiteY1" fmla="*/ 1632624 h 3637122"/>
                  <a:gd name="connsiteX2" fmla="*/ 3637132 w 3769809"/>
                  <a:gd name="connsiteY2" fmla="*/ 1818561 h 3637122"/>
                  <a:gd name="connsiteX3" fmla="*/ 1818566 w 3769809"/>
                  <a:gd name="connsiteY3" fmla="*/ 3637122 h 3637122"/>
                  <a:gd name="connsiteX4" fmla="*/ 0 w 3769809"/>
                  <a:gd name="connsiteY4" fmla="*/ 1818561 h 3637122"/>
                  <a:gd name="connsiteX5" fmla="*/ 1818566 w 3769809"/>
                  <a:gd name="connsiteY5" fmla="*/ 0 h 3637122"/>
                  <a:gd name="connsiteX6" fmla="*/ 3494220 w 3769809"/>
                  <a:gd name="connsiteY6" fmla="*/ 1110695 h 3637122"/>
                  <a:gd name="connsiteX0" fmla="*/ 3607890 w 3637182"/>
                  <a:gd name="connsiteY0" fmla="*/ 1553598 h 3637122"/>
                  <a:gd name="connsiteX1" fmla="*/ 3627743 w 3637182"/>
                  <a:gd name="connsiteY1" fmla="*/ 1632624 h 3637122"/>
                  <a:gd name="connsiteX2" fmla="*/ 3637132 w 3637182"/>
                  <a:gd name="connsiteY2" fmla="*/ 1818561 h 3637122"/>
                  <a:gd name="connsiteX3" fmla="*/ 1818566 w 3637182"/>
                  <a:gd name="connsiteY3" fmla="*/ 3637122 h 3637122"/>
                  <a:gd name="connsiteX4" fmla="*/ 0 w 3637182"/>
                  <a:gd name="connsiteY4" fmla="*/ 1818561 h 3637122"/>
                  <a:gd name="connsiteX5" fmla="*/ 1818566 w 3637182"/>
                  <a:gd name="connsiteY5" fmla="*/ 0 h 3637122"/>
                  <a:gd name="connsiteX6" fmla="*/ 3494220 w 3637182"/>
                  <a:gd name="connsiteY6" fmla="*/ 1110695 h 3637122"/>
                  <a:gd name="connsiteX0" fmla="*/ 3607890 w 3637308"/>
                  <a:gd name="connsiteY0" fmla="*/ 1553598 h 3637122"/>
                  <a:gd name="connsiteX1" fmla="*/ 3627743 w 3637308"/>
                  <a:gd name="connsiteY1" fmla="*/ 1632624 h 3637122"/>
                  <a:gd name="connsiteX2" fmla="*/ 3637132 w 3637308"/>
                  <a:gd name="connsiteY2" fmla="*/ 1818561 h 3637122"/>
                  <a:gd name="connsiteX3" fmla="*/ 1818566 w 3637308"/>
                  <a:gd name="connsiteY3" fmla="*/ 3637122 h 3637122"/>
                  <a:gd name="connsiteX4" fmla="*/ 0 w 3637308"/>
                  <a:gd name="connsiteY4" fmla="*/ 1818561 h 3637122"/>
                  <a:gd name="connsiteX5" fmla="*/ 1818566 w 3637308"/>
                  <a:gd name="connsiteY5" fmla="*/ 0 h 3637122"/>
                  <a:gd name="connsiteX6" fmla="*/ 3494220 w 3637308"/>
                  <a:gd name="connsiteY6" fmla="*/ 1110695 h 3637122"/>
                  <a:gd name="connsiteX0" fmla="*/ 3607890 w 3637780"/>
                  <a:gd name="connsiteY0" fmla="*/ 1553598 h 3637122"/>
                  <a:gd name="connsiteX1" fmla="*/ 3627743 w 3637780"/>
                  <a:gd name="connsiteY1" fmla="*/ 1632624 h 3637122"/>
                  <a:gd name="connsiteX2" fmla="*/ 3637132 w 3637780"/>
                  <a:gd name="connsiteY2" fmla="*/ 1818561 h 3637122"/>
                  <a:gd name="connsiteX3" fmla="*/ 1818566 w 3637780"/>
                  <a:gd name="connsiteY3" fmla="*/ 3637122 h 3637122"/>
                  <a:gd name="connsiteX4" fmla="*/ 0 w 3637780"/>
                  <a:gd name="connsiteY4" fmla="*/ 1818561 h 3637122"/>
                  <a:gd name="connsiteX5" fmla="*/ 1818566 w 3637780"/>
                  <a:gd name="connsiteY5" fmla="*/ 0 h 3637122"/>
                  <a:gd name="connsiteX6" fmla="*/ 3494220 w 3637780"/>
                  <a:gd name="connsiteY6" fmla="*/ 1110695 h 3637122"/>
                  <a:gd name="connsiteX0" fmla="*/ 3607890 w 3637780"/>
                  <a:gd name="connsiteY0" fmla="*/ 1553598 h 3637122"/>
                  <a:gd name="connsiteX1" fmla="*/ 3627743 w 3637780"/>
                  <a:gd name="connsiteY1" fmla="*/ 1632624 h 3637122"/>
                  <a:gd name="connsiteX2" fmla="*/ 3637132 w 3637780"/>
                  <a:gd name="connsiteY2" fmla="*/ 1818561 h 3637122"/>
                  <a:gd name="connsiteX3" fmla="*/ 1818566 w 3637780"/>
                  <a:gd name="connsiteY3" fmla="*/ 3637122 h 3637122"/>
                  <a:gd name="connsiteX4" fmla="*/ 0 w 3637780"/>
                  <a:gd name="connsiteY4" fmla="*/ 1818561 h 3637122"/>
                  <a:gd name="connsiteX5" fmla="*/ 1818566 w 3637780"/>
                  <a:gd name="connsiteY5" fmla="*/ 0 h 3637122"/>
                  <a:gd name="connsiteX6" fmla="*/ 3494220 w 3637780"/>
                  <a:gd name="connsiteY6" fmla="*/ 1110695 h 3637122"/>
                  <a:gd name="connsiteX0" fmla="*/ 3607890 w 3768823"/>
                  <a:gd name="connsiteY0" fmla="*/ 1553598 h 3637122"/>
                  <a:gd name="connsiteX1" fmla="*/ 3622300 w 3768823"/>
                  <a:gd name="connsiteY1" fmla="*/ 1644870 h 3637122"/>
                  <a:gd name="connsiteX2" fmla="*/ 3637132 w 3768823"/>
                  <a:gd name="connsiteY2" fmla="*/ 1818561 h 3637122"/>
                  <a:gd name="connsiteX3" fmla="*/ 1818566 w 3768823"/>
                  <a:gd name="connsiteY3" fmla="*/ 3637122 h 3637122"/>
                  <a:gd name="connsiteX4" fmla="*/ 0 w 3768823"/>
                  <a:gd name="connsiteY4" fmla="*/ 1818561 h 3637122"/>
                  <a:gd name="connsiteX5" fmla="*/ 1818566 w 3768823"/>
                  <a:gd name="connsiteY5" fmla="*/ 0 h 3637122"/>
                  <a:gd name="connsiteX6" fmla="*/ 3494220 w 3768823"/>
                  <a:gd name="connsiteY6" fmla="*/ 1110695 h 3637122"/>
                  <a:gd name="connsiteX0" fmla="*/ 3607890 w 3763734"/>
                  <a:gd name="connsiteY0" fmla="*/ 1553598 h 3637122"/>
                  <a:gd name="connsiteX1" fmla="*/ 3637132 w 3763734"/>
                  <a:gd name="connsiteY1" fmla="*/ 1818561 h 3637122"/>
                  <a:gd name="connsiteX2" fmla="*/ 1818566 w 3763734"/>
                  <a:gd name="connsiteY2" fmla="*/ 3637122 h 3637122"/>
                  <a:gd name="connsiteX3" fmla="*/ 0 w 3763734"/>
                  <a:gd name="connsiteY3" fmla="*/ 1818561 h 3637122"/>
                  <a:gd name="connsiteX4" fmla="*/ 1818566 w 3763734"/>
                  <a:gd name="connsiteY4" fmla="*/ 0 h 3637122"/>
                  <a:gd name="connsiteX5" fmla="*/ 3494220 w 3763734"/>
                  <a:gd name="connsiteY5" fmla="*/ 1110695 h 3637122"/>
                  <a:gd name="connsiteX0" fmla="*/ 3607890 w 3638265"/>
                  <a:gd name="connsiteY0" fmla="*/ 1553598 h 3637122"/>
                  <a:gd name="connsiteX1" fmla="*/ 3637132 w 3638265"/>
                  <a:gd name="connsiteY1" fmla="*/ 1818561 h 3637122"/>
                  <a:gd name="connsiteX2" fmla="*/ 1818566 w 3638265"/>
                  <a:gd name="connsiteY2" fmla="*/ 3637122 h 3637122"/>
                  <a:gd name="connsiteX3" fmla="*/ 0 w 3638265"/>
                  <a:gd name="connsiteY3" fmla="*/ 1818561 h 3637122"/>
                  <a:gd name="connsiteX4" fmla="*/ 1818566 w 3638265"/>
                  <a:gd name="connsiteY4" fmla="*/ 0 h 3637122"/>
                  <a:gd name="connsiteX5" fmla="*/ 3494220 w 3638265"/>
                  <a:gd name="connsiteY5" fmla="*/ 1110695 h 3637122"/>
                  <a:gd name="connsiteX0" fmla="*/ 3607890 w 3637703"/>
                  <a:gd name="connsiteY0" fmla="*/ 1553598 h 3637122"/>
                  <a:gd name="connsiteX1" fmla="*/ 3637132 w 3637703"/>
                  <a:gd name="connsiteY1" fmla="*/ 1818561 h 3637122"/>
                  <a:gd name="connsiteX2" fmla="*/ 1818566 w 3637703"/>
                  <a:gd name="connsiteY2" fmla="*/ 3637122 h 3637122"/>
                  <a:gd name="connsiteX3" fmla="*/ 0 w 3637703"/>
                  <a:gd name="connsiteY3" fmla="*/ 1818561 h 3637122"/>
                  <a:gd name="connsiteX4" fmla="*/ 1818566 w 3637703"/>
                  <a:gd name="connsiteY4" fmla="*/ 0 h 3637122"/>
                  <a:gd name="connsiteX5" fmla="*/ 3494220 w 3637703"/>
                  <a:gd name="connsiteY5" fmla="*/ 1110695 h 3637122"/>
                  <a:gd name="connsiteX0" fmla="*/ 3607890 w 3640299"/>
                  <a:gd name="connsiteY0" fmla="*/ 1553598 h 3637122"/>
                  <a:gd name="connsiteX1" fmla="*/ 3637132 w 3640299"/>
                  <a:gd name="connsiteY1" fmla="*/ 1818561 h 3637122"/>
                  <a:gd name="connsiteX2" fmla="*/ 1818566 w 3640299"/>
                  <a:gd name="connsiteY2" fmla="*/ 3637122 h 3637122"/>
                  <a:gd name="connsiteX3" fmla="*/ 0 w 3640299"/>
                  <a:gd name="connsiteY3" fmla="*/ 1818561 h 3637122"/>
                  <a:gd name="connsiteX4" fmla="*/ 1818566 w 3640299"/>
                  <a:gd name="connsiteY4" fmla="*/ 0 h 3637122"/>
                  <a:gd name="connsiteX5" fmla="*/ 3494220 w 3640299"/>
                  <a:gd name="connsiteY5" fmla="*/ 1110695 h 3637122"/>
                  <a:gd name="connsiteX0" fmla="*/ 3607890 w 3638051"/>
                  <a:gd name="connsiteY0" fmla="*/ 1553598 h 3637122"/>
                  <a:gd name="connsiteX1" fmla="*/ 3637132 w 3638051"/>
                  <a:gd name="connsiteY1" fmla="*/ 1818561 h 3637122"/>
                  <a:gd name="connsiteX2" fmla="*/ 1818566 w 3638051"/>
                  <a:gd name="connsiteY2" fmla="*/ 3637122 h 3637122"/>
                  <a:gd name="connsiteX3" fmla="*/ 0 w 3638051"/>
                  <a:gd name="connsiteY3" fmla="*/ 1818561 h 3637122"/>
                  <a:gd name="connsiteX4" fmla="*/ 1818566 w 3638051"/>
                  <a:gd name="connsiteY4" fmla="*/ 0 h 3637122"/>
                  <a:gd name="connsiteX5" fmla="*/ 3494220 w 3638051"/>
                  <a:gd name="connsiteY5" fmla="*/ 1110695 h 3637122"/>
                  <a:gd name="connsiteX0" fmla="*/ 3607890 w 3638126"/>
                  <a:gd name="connsiteY0" fmla="*/ 1553598 h 3637122"/>
                  <a:gd name="connsiteX1" fmla="*/ 3637132 w 3638126"/>
                  <a:gd name="connsiteY1" fmla="*/ 1818561 h 3637122"/>
                  <a:gd name="connsiteX2" fmla="*/ 1818566 w 3638126"/>
                  <a:gd name="connsiteY2" fmla="*/ 3637122 h 3637122"/>
                  <a:gd name="connsiteX3" fmla="*/ 0 w 3638126"/>
                  <a:gd name="connsiteY3" fmla="*/ 1818561 h 3637122"/>
                  <a:gd name="connsiteX4" fmla="*/ 1818566 w 3638126"/>
                  <a:gd name="connsiteY4" fmla="*/ 0 h 3637122"/>
                  <a:gd name="connsiteX5" fmla="*/ 3494220 w 3638126"/>
                  <a:gd name="connsiteY5" fmla="*/ 1110695 h 3637122"/>
                  <a:gd name="connsiteX0" fmla="*/ 3607890 w 3637135"/>
                  <a:gd name="connsiteY0" fmla="*/ 1553598 h 3637122"/>
                  <a:gd name="connsiteX1" fmla="*/ 3637132 w 3637135"/>
                  <a:gd name="connsiteY1" fmla="*/ 1818561 h 3637122"/>
                  <a:gd name="connsiteX2" fmla="*/ 1818566 w 3637135"/>
                  <a:gd name="connsiteY2" fmla="*/ 3637122 h 3637122"/>
                  <a:gd name="connsiteX3" fmla="*/ 0 w 3637135"/>
                  <a:gd name="connsiteY3" fmla="*/ 1818561 h 3637122"/>
                  <a:gd name="connsiteX4" fmla="*/ 1818566 w 3637135"/>
                  <a:gd name="connsiteY4" fmla="*/ 0 h 3637122"/>
                  <a:gd name="connsiteX5" fmla="*/ 3494220 w 3637135"/>
                  <a:gd name="connsiteY5" fmla="*/ 1110695 h 3637122"/>
                  <a:gd name="connsiteX0" fmla="*/ 3607890 w 3637249"/>
                  <a:gd name="connsiteY0" fmla="*/ 1553598 h 3637122"/>
                  <a:gd name="connsiteX1" fmla="*/ 3637132 w 3637249"/>
                  <a:gd name="connsiteY1" fmla="*/ 1818561 h 3637122"/>
                  <a:gd name="connsiteX2" fmla="*/ 1818566 w 3637249"/>
                  <a:gd name="connsiteY2" fmla="*/ 3637122 h 3637122"/>
                  <a:gd name="connsiteX3" fmla="*/ 0 w 3637249"/>
                  <a:gd name="connsiteY3" fmla="*/ 1818561 h 3637122"/>
                  <a:gd name="connsiteX4" fmla="*/ 1818566 w 3637249"/>
                  <a:gd name="connsiteY4" fmla="*/ 0 h 3637122"/>
                  <a:gd name="connsiteX5" fmla="*/ 3494220 w 3637249"/>
                  <a:gd name="connsiteY5" fmla="*/ 1110695 h 3637122"/>
                  <a:gd name="connsiteX0" fmla="*/ 3607890 w 3637249"/>
                  <a:gd name="connsiteY0" fmla="*/ 1553598 h 3637122"/>
                  <a:gd name="connsiteX1" fmla="*/ 3637132 w 3637249"/>
                  <a:gd name="connsiteY1" fmla="*/ 1818561 h 3637122"/>
                  <a:gd name="connsiteX2" fmla="*/ 1818566 w 3637249"/>
                  <a:gd name="connsiteY2" fmla="*/ 3637122 h 3637122"/>
                  <a:gd name="connsiteX3" fmla="*/ 0 w 3637249"/>
                  <a:gd name="connsiteY3" fmla="*/ 1818561 h 3637122"/>
                  <a:gd name="connsiteX4" fmla="*/ 1818566 w 3637249"/>
                  <a:gd name="connsiteY4" fmla="*/ 0 h 3637122"/>
                  <a:gd name="connsiteX5" fmla="*/ 3494220 w 3637249"/>
                  <a:gd name="connsiteY5" fmla="*/ 1110695 h 3637122"/>
                  <a:gd name="connsiteX0" fmla="*/ 3607890 w 3637249"/>
                  <a:gd name="connsiteY0" fmla="*/ 1553598 h 3637122"/>
                  <a:gd name="connsiteX1" fmla="*/ 3637132 w 3637249"/>
                  <a:gd name="connsiteY1" fmla="*/ 1818561 h 3637122"/>
                  <a:gd name="connsiteX2" fmla="*/ 1818566 w 3637249"/>
                  <a:gd name="connsiteY2" fmla="*/ 3637122 h 3637122"/>
                  <a:gd name="connsiteX3" fmla="*/ 0 w 3637249"/>
                  <a:gd name="connsiteY3" fmla="*/ 1818561 h 3637122"/>
                  <a:gd name="connsiteX4" fmla="*/ 1818566 w 3637249"/>
                  <a:gd name="connsiteY4" fmla="*/ 0 h 3637122"/>
                  <a:gd name="connsiteX5" fmla="*/ 3494220 w 3637249"/>
                  <a:gd name="connsiteY5" fmla="*/ 1110695 h 363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7249" h="3637122">
                    <a:moveTo>
                      <a:pt x="3607890" y="1553598"/>
                    </a:moveTo>
                    <a:cubicBezTo>
                      <a:pt x="3612621" y="1574782"/>
                      <a:pt x="3634961" y="1628548"/>
                      <a:pt x="3637132" y="1818561"/>
                    </a:cubicBezTo>
                    <a:cubicBezTo>
                      <a:pt x="3648549" y="2817888"/>
                      <a:pt x="2822932" y="3637122"/>
                      <a:pt x="1818566" y="3637122"/>
                    </a:cubicBezTo>
                    <a:cubicBezTo>
                      <a:pt x="814200" y="3637122"/>
                      <a:pt x="0" y="2822925"/>
                      <a:pt x="0" y="1818561"/>
                    </a:cubicBezTo>
                    <a:cubicBezTo>
                      <a:pt x="0" y="814197"/>
                      <a:pt x="814200" y="0"/>
                      <a:pt x="1818566" y="0"/>
                    </a:cubicBezTo>
                    <a:cubicBezTo>
                      <a:pt x="2571841" y="0"/>
                      <a:pt x="3218147" y="457986"/>
                      <a:pt x="3494220" y="1110695"/>
                    </a:cubicBezTo>
                  </a:path>
                </a:pathLst>
              </a:custGeom>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noAutofit/>
              </a:bodyPr>
              <a:lstStyle/>
              <a:p>
                <a:pPr defTabSz="932597"/>
                <a:endParaRPr lang="en-US" sz="2040" err="1">
                  <a:gradFill>
                    <a:gsLst>
                      <a:gs pos="0">
                        <a:prstClr val="black"/>
                      </a:gs>
                      <a:gs pos="100000">
                        <a:prstClr val="black"/>
                      </a:gs>
                    </a:gsLst>
                    <a:lin ang="5400000" scaled="1"/>
                  </a:gradFill>
                  <a:latin typeface="Segoe UI"/>
                </a:endParaRPr>
              </a:p>
            </p:txBody>
          </p:sp>
          <p:sp>
            <p:nvSpPr>
              <p:cNvPr id="89" name="Freeform 22">
                <a:extLst>
                  <a:ext uri="{FF2B5EF4-FFF2-40B4-BE49-F238E27FC236}">
                    <a16:creationId xmlns:a16="http://schemas.microsoft.com/office/drawing/2014/main" id="{39BBA106-C56B-4C0F-8E68-CE3E0A0EA88B}"/>
                  </a:ext>
                </a:extLst>
              </p:cNvPr>
              <p:cNvSpPr>
                <a:spLocks/>
              </p:cNvSpPr>
              <p:nvPr/>
            </p:nvSpPr>
            <p:spPr bwMode="auto">
              <a:xfrm>
                <a:off x="5598003" y="2804124"/>
                <a:ext cx="726544" cy="1388394"/>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040">
                  <a:gradFill>
                    <a:gsLst>
                      <a:gs pos="0">
                        <a:prstClr val="black"/>
                      </a:gs>
                      <a:gs pos="100000">
                        <a:prstClr val="black"/>
                      </a:gs>
                    </a:gsLst>
                    <a:lin ang="5400000" scaled="1"/>
                  </a:gradFill>
                  <a:latin typeface="Segoe UI"/>
                </a:endParaRPr>
              </a:p>
            </p:txBody>
          </p:sp>
          <p:sp>
            <p:nvSpPr>
              <p:cNvPr id="91" name="Freeform 36">
                <a:extLst>
                  <a:ext uri="{FF2B5EF4-FFF2-40B4-BE49-F238E27FC236}">
                    <a16:creationId xmlns:a16="http://schemas.microsoft.com/office/drawing/2014/main" id="{D2353B6C-D5A4-42D7-BAF1-C992D6713C3F}"/>
                  </a:ext>
                </a:extLst>
              </p:cNvPr>
              <p:cNvSpPr>
                <a:spLocks/>
              </p:cNvSpPr>
              <p:nvPr/>
            </p:nvSpPr>
            <p:spPr bwMode="auto">
              <a:xfrm rot="13271894">
                <a:off x="7148049" y="3611545"/>
                <a:ext cx="556340" cy="565538"/>
              </a:xfrm>
              <a:custGeom>
                <a:avLst/>
                <a:gdLst>
                  <a:gd name="T0" fmla="*/ 121 w 121"/>
                  <a:gd name="T1" fmla="*/ 0 h 123"/>
                  <a:gd name="T2" fmla="*/ 119 w 121"/>
                  <a:gd name="T3" fmla="*/ 123 h 123"/>
                  <a:gd name="T4" fmla="*/ 0 w 121"/>
                  <a:gd name="T5" fmla="*/ 121 h 123"/>
                </a:gdLst>
                <a:ahLst/>
                <a:cxnLst>
                  <a:cxn ang="0">
                    <a:pos x="T0" y="T1"/>
                  </a:cxn>
                  <a:cxn ang="0">
                    <a:pos x="T2" y="T3"/>
                  </a:cxn>
                  <a:cxn ang="0">
                    <a:pos x="T4" y="T5"/>
                  </a:cxn>
                </a:cxnLst>
                <a:rect l="0" t="0" r="r" b="b"/>
                <a:pathLst>
                  <a:path w="121" h="123">
                    <a:moveTo>
                      <a:pt x="121" y="0"/>
                    </a:moveTo>
                    <a:lnTo>
                      <a:pt x="119" y="123"/>
                    </a:lnTo>
                    <a:lnTo>
                      <a:pt x="0" y="121"/>
                    </a:lnTo>
                  </a:path>
                </a:pathLst>
              </a:custGeom>
              <a:noFill/>
              <a:ln w="2222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040">
                  <a:gradFill>
                    <a:gsLst>
                      <a:gs pos="0">
                        <a:prstClr val="black"/>
                      </a:gs>
                      <a:gs pos="100000">
                        <a:prstClr val="black"/>
                      </a:gs>
                    </a:gsLst>
                    <a:lin ang="5400000" scaled="1"/>
                  </a:gradFill>
                  <a:latin typeface="Segoe UI"/>
                </a:endParaRPr>
              </a:p>
            </p:txBody>
          </p:sp>
          <p:sp>
            <p:nvSpPr>
              <p:cNvPr id="92" name="Oval 19">
                <a:extLst>
                  <a:ext uri="{FF2B5EF4-FFF2-40B4-BE49-F238E27FC236}">
                    <a16:creationId xmlns:a16="http://schemas.microsoft.com/office/drawing/2014/main" id="{C3B858CF-AD75-4A9C-AA32-DF278EA94144}"/>
                  </a:ext>
                </a:extLst>
              </p:cNvPr>
              <p:cNvSpPr>
                <a:spLocks noChangeArrowheads="1"/>
              </p:cNvSpPr>
              <p:nvPr/>
            </p:nvSpPr>
            <p:spPr bwMode="auto">
              <a:xfrm>
                <a:off x="5257822" y="1581278"/>
                <a:ext cx="699466" cy="699469"/>
              </a:xfrm>
              <a:prstGeom prst="ellipse">
                <a:avLst/>
              </a:prstGeom>
              <a:solidFill>
                <a:schemeClr val="accent2"/>
              </a:solidFill>
              <a:ln w="12700" cap="flat">
                <a:no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endParaRPr lang="en-US" sz="2040">
                  <a:gradFill>
                    <a:gsLst>
                      <a:gs pos="0">
                        <a:prstClr val="black"/>
                      </a:gs>
                      <a:gs pos="100000">
                        <a:prstClr val="black"/>
                      </a:gs>
                    </a:gsLst>
                    <a:lin ang="5400000" scaled="1"/>
                  </a:gradFill>
                  <a:latin typeface="Segoe UI"/>
                </a:endParaRPr>
              </a:p>
            </p:txBody>
          </p:sp>
          <p:sp>
            <p:nvSpPr>
              <p:cNvPr id="93" name="Oval 20">
                <a:extLst>
                  <a:ext uri="{FF2B5EF4-FFF2-40B4-BE49-F238E27FC236}">
                    <a16:creationId xmlns:a16="http://schemas.microsoft.com/office/drawing/2014/main" id="{D24E7377-763B-4311-ACC1-50E840006E8E}"/>
                  </a:ext>
                </a:extLst>
              </p:cNvPr>
              <p:cNvSpPr>
                <a:spLocks noChangeArrowheads="1"/>
              </p:cNvSpPr>
              <p:nvPr/>
            </p:nvSpPr>
            <p:spPr bwMode="auto">
              <a:xfrm>
                <a:off x="3459245" y="3379843"/>
                <a:ext cx="699466" cy="699469"/>
              </a:xfrm>
              <a:prstGeom prst="ellipse">
                <a:avLst/>
              </a:prstGeom>
              <a:solidFill>
                <a:schemeClr val="accent2"/>
              </a:solidFill>
              <a:ln w="12700" cap="flat">
                <a:no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endParaRPr lang="en-US" sz="2040">
                  <a:gradFill>
                    <a:gsLst>
                      <a:gs pos="0">
                        <a:prstClr val="black"/>
                      </a:gs>
                      <a:gs pos="100000">
                        <a:prstClr val="black"/>
                      </a:gs>
                    </a:gsLst>
                    <a:lin ang="5400000" scaled="1"/>
                  </a:gradFill>
                  <a:latin typeface="Segoe UI"/>
                </a:endParaRPr>
              </a:p>
            </p:txBody>
          </p:sp>
          <p:sp>
            <p:nvSpPr>
              <p:cNvPr id="94" name="Oval 21">
                <a:extLst>
                  <a:ext uri="{FF2B5EF4-FFF2-40B4-BE49-F238E27FC236}">
                    <a16:creationId xmlns:a16="http://schemas.microsoft.com/office/drawing/2014/main" id="{567A2BF4-13AE-44BC-9F23-7C3315999A79}"/>
                  </a:ext>
                </a:extLst>
              </p:cNvPr>
              <p:cNvSpPr>
                <a:spLocks noChangeArrowheads="1"/>
              </p:cNvSpPr>
              <p:nvPr/>
            </p:nvSpPr>
            <p:spPr bwMode="auto">
              <a:xfrm>
                <a:off x="5257812" y="5232081"/>
                <a:ext cx="699466" cy="699469"/>
              </a:xfrm>
              <a:prstGeom prst="ellipse">
                <a:avLst/>
              </a:prstGeom>
              <a:solidFill>
                <a:schemeClr val="accent2"/>
              </a:solidFill>
              <a:ln w="12700" cap="flat">
                <a:no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endParaRPr lang="en-US" sz="2040">
                  <a:gradFill>
                    <a:gsLst>
                      <a:gs pos="0">
                        <a:prstClr val="black"/>
                      </a:gs>
                      <a:gs pos="100000">
                        <a:prstClr val="black"/>
                      </a:gs>
                    </a:gsLst>
                    <a:lin ang="5400000" scaled="1"/>
                  </a:gradFill>
                  <a:latin typeface="Segoe UI"/>
                </a:endParaRPr>
              </a:p>
            </p:txBody>
          </p:sp>
        </p:grpSp>
      </p:grpSp>
      <p:grpSp>
        <p:nvGrpSpPr>
          <p:cNvPr id="42" name="Group 41">
            <a:extLst>
              <a:ext uri="{FF2B5EF4-FFF2-40B4-BE49-F238E27FC236}">
                <a16:creationId xmlns:a16="http://schemas.microsoft.com/office/drawing/2014/main" id="{003EAFCF-DFB3-457E-96B2-5E1C354BC941}"/>
              </a:ext>
            </a:extLst>
          </p:cNvPr>
          <p:cNvGrpSpPr/>
          <p:nvPr/>
        </p:nvGrpSpPr>
        <p:grpSpPr>
          <a:xfrm>
            <a:off x="749300" y="5854700"/>
            <a:ext cx="914400" cy="876300"/>
            <a:chOff x="8761224" y="5337674"/>
            <a:chExt cx="854772" cy="827284"/>
          </a:xfrm>
        </p:grpSpPr>
        <p:sp>
          <p:nvSpPr>
            <p:cNvPr id="43" name="Freeform 182">
              <a:extLst>
                <a:ext uri="{FF2B5EF4-FFF2-40B4-BE49-F238E27FC236}">
                  <a16:creationId xmlns:a16="http://schemas.microsoft.com/office/drawing/2014/main" id="{114144BE-A00A-4B99-A3EF-7A2CF7D0973C}"/>
                </a:ext>
              </a:extLst>
            </p:cNvPr>
            <p:cNvSpPr/>
            <p:nvPr/>
          </p:nvSpPr>
          <p:spPr bwMode="auto">
            <a:xfrm>
              <a:off x="8761224" y="5337674"/>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Freeform 121">
              <a:extLst>
                <a:ext uri="{FF2B5EF4-FFF2-40B4-BE49-F238E27FC236}">
                  <a16:creationId xmlns:a16="http://schemas.microsoft.com/office/drawing/2014/main" id="{F757F912-348C-44C3-B806-8E53D8B0CAB8}"/>
                </a:ext>
              </a:extLst>
            </p:cNvPr>
            <p:cNvSpPr>
              <a:spLocks noChangeAspect="1"/>
            </p:cNvSpPr>
            <p:nvPr/>
          </p:nvSpPr>
          <p:spPr bwMode="black">
            <a:xfrm rot="5400000" flipH="1">
              <a:off x="9129065" y="5593824"/>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chemeClr val="accent2"/>
            </a:solidFill>
            <a:ln>
              <a:noFill/>
            </a:ln>
            <a:extLst/>
          </p:spPr>
          <p:txBody>
            <a:bodyPr vert="horz" wrap="square" lIns="93264" tIns="46632" rIns="93264" bIns="46632" numCol="1" anchor="t" anchorCtr="0" compatLnSpc="1">
              <a:prstTxWarp prst="textNoShape">
                <a:avLst/>
              </a:prstTxWarp>
            </a:bodyPr>
            <a:lstStyle/>
            <a:p>
              <a:pPr defTabSz="932563"/>
              <a:endParaRPr lang="en-US">
                <a:solidFill>
                  <a:srgbClr val="000000"/>
                </a:solidFill>
                <a:latin typeface="Segoe UI"/>
              </a:endParaRPr>
            </a:p>
          </p:txBody>
        </p:sp>
      </p:grpSp>
      <p:sp>
        <p:nvSpPr>
          <p:cNvPr id="45" name="TextBox 44">
            <a:extLst>
              <a:ext uri="{FF2B5EF4-FFF2-40B4-BE49-F238E27FC236}">
                <a16:creationId xmlns:a16="http://schemas.microsoft.com/office/drawing/2014/main" id="{FE7D0940-200B-41B8-9C37-F2172410DAB0}"/>
              </a:ext>
            </a:extLst>
          </p:cNvPr>
          <p:cNvSpPr txBox="1"/>
          <p:nvPr/>
        </p:nvSpPr>
        <p:spPr>
          <a:xfrm>
            <a:off x="2234015" y="5947202"/>
            <a:ext cx="4460012" cy="657424"/>
          </a:xfrm>
          <a:prstGeom prst="rect">
            <a:avLst/>
          </a:prstGeom>
          <a:noFill/>
        </p:spPr>
        <p:txBody>
          <a:bodyPr wrap="square" rtlCol="0">
            <a:spAutoFit/>
          </a:bodyPr>
          <a:lstStyle/>
          <a:p>
            <a:pPr defTabSz="932597">
              <a:defRPr/>
            </a:pPr>
            <a:r>
              <a:rPr lang="en-US" sz="2040" dirty="0">
                <a:solidFill>
                  <a:srgbClr val="0078D7"/>
                </a:solidFill>
                <a:latin typeface="Segoe UI Semibold" panose="020B0502040204020203" pitchFamily="34" charset="0"/>
                <a:cs typeface="Segoe UI Semibold" panose="020B0502040204020203" pitchFamily="34" charset="0"/>
              </a:rPr>
              <a:t>100TB +</a:t>
            </a:r>
          </a:p>
          <a:p>
            <a:pPr defTabSz="932597">
              <a:defRPr/>
            </a:pPr>
            <a:r>
              <a:rPr lang="en-US" sz="1632" b="1" dirty="0">
                <a:solidFill>
                  <a:prstClr val="black"/>
                </a:solidFill>
                <a:latin typeface="Segoe UI Semibold" panose="020B0702040204020203" pitchFamily="34" charset="0"/>
                <a:cs typeface="Segoe UI Semibold" panose="020B0702040204020203" pitchFamily="34" charset="0"/>
              </a:rPr>
              <a:t>Auto scaling up to 100TB with Hyperscale </a:t>
            </a:r>
          </a:p>
        </p:txBody>
      </p:sp>
    </p:spTree>
    <p:extLst>
      <p:ext uri="{BB962C8B-B14F-4D97-AF65-F5344CB8AC3E}">
        <p14:creationId xmlns:p14="http://schemas.microsoft.com/office/powerpoint/2010/main" val="54172744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311" y="445574"/>
            <a:ext cx="4596574" cy="1661993"/>
          </a:xfrm>
        </p:spPr>
        <p:txBody>
          <a:bodyPr/>
          <a:lstStyle/>
          <a:p>
            <a:r>
              <a:rPr lang="en-US" sz="3600" dirty="0"/>
              <a:t>User Database File Layout Considerations</a:t>
            </a:r>
          </a:p>
        </p:txBody>
      </p:sp>
      <p:sp>
        <p:nvSpPr>
          <p:cNvPr id="6" name="Content Placeholder 2">
            <a:extLst>
              <a:ext uri="{FF2B5EF4-FFF2-40B4-BE49-F238E27FC236}">
                <a16:creationId xmlns:a16="http://schemas.microsoft.com/office/drawing/2014/main" id="{3B04E311-F9CD-404B-9953-D86FE8CA282B}"/>
              </a:ext>
            </a:extLst>
          </p:cNvPr>
          <p:cNvSpPr txBox="1">
            <a:spLocks/>
          </p:cNvSpPr>
          <p:nvPr/>
        </p:nvSpPr>
        <p:spPr>
          <a:xfrm>
            <a:off x="5631040" y="414490"/>
            <a:ext cx="6770011" cy="6286437"/>
          </a:xfrm>
          <a:prstGeom prst="rect">
            <a:avLst/>
          </a:prstGeom>
        </p:spPr>
        <p:txBody>
          <a:bodyPr vert="horz" wrap="square" lIns="0" tIns="91440" rIns="146304" bIns="91440" rtlCol="0">
            <a:normAutofit fontScale="40000" lnSpcReduction="20000"/>
          </a:bodyPr>
          <a:lstStyle>
            <a:lvl1pPr marL="0" marR="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sz="2000" kern="1200" spc="-50" baseline="0">
                <a:solidFill>
                  <a:schemeClr val="bg1"/>
                </a:solidFill>
                <a:latin typeface="+mj-lt"/>
                <a:ea typeface="+mn-ea"/>
                <a:cs typeface="+mn-cs"/>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solidFill>
                  <a:schemeClr val="bg1"/>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b="1" kern="1200" spc="0" baseline="0">
                <a:solidFill>
                  <a:schemeClr val="bg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60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spcBef>
                <a:spcPts val="204"/>
              </a:spcBef>
              <a:spcAft>
                <a:spcPts val="1224"/>
              </a:spcAft>
            </a:pPr>
            <a:r>
              <a:rPr lang="en-US" sz="3400" b="1" spc="102" dirty="0">
                <a:solidFill>
                  <a:schemeClr val="tx1"/>
                </a:solidFill>
                <a:latin typeface="Segoe UI Semibold" panose="020B0702040204020203" pitchFamily="34" charset="0"/>
                <a:cs typeface="Segoe UI Semibold" panose="020B0702040204020203" pitchFamily="34" charset="0"/>
              </a:rPr>
              <a:t>Data file default initial size is 16MB with 16MB auto growth</a:t>
            </a:r>
          </a:p>
          <a:p>
            <a:pPr>
              <a:lnSpc>
                <a:spcPct val="110000"/>
              </a:lnSpc>
              <a:spcBef>
                <a:spcPts val="204"/>
              </a:spcBef>
              <a:spcAft>
                <a:spcPts val="1224"/>
              </a:spcAft>
            </a:pPr>
            <a:r>
              <a:rPr lang="en-US" sz="3400" spc="102" dirty="0">
                <a:solidFill>
                  <a:schemeClr val="tx1"/>
                </a:solidFill>
                <a:latin typeface="+mn-lt"/>
                <a:cs typeface="Segoe UI Semibold" panose="020B0702040204020203" pitchFamily="34" charset="0"/>
              </a:rPr>
              <a:t>These can and should be adjusted for your workload</a:t>
            </a:r>
          </a:p>
          <a:p>
            <a:pPr>
              <a:lnSpc>
                <a:spcPct val="110000"/>
              </a:lnSpc>
              <a:spcBef>
                <a:spcPts val="204"/>
              </a:spcBef>
              <a:spcAft>
                <a:spcPts val="1224"/>
              </a:spcAft>
            </a:pPr>
            <a:r>
              <a:rPr lang="en-US" sz="3400" spc="102" dirty="0">
                <a:solidFill>
                  <a:schemeClr val="tx1"/>
                </a:solidFill>
                <a:latin typeface="+mn-lt"/>
                <a:cs typeface="Segoe UI Semibold" panose="020B0702040204020203" pitchFamily="34" charset="0"/>
              </a:rPr>
              <a:t>File size limit is 8TB in General Purpose</a:t>
            </a:r>
          </a:p>
          <a:p>
            <a:pPr>
              <a:lnSpc>
                <a:spcPct val="110000"/>
              </a:lnSpc>
              <a:spcBef>
                <a:spcPts val="204"/>
              </a:spcBef>
              <a:spcAft>
                <a:spcPts val="1224"/>
              </a:spcAft>
            </a:pPr>
            <a:endParaRPr lang="en-US" sz="3400" b="1" spc="102" dirty="0">
              <a:solidFill>
                <a:srgbClr val="0070C0"/>
              </a:solidFill>
              <a:latin typeface="Segoe UI Semibold" panose="020B0702040204020203" pitchFamily="34" charset="0"/>
              <a:cs typeface="Segoe UI Semibold" panose="020B0702040204020203" pitchFamily="34" charset="0"/>
            </a:endParaRPr>
          </a:p>
          <a:p>
            <a:pPr>
              <a:lnSpc>
                <a:spcPct val="110000"/>
              </a:lnSpc>
              <a:spcBef>
                <a:spcPts val="204"/>
              </a:spcBef>
              <a:spcAft>
                <a:spcPts val="1224"/>
              </a:spcAft>
            </a:pPr>
            <a:r>
              <a:rPr lang="en-US" sz="3400" b="1" spc="102" dirty="0">
                <a:solidFill>
                  <a:schemeClr val="tx1"/>
                </a:solidFill>
                <a:latin typeface="Segoe UI Semibold" panose="020B0702040204020203" pitchFamily="34" charset="0"/>
                <a:cs typeface="Segoe UI Semibold" panose="020B0702040204020203" pitchFamily="34" charset="0"/>
              </a:rPr>
              <a:t>Log file default initial size is 8MB with 16MB auto growth</a:t>
            </a:r>
          </a:p>
          <a:p>
            <a:pPr>
              <a:lnSpc>
                <a:spcPct val="110000"/>
              </a:lnSpc>
              <a:spcBef>
                <a:spcPts val="204"/>
              </a:spcBef>
              <a:spcAft>
                <a:spcPts val="1224"/>
              </a:spcAft>
            </a:pPr>
            <a:r>
              <a:rPr lang="en-US" sz="3500" spc="102" dirty="0">
                <a:solidFill>
                  <a:schemeClr val="tx1"/>
                </a:solidFill>
                <a:latin typeface="+mn-lt"/>
                <a:cs typeface="Segoe UI Semibold" panose="020B0702040204020203" pitchFamily="34" charset="0"/>
              </a:rPr>
              <a:t>This can and should be adjusted for your workload</a:t>
            </a:r>
          </a:p>
          <a:p>
            <a:pPr>
              <a:lnSpc>
                <a:spcPct val="110000"/>
              </a:lnSpc>
              <a:spcBef>
                <a:spcPts val="204"/>
              </a:spcBef>
              <a:spcAft>
                <a:spcPts val="1224"/>
              </a:spcAft>
            </a:pPr>
            <a:endParaRPr lang="en-US" sz="3400" b="1" spc="102" dirty="0">
              <a:solidFill>
                <a:srgbClr val="0070C0"/>
              </a:solidFill>
              <a:latin typeface="Segoe UI Semibold" panose="020B0702040204020203" pitchFamily="34" charset="0"/>
              <a:cs typeface="Segoe UI Semibold" panose="020B0702040204020203" pitchFamily="34" charset="0"/>
            </a:endParaRPr>
          </a:p>
          <a:p>
            <a:pPr>
              <a:lnSpc>
                <a:spcPct val="110000"/>
              </a:lnSpc>
              <a:spcBef>
                <a:spcPts val="204"/>
              </a:spcBef>
              <a:spcAft>
                <a:spcPts val="1224"/>
              </a:spcAft>
            </a:pPr>
            <a:r>
              <a:rPr lang="en-US" sz="3400" b="1" spc="102" dirty="0">
                <a:solidFill>
                  <a:schemeClr val="tx1"/>
                </a:solidFill>
                <a:latin typeface="Segoe UI Semibold" panose="020B0702040204020203" pitchFamily="34" charset="0"/>
                <a:cs typeface="Segoe UI Semibold" panose="020B0702040204020203" pitchFamily="34" charset="0"/>
              </a:rPr>
              <a:t>Additional data files/filegroups can be added</a:t>
            </a:r>
          </a:p>
          <a:p>
            <a:pPr>
              <a:lnSpc>
                <a:spcPct val="110000"/>
              </a:lnSpc>
              <a:spcBef>
                <a:spcPts val="204"/>
              </a:spcBef>
              <a:spcAft>
                <a:spcPts val="1224"/>
              </a:spcAft>
            </a:pPr>
            <a:r>
              <a:rPr lang="en-US" sz="3500" spc="102" dirty="0">
                <a:solidFill>
                  <a:schemeClr val="tx1"/>
                </a:solidFill>
                <a:latin typeface="+mn-lt"/>
                <a:cs typeface="Segoe UI Semibold" panose="020B0702040204020203" pitchFamily="34" charset="0"/>
              </a:rPr>
              <a:t>Only using an ALTER DATABASE statement and the FILENAME clause is not permitted</a:t>
            </a:r>
          </a:p>
          <a:p>
            <a:pPr>
              <a:lnSpc>
                <a:spcPct val="110000"/>
              </a:lnSpc>
              <a:spcBef>
                <a:spcPts val="204"/>
              </a:spcBef>
              <a:spcAft>
                <a:spcPts val="1224"/>
              </a:spcAft>
            </a:pPr>
            <a:r>
              <a:rPr lang="en-US" sz="3500" spc="102" dirty="0">
                <a:solidFill>
                  <a:schemeClr val="tx1"/>
                </a:solidFill>
                <a:latin typeface="+mn-lt"/>
                <a:cs typeface="Segoe UI Semibold" panose="020B0702040204020203" pitchFamily="34" charset="0"/>
              </a:rPr>
              <a:t>Paths and File Names are chosen for you</a:t>
            </a:r>
          </a:p>
          <a:p>
            <a:pPr>
              <a:lnSpc>
                <a:spcPct val="110000"/>
              </a:lnSpc>
              <a:spcBef>
                <a:spcPts val="204"/>
              </a:spcBef>
              <a:spcAft>
                <a:spcPts val="1224"/>
              </a:spcAft>
            </a:pPr>
            <a:r>
              <a:rPr lang="en-US" sz="3500" spc="102" dirty="0">
                <a:solidFill>
                  <a:schemeClr val="tx1"/>
                </a:solidFill>
                <a:latin typeface="+mn-lt"/>
                <a:cs typeface="Segoe UI Semibold" panose="020B0702040204020203" pitchFamily="34" charset="0"/>
              </a:rPr>
              <a:t>Different from Azure SQL Database where additional files are not allowed</a:t>
            </a:r>
          </a:p>
          <a:p>
            <a:pPr>
              <a:lnSpc>
                <a:spcPct val="110000"/>
              </a:lnSpc>
              <a:spcBef>
                <a:spcPts val="204"/>
              </a:spcBef>
              <a:spcAft>
                <a:spcPts val="1224"/>
              </a:spcAft>
            </a:pPr>
            <a:r>
              <a:rPr lang="en-US" sz="3500" spc="102" dirty="0">
                <a:solidFill>
                  <a:schemeClr val="tx1"/>
                </a:solidFill>
                <a:latin typeface="+mn-lt"/>
                <a:cs typeface="Segoe UI Semibold" panose="020B0702040204020203" pitchFamily="34" charset="0"/>
              </a:rPr>
              <a:t>Multiple log files are not supported (and should not be needed)</a:t>
            </a:r>
          </a:p>
          <a:p>
            <a:pPr>
              <a:lnSpc>
                <a:spcPct val="110000"/>
              </a:lnSpc>
              <a:spcBef>
                <a:spcPts val="204"/>
              </a:spcBef>
              <a:spcAft>
                <a:spcPts val="1224"/>
              </a:spcAft>
            </a:pPr>
            <a:r>
              <a:rPr lang="en-US" sz="3500" spc="102" dirty="0">
                <a:solidFill>
                  <a:schemeClr val="tx1"/>
                </a:solidFill>
                <a:latin typeface="+mn-lt"/>
                <a:cs typeface="Segoe UI Semibold" panose="020B0702040204020203" pitchFamily="34" charset="0"/>
              </a:rPr>
              <a:t>A backup with multiple files/filegroups can be restored</a:t>
            </a:r>
          </a:p>
          <a:p>
            <a:pPr>
              <a:lnSpc>
                <a:spcPct val="110000"/>
              </a:lnSpc>
              <a:spcBef>
                <a:spcPts val="204"/>
              </a:spcBef>
              <a:spcAft>
                <a:spcPts val="1224"/>
              </a:spcAft>
            </a:pPr>
            <a:r>
              <a:rPr lang="en-US" sz="3500" spc="102" dirty="0">
                <a:solidFill>
                  <a:schemeClr val="tx1"/>
                </a:solidFill>
                <a:latin typeface="+mn-lt"/>
                <a:cs typeface="Segoe UI Semibold" panose="020B0702040204020203" pitchFamily="34" charset="0"/>
              </a:rPr>
              <a:t>Each user database has a FILESTREAM filegroup for In-Memory OLTP checkpoint files</a:t>
            </a:r>
          </a:p>
          <a:p>
            <a:pPr>
              <a:lnSpc>
                <a:spcPct val="110000"/>
              </a:lnSpc>
              <a:spcBef>
                <a:spcPts val="204"/>
              </a:spcBef>
              <a:spcAft>
                <a:spcPts val="1224"/>
              </a:spcAft>
            </a:pPr>
            <a:r>
              <a:rPr lang="en-US" sz="3500" spc="102" dirty="0">
                <a:solidFill>
                  <a:schemeClr val="tx1"/>
                </a:solidFill>
                <a:latin typeface="+mn-lt"/>
                <a:cs typeface="Segoe UI Semibold" panose="020B0702040204020203" pitchFamily="34" charset="0"/>
              </a:rPr>
              <a:t>Multiple log files are not supported (and should not be needed)</a:t>
            </a:r>
          </a:p>
          <a:p>
            <a:pPr lvl="1"/>
            <a:endParaRPr lang="en-US" dirty="0"/>
          </a:p>
        </p:txBody>
      </p:sp>
    </p:spTree>
    <p:extLst>
      <p:ext uri="{BB962C8B-B14F-4D97-AF65-F5344CB8AC3E}">
        <p14:creationId xmlns:p14="http://schemas.microsoft.com/office/powerpoint/2010/main" val="422641207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097" y="711544"/>
            <a:ext cx="4408684" cy="1130053"/>
          </a:xfrm>
        </p:spPr>
        <p:txBody>
          <a:bodyPr/>
          <a:lstStyle/>
          <a:p>
            <a:r>
              <a:rPr lang="en-US" sz="3600" dirty="0" err="1"/>
              <a:t>Tempdb</a:t>
            </a:r>
            <a:r>
              <a:rPr lang="en-US" sz="3600" dirty="0"/>
              <a:t> Data File Considerations</a:t>
            </a:r>
          </a:p>
        </p:txBody>
      </p:sp>
      <p:sp>
        <p:nvSpPr>
          <p:cNvPr id="6" name="Title 1">
            <a:extLst>
              <a:ext uri="{FF2B5EF4-FFF2-40B4-BE49-F238E27FC236}">
                <a16:creationId xmlns:a16="http://schemas.microsoft.com/office/drawing/2014/main" id="{ABEF8118-83BA-4E6B-879B-44C8C393AB90}"/>
              </a:ext>
            </a:extLst>
          </p:cNvPr>
          <p:cNvSpPr txBox="1">
            <a:spLocks/>
          </p:cNvSpPr>
          <p:nvPr/>
        </p:nvSpPr>
        <p:spPr>
          <a:xfrm>
            <a:off x="5723152" y="633249"/>
            <a:ext cx="6712441" cy="61160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632" b="1" spc="102" dirty="0" err="1">
                <a:solidFill>
                  <a:schemeClr val="tx1"/>
                </a:solidFill>
                <a:latin typeface="Segoe UI Semibold" panose="020B0702040204020203" pitchFamily="34" charset="0"/>
                <a:cs typeface="Segoe UI Semibold" panose="020B0702040204020203" pitchFamily="34" charset="0"/>
              </a:rPr>
              <a:t>Tempdb</a:t>
            </a:r>
            <a:r>
              <a:rPr lang="en-US" sz="1632" b="1" spc="102" dirty="0">
                <a:solidFill>
                  <a:schemeClr val="tx1"/>
                </a:solidFill>
                <a:latin typeface="Segoe UI Semibold" panose="020B0702040204020203" pitchFamily="34" charset="0"/>
                <a:cs typeface="Segoe UI Semibold" panose="020B0702040204020203" pitchFamily="34" charset="0"/>
              </a:rPr>
              <a:t> Tuning Options</a:t>
            </a:r>
          </a:p>
          <a:p>
            <a:r>
              <a:rPr lang="en-US" sz="1224" spc="102" dirty="0">
                <a:latin typeface="Segoe UI Semilight" panose="020B0402040204020203" pitchFamily="34" charset="0"/>
                <a:cs typeface="Segoe UI Semilight" panose="020B0402040204020203" pitchFamily="34" charset="0"/>
              </a:rPr>
              <a:t>Multiple </a:t>
            </a:r>
            <a:r>
              <a:rPr lang="en-US" sz="1224" spc="102" dirty="0" err="1">
                <a:latin typeface="Segoe UI Semilight" panose="020B0402040204020203" pitchFamily="34" charset="0"/>
                <a:cs typeface="Segoe UI Semilight" panose="020B0402040204020203" pitchFamily="34" charset="0"/>
              </a:rPr>
              <a:t>tempdb</a:t>
            </a:r>
            <a:r>
              <a:rPr lang="en-US" sz="1224" spc="102" dirty="0">
                <a:latin typeface="Segoe UI Semilight" panose="020B0402040204020203" pitchFamily="34" charset="0"/>
                <a:cs typeface="Segoe UI Semilight" panose="020B0402040204020203" pitchFamily="34" charset="0"/>
              </a:rPr>
              <a:t> data files are created automatically </a:t>
            </a:r>
          </a:p>
          <a:p>
            <a:r>
              <a:rPr lang="en-US" sz="1224" spc="102" dirty="0">
                <a:latin typeface="Segoe UI Semilight" panose="020B0402040204020203" pitchFamily="34" charset="0"/>
                <a:cs typeface="Segoe UI Semilight" panose="020B0402040204020203" pitchFamily="34" charset="0"/>
              </a:rPr>
              <a:t>Default data file and log file sizes are 16MB</a:t>
            </a:r>
          </a:p>
          <a:p>
            <a:r>
              <a:rPr lang="en-US" sz="1224" spc="102" dirty="0">
                <a:latin typeface="Segoe UI Semilight" panose="020B0402040204020203" pitchFamily="34" charset="0"/>
                <a:cs typeface="Segoe UI Semilight" panose="020B0402040204020203" pitchFamily="34" charset="0"/>
              </a:rPr>
              <a:t>These can and should be adjusted for your workload</a:t>
            </a:r>
          </a:p>
          <a:p>
            <a:r>
              <a:rPr lang="en-US" sz="1224" spc="102" dirty="0">
                <a:latin typeface="Segoe UI Semilight" panose="020B0402040204020203" pitchFamily="34" charset="0"/>
                <a:cs typeface="Segoe UI Semilight" panose="020B0402040204020203" pitchFamily="34" charset="0"/>
              </a:rPr>
              <a:t>Default auto-growth for data files is set to 256MB </a:t>
            </a:r>
          </a:p>
          <a:p>
            <a:r>
              <a:rPr lang="en-US" sz="1224" spc="102" dirty="0">
                <a:latin typeface="Segoe UI Semilight" panose="020B0402040204020203" pitchFamily="34" charset="0"/>
                <a:cs typeface="Segoe UI Semilight" panose="020B0402040204020203" pitchFamily="34" charset="0"/>
              </a:rPr>
              <a:t>This can be adjusted for your workload if needed</a:t>
            </a:r>
          </a:p>
          <a:p>
            <a:r>
              <a:rPr lang="en-US" sz="1224" spc="102" dirty="0">
                <a:latin typeface="Segoe UI Semilight" panose="020B0402040204020203" pitchFamily="34" charset="0"/>
                <a:cs typeface="Segoe UI Semilight" panose="020B0402040204020203" pitchFamily="34" charset="0"/>
              </a:rPr>
              <a:t>Default auto-growth for the log file is set to 64MB</a:t>
            </a:r>
          </a:p>
          <a:p>
            <a:r>
              <a:rPr lang="en-US" sz="1224" spc="102" dirty="0">
                <a:latin typeface="Segoe UI Semilight" panose="020B0402040204020203" pitchFamily="34" charset="0"/>
                <a:cs typeface="Segoe UI Semilight" panose="020B0402040204020203" pitchFamily="34" charset="0"/>
              </a:rPr>
              <a:t>This can be adjusted for your workload if needed</a:t>
            </a:r>
          </a:p>
          <a:p>
            <a:endParaRPr lang="en-US" sz="1428" spc="102" dirty="0">
              <a:latin typeface="Segoe UI Semilight" panose="020B0402040204020203" pitchFamily="34" charset="0"/>
              <a:cs typeface="Segoe UI Semilight" panose="020B0402040204020203" pitchFamily="34" charset="0"/>
            </a:endParaRPr>
          </a:p>
          <a:p>
            <a:r>
              <a:rPr lang="en-US" sz="1632" b="1" spc="102" dirty="0">
                <a:solidFill>
                  <a:schemeClr val="tx1"/>
                </a:solidFill>
                <a:latin typeface="Segoe UI Semibold" panose="020B0702040204020203" pitchFamily="34" charset="0"/>
                <a:cs typeface="Segoe UI Semibold" panose="020B0702040204020203" pitchFamily="34" charset="0"/>
              </a:rPr>
              <a:t>Additional </a:t>
            </a:r>
            <a:r>
              <a:rPr lang="en-US" sz="1632" b="1" spc="102" dirty="0" err="1">
                <a:solidFill>
                  <a:schemeClr val="tx1"/>
                </a:solidFill>
                <a:latin typeface="Segoe UI Semibold" panose="020B0702040204020203" pitchFamily="34" charset="0"/>
                <a:cs typeface="Segoe UI Semibold" panose="020B0702040204020203" pitchFamily="34" charset="0"/>
              </a:rPr>
              <a:t>tempdb</a:t>
            </a:r>
            <a:r>
              <a:rPr lang="en-US" sz="1632" b="1" spc="102" dirty="0">
                <a:solidFill>
                  <a:schemeClr val="tx1"/>
                </a:solidFill>
                <a:latin typeface="Segoe UI Semibold" panose="020B0702040204020203" pitchFamily="34" charset="0"/>
                <a:cs typeface="Segoe UI Semibold" panose="020B0702040204020203" pitchFamily="34" charset="0"/>
              </a:rPr>
              <a:t> data files can be created if needed</a:t>
            </a:r>
          </a:p>
          <a:p>
            <a:r>
              <a:rPr lang="en-US" sz="1224" spc="102" dirty="0">
                <a:latin typeface="Segoe UI Semilight" panose="020B0402040204020203" pitchFamily="34" charset="0"/>
                <a:cs typeface="Segoe UI Semilight" panose="020B0402040204020203" pitchFamily="34" charset="0"/>
              </a:rPr>
              <a:t>Files can only be created using an ALTER DATABASE statement and the FILENAME clause is not permitted</a:t>
            </a:r>
          </a:p>
          <a:p>
            <a:endParaRPr lang="en-US" sz="1428" spc="102" dirty="0">
              <a:latin typeface="Segoe UI Semilight" panose="020B0402040204020203" pitchFamily="34" charset="0"/>
              <a:cs typeface="Segoe UI Semilight" panose="020B0402040204020203" pitchFamily="34" charset="0"/>
            </a:endParaRPr>
          </a:p>
          <a:p>
            <a:r>
              <a:rPr lang="en-US" sz="1632" b="1" spc="102" dirty="0">
                <a:solidFill>
                  <a:schemeClr val="tx1"/>
                </a:solidFill>
                <a:latin typeface="Segoe UI Semibold" panose="020B0702040204020203" pitchFamily="34" charset="0"/>
                <a:cs typeface="Segoe UI Semibold" panose="020B0702040204020203" pitchFamily="34" charset="0"/>
              </a:rPr>
              <a:t>Well-known </a:t>
            </a:r>
            <a:r>
              <a:rPr lang="en-US" sz="1632" b="1" spc="102" dirty="0" err="1">
                <a:solidFill>
                  <a:schemeClr val="tx1"/>
                </a:solidFill>
                <a:latin typeface="Segoe UI Semibold" panose="020B0702040204020203" pitchFamily="34" charset="0"/>
                <a:cs typeface="Segoe UI Semibold" panose="020B0702040204020203" pitchFamily="34" charset="0"/>
              </a:rPr>
              <a:t>tempdb</a:t>
            </a:r>
            <a:r>
              <a:rPr lang="en-US" sz="1632" b="1" spc="102" dirty="0">
                <a:solidFill>
                  <a:schemeClr val="tx1"/>
                </a:solidFill>
                <a:latin typeface="Segoe UI Semibold" panose="020B0702040204020203" pitchFamily="34" charset="0"/>
                <a:cs typeface="Segoe UI Semibold" panose="020B0702040204020203" pitchFamily="34" charset="0"/>
              </a:rPr>
              <a:t> tuning ‘fixes’ are on by default</a:t>
            </a:r>
          </a:p>
          <a:p>
            <a:r>
              <a:rPr lang="en-US" sz="1224" spc="102" dirty="0">
                <a:latin typeface="Segoe UI Semilight" panose="020B0402040204020203" pitchFamily="34" charset="0"/>
                <a:cs typeface="Segoe UI Semilight" panose="020B0402040204020203" pitchFamily="34" charset="0"/>
              </a:rPr>
              <a:t>Data files auto-grow at the same time </a:t>
            </a:r>
          </a:p>
          <a:p>
            <a:r>
              <a:rPr lang="en-US" sz="1224" spc="102" dirty="0">
                <a:latin typeface="Segoe UI Semilight" panose="020B0402040204020203" pitchFamily="34" charset="0"/>
                <a:cs typeface="Segoe UI Semilight" panose="020B0402040204020203" pitchFamily="34" charset="0"/>
              </a:rPr>
              <a:t>Single-page allocations disabled </a:t>
            </a:r>
          </a:p>
          <a:p>
            <a:r>
              <a:rPr lang="en-US" sz="1224" spc="102" dirty="0">
                <a:latin typeface="Segoe UI Semilight" panose="020B0402040204020203" pitchFamily="34" charset="0"/>
                <a:cs typeface="Segoe UI Semilight" panose="020B0402040204020203" pitchFamily="34" charset="0"/>
              </a:rPr>
              <a:t>This default behavior was introduced in SQL Server 2016 for on-premises</a:t>
            </a:r>
          </a:p>
          <a:p>
            <a:endParaRPr lang="en-US" sz="1428" spc="102" dirty="0">
              <a:latin typeface="Segoe UI Semilight" panose="020B0402040204020203" pitchFamily="34" charset="0"/>
              <a:cs typeface="Segoe UI Semilight" panose="020B0402040204020203" pitchFamily="34" charset="0"/>
            </a:endParaRPr>
          </a:p>
          <a:p>
            <a:r>
              <a:rPr lang="en-US" sz="1632" b="1" spc="102" dirty="0" err="1">
                <a:solidFill>
                  <a:schemeClr val="tx1"/>
                </a:solidFill>
                <a:latin typeface="Segoe UI Semibold" panose="020B0702040204020203" pitchFamily="34" charset="0"/>
                <a:cs typeface="Segoe UI Semibold" panose="020B0702040204020203" pitchFamily="34" charset="0"/>
              </a:rPr>
              <a:t>Tempdb</a:t>
            </a:r>
            <a:r>
              <a:rPr lang="en-US" sz="1632" b="1" spc="102" dirty="0">
                <a:solidFill>
                  <a:schemeClr val="tx1"/>
                </a:solidFill>
                <a:latin typeface="Segoe UI Semibold" panose="020B0702040204020203" pitchFamily="34" charset="0"/>
                <a:cs typeface="Segoe UI Semibold" panose="020B0702040204020203" pitchFamily="34" charset="0"/>
              </a:rPr>
              <a:t> Resizing</a:t>
            </a:r>
          </a:p>
          <a:p>
            <a:r>
              <a:rPr lang="en-US" sz="1224" spc="102" dirty="0">
                <a:latin typeface="Segoe UI Semilight" panose="020B0402040204020203" pitchFamily="34" charset="0"/>
                <a:cs typeface="Segoe UI Semilight" panose="020B0402040204020203" pitchFamily="34" charset="0"/>
              </a:rPr>
              <a:t>Sometimes necessary to resize </a:t>
            </a:r>
            <a:r>
              <a:rPr lang="en-US" sz="1224" spc="102" dirty="0" err="1">
                <a:latin typeface="Segoe UI Semilight" panose="020B0402040204020203" pitchFamily="34" charset="0"/>
                <a:cs typeface="Segoe UI Semilight" panose="020B0402040204020203" pitchFamily="34" charset="0"/>
              </a:rPr>
              <a:t>tempdb</a:t>
            </a:r>
            <a:r>
              <a:rPr lang="en-US" sz="1224" spc="102" dirty="0">
                <a:latin typeface="Segoe UI Semilight" panose="020B0402040204020203" pitchFamily="34" charset="0"/>
                <a:cs typeface="Segoe UI Semilight" panose="020B0402040204020203" pitchFamily="34" charset="0"/>
              </a:rPr>
              <a:t> after excessive growth</a:t>
            </a:r>
          </a:p>
          <a:p>
            <a:r>
              <a:rPr lang="en-US" sz="1224" spc="102" dirty="0">
                <a:latin typeface="Segoe UI Semilight" panose="020B0402040204020203" pitchFamily="34" charset="0"/>
                <a:cs typeface="Segoe UI Semilight" panose="020B0402040204020203" pitchFamily="34" charset="0"/>
              </a:rPr>
              <a:t>E.g. from a runaway query with a large memory spill to </a:t>
            </a:r>
            <a:r>
              <a:rPr lang="en-US" sz="1224" spc="102" dirty="0" err="1">
                <a:latin typeface="Segoe UI Semilight" panose="020B0402040204020203" pitchFamily="34" charset="0"/>
                <a:cs typeface="Segoe UI Semilight" panose="020B0402040204020203" pitchFamily="34" charset="0"/>
              </a:rPr>
              <a:t>tempdb</a:t>
            </a:r>
            <a:endParaRPr lang="en-US" sz="1224" spc="102" dirty="0">
              <a:latin typeface="Segoe UI Semilight" panose="020B0402040204020203" pitchFamily="34" charset="0"/>
              <a:cs typeface="Segoe UI Semilight" panose="020B0402040204020203" pitchFamily="34" charset="0"/>
            </a:endParaRPr>
          </a:p>
          <a:p>
            <a:r>
              <a:rPr lang="en-US" sz="1224" spc="102" dirty="0">
                <a:latin typeface="Segoe UI Semilight" panose="020B0402040204020203" pitchFamily="34" charset="0"/>
                <a:cs typeface="Segoe UI Semilight" panose="020B0402040204020203" pitchFamily="34" charset="0"/>
              </a:rPr>
              <a:t>The SQL Server Service cannot be restarted manually to make </a:t>
            </a:r>
            <a:r>
              <a:rPr lang="en-US" sz="1224" spc="102" dirty="0" err="1">
                <a:latin typeface="Segoe UI Semilight" panose="020B0402040204020203" pitchFamily="34" charset="0"/>
                <a:cs typeface="Segoe UI Semilight" panose="020B0402040204020203" pitchFamily="34" charset="0"/>
              </a:rPr>
              <a:t>tempdb</a:t>
            </a:r>
            <a:r>
              <a:rPr lang="en-US" sz="1224" spc="102" dirty="0">
                <a:latin typeface="Segoe UI Semilight" panose="020B0402040204020203" pitchFamily="34" charset="0"/>
                <a:cs typeface="Segoe UI Semilight" panose="020B0402040204020203" pitchFamily="34" charset="0"/>
              </a:rPr>
              <a:t> resize back to the configured size</a:t>
            </a:r>
          </a:p>
          <a:p>
            <a:r>
              <a:rPr lang="en-US" sz="1224" spc="102" dirty="0">
                <a:latin typeface="Segoe UI Semilight" panose="020B0402040204020203" pitchFamily="34" charset="0"/>
                <a:cs typeface="Segoe UI Semilight" panose="020B0402040204020203" pitchFamily="34" charset="0"/>
              </a:rPr>
              <a:t>This is the usual way of dealing with the situation in on-premises</a:t>
            </a:r>
          </a:p>
          <a:p>
            <a:r>
              <a:rPr lang="en-US" sz="1224" spc="102" dirty="0">
                <a:latin typeface="Segoe UI Semilight" panose="020B0402040204020203" pitchFamily="34" charset="0"/>
                <a:cs typeface="Segoe UI Semilight" panose="020B0402040204020203" pitchFamily="34" charset="0"/>
              </a:rPr>
              <a:t>It is possible to shrink the database or shrink one or more files if needed</a:t>
            </a:r>
          </a:p>
          <a:p>
            <a:r>
              <a:rPr lang="en-US" sz="1224" spc="102" dirty="0">
                <a:latin typeface="Segoe UI Semilight" panose="020B0402040204020203" pitchFamily="34" charset="0"/>
                <a:cs typeface="Segoe UI Semilight" panose="020B0402040204020203" pitchFamily="34" charset="0"/>
              </a:rPr>
              <a:t>Be aware that just as with on-premises, </a:t>
            </a:r>
            <a:r>
              <a:rPr lang="en-US" sz="1224" spc="102" dirty="0" err="1">
                <a:latin typeface="Segoe UI Semilight" panose="020B0402040204020203" pitchFamily="34" charset="0"/>
                <a:cs typeface="Segoe UI Semilight" panose="020B0402040204020203" pitchFamily="34" charset="0"/>
              </a:rPr>
              <a:t>tempdb</a:t>
            </a:r>
            <a:r>
              <a:rPr lang="en-US" sz="1224" spc="102" dirty="0">
                <a:latin typeface="Segoe UI Semilight" panose="020B0402040204020203" pitchFamily="34" charset="0"/>
                <a:cs typeface="Segoe UI Semilight" panose="020B0402040204020203" pitchFamily="34" charset="0"/>
              </a:rPr>
              <a:t> shrinking may not be able to progress if it encounters certain data page types</a:t>
            </a:r>
          </a:p>
          <a:p>
            <a:r>
              <a:rPr lang="en-US" sz="1224" spc="102" dirty="0">
                <a:latin typeface="Segoe UI Semilight" panose="020B0402040204020203" pitchFamily="34" charset="0"/>
                <a:cs typeface="Segoe UI Semilight" panose="020B0402040204020203" pitchFamily="34" charset="0"/>
              </a:rPr>
              <a:t>This is usually solved on-premises by restarting the instance</a:t>
            </a:r>
          </a:p>
          <a:p>
            <a:r>
              <a:rPr lang="en-US" sz="1224" spc="102" dirty="0">
                <a:latin typeface="Segoe UI Semilight" panose="020B0402040204020203" pitchFamily="34" charset="0"/>
                <a:cs typeface="Segoe UI Semilight" panose="020B0402040204020203" pitchFamily="34" charset="0"/>
              </a:rPr>
              <a:t>A better option may be to restrict </a:t>
            </a:r>
            <a:r>
              <a:rPr lang="en-US" sz="1224" spc="102" dirty="0" err="1">
                <a:latin typeface="Segoe UI Semilight" panose="020B0402040204020203" pitchFamily="34" charset="0"/>
                <a:cs typeface="Segoe UI Semilight" panose="020B0402040204020203" pitchFamily="34" charset="0"/>
              </a:rPr>
              <a:t>tempdb</a:t>
            </a:r>
            <a:r>
              <a:rPr lang="en-US" sz="1224" spc="102" dirty="0">
                <a:latin typeface="Segoe UI Semilight" panose="020B0402040204020203" pitchFamily="34" charset="0"/>
                <a:cs typeface="Segoe UI Semilight" panose="020B0402040204020203" pitchFamily="34" charset="0"/>
              </a:rPr>
              <a:t> from growing out of control by specifying a maximum file size</a:t>
            </a:r>
          </a:p>
        </p:txBody>
      </p:sp>
    </p:spTree>
    <p:extLst>
      <p:ext uri="{BB962C8B-B14F-4D97-AF65-F5344CB8AC3E}">
        <p14:creationId xmlns:p14="http://schemas.microsoft.com/office/powerpoint/2010/main" val="21746258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Backup/restore</a:t>
            </a:r>
          </a:p>
        </p:txBody>
      </p:sp>
    </p:spTree>
    <p:extLst>
      <p:ext uri="{BB962C8B-B14F-4D97-AF65-F5344CB8AC3E}">
        <p14:creationId xmlns:p14="http://schemas.microsoft.com/office/powerpoint/2010/main" val="2786642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097" y="722572"/>
            <a:ext cx="4533944" cy="1107996"/>
          </a:xfrm>
        </p:spPr>
        <p:txBody>
          <a:bodyPr/>
          <a:lstStyle/>
          <a:p>
            <a:r>
              <a:rPr lang="en-US" sz="3600" dirty="0"/>
              <a:t>Backups are automatic</a:t>
            </a:r>
          </a:p>
        </p:txBody>
      </p:sp>
      <p:sp>
        <p:nvSpPr>
          <p:cNvPr id="8" name="Text Placeholder 6">
            <a:extLst>
              <a:ext uri="{FF2B5EF4-FFF2-40B4-BE49-F238E27FC236}">
                <a16:creationId xmlns:a16="http://schemas.microsoft.com/office/drawing/2014/main" id="{9B2AEB81-66D6-4962-9C4C-C855125EAB37}"/>
              </a:ext>
            </a:extLst>
          </p:cNvPr>
          <p:cNvSpPr txBox="1">
            <a:spLocks/>
          </p:cNvSpPr>
          <p:nvPr/>
        </p:nvSpPr>
        <p:spPr>
          <a:xfrm>
            <a:off x="5712031" y="593056"/>
            <a:ext cx="6626431" cy="6801862"/>
          </a:xfrm>
          <a:prstGeom prst="rect">
            <a:avLst/>
          </a:prstGeom>
        </p:spPr>
        <p:txBody>
          <a:bodyPr vert="horz" wrap="square" lIns="0" tIns="91440" rIns="146304" bIns="91440" rtlCol="0">
            <a:spAutoFit/>
          </a:bodyPr>
          <a:lstStyle>
            <a:lvl1pPr marL="0" marR="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sz="2000" kern="1200" spc="-50" baseline="0">
                <a:solidFill>
                  <a:schemeClr val="tx2"/>
                </a:solidFill>
                <a:latin typeface="+mj-lt"/>
                <a:ea typeface="+mn-ea"/>
                <a:cs typeface="+mn-cs"/>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0">
                      <a:schemeClr val="tx1"/>
                    </a:gs>
                    <a:gs pos="74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0">
                      <a:schemeClr val="tx1"/>
                    </a:gs>
                    <a:gs pos="74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b="1" kern="1200" spc="0" baseline="0">
                <a:gradFill>
                  <a:gsLst>
                    <a:gs pos="0">
                      <a:schemeClr val="tx1"/>
                    </a:gs>
                    <a:gs pos="74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60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r>
              <a:rPr kumimoji="0" lang="en-US" sz="1800" b="0" i="0" u="none" strike="noStrike" kern="0" cap="none" spc="102" normalizeH="0" baseline="0" noProof="0" dirty="0">
                <a:ln>
                  <a:noFill/>
                </a:ln>
                <a:solidFill>
                  <a:schemeClr val="tx1"/>
                </a:solidFill>
                <a:effectLst/>
                <a:uLnTx/>
                <a:uFillTx/>
                <a:latin typeface="Segoe UI Semibold" charset="0"/>
                <a:ea typeface="+mn-ea"/>
                <a:cs typeface="Segoe UI Semibold" charset="0"/>
              </a:rPr>
              <a:t>Database backup schedule is the same as Azure SQL Database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0" cap="none" spc="102" normalizeH="0" baseline="0" noProof="0" dirty="0">
                <a:ln>
                  <a:noFill/>
                </a:ln>
                <a:gradFill>
                  <a:gsLst>
                    <a:gs pos="0">
                      <a:srgbClr val="3C3C41"/>
                    </a:gs>
                    <a:gs pos="74000">
                      <a:srgbClr val="3C3C41"/>
                    </a:gs>
                  </a:gsLst>
                  <a:lin ang="5400000" scaled="1"/>
                </a:gradFill>
                <a:effectLst/>
                <a:uLnTx/>
                <a:uFillTx/>
                <a:latin typeface="Segoe UI Semibold" charset="0"/>
                <a:ea typeface="+mn-ea"/>
                <a:cs typeface="Segoe UI Semibold" charset="0"/>
              </a:rPr>
              <a:t>Full database backups occur weekly</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0" cap="none" spc="102" normalizeH="0" baseline="0" noProof="0" dirty="0">
                <a:ln>
                  <a:noFill/>
                </a:ln>
                <a:gradFill>
                  <a:gsLst>
                    <a:gs pos="0">
                      <a:srgbClr val="3C3C41"/>
                    </a:gs>
                    <a:gs pos="74000">
                      <a:srgbClr val="3C3C41"/>
                    </a:gs>
                  </a:gsLst>
                  <a:lin ang="5400000" scaled="1"/>
                </a:gradFill>
                <a:effectLst/>
                <a:uLnTx/>
                <a:uFillTx/>
                <a:latin typeface="Segoe UI Semibold" charset="0"/>
                <a:ea typeface="+mn-ea"/>
                <a:cs typeface="Segoe UI Semibold" charset="0"/>
              </a:rPr>
              <a:t>Differential backups generally happen every </a:t>
            </a:r>
            <a:br>
              <a:rPr kumimoji="0" lang="en-US" sz="1600" b="0" i="0" u="none" strike="noStrike" kern="0" cap="none" spc="102" normalizeH="0" baseline="0" noProof="0" dirty="0">
                <a:ln>
                  <a:noFill/>
                </a:ln>
                <a:gradFill>
                  <a:gsLst>
                    <a:gs pos="0">
                      <a:srgbClr val="3C3C41"/>
                    </a:gs>
                    <a:gs pos="74000">
                      <a:srgbClr val="3C3C41"/>
                    </a:gs>
                  </a:gsLst>
                  <a:lin ang="5400000" scaled="1"/>
                </a:gradFill>
                <a:effectLst/>
                <a:uLnTx/>
                <a:uFillTx/>
                <a:latin typeface="Segoe UI Semibold" charset="0"/>
                <a:ea typeface="+mn-ea"/>
                <a:cs typeface="Segoe UI Semibold" charset="0"/>
              </a:rPr>
            </a:br>
            <a:r>
              <a:rPr kumimoji="0" lang="en-US" sz="1600" b="0" i="0" u="none" strike="noStrike" kern="0" cap="none" spc="102" normalizeH="0" baseline="0" noProof="0" dirty="0">
                <a:ln>
                  <a:noFill/>
                </a:ln>
                <a:gradFill>
                  <a:gsLst>
                    <a:gs pos="0">
                      <a:srgbClr val="3C3C41"/>
                    </a:gs>
                    <a:gs pos="74000">
                      <a:srgbClr val="3C3C41"/>
                    </a:gs>
                  </a:gsLst>
                  <a:lin ang="5400000" scaled="1"/>
                </a:gradFill>
                <a:effectLst/>
                <a:uLnTx/>
                <a:uFillTx/>
                <a:latin typeface="Segoe UI Semibold" charset="0"/>
                <a:ea typeface="+mn-ea"/>
                <a:cs typeface="Segoe UI Semibold" charset="0"/>
              </a:rPr>
              <a:t>few hours</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0" cap="none" spc="102" normalizeH="0" baseline="0" noProof="0" dirty="0">
                <a:ln>
                  <a:noFill/>
                </a:ln>
                <a:gradFill>
                  <a:gsLst>
                    <a:gs pos="0">
                      <a:srgbClr val="3C3C41"/>
                    </a:gs>
                    <a:gs pos="74000">
                      <a:srgbClr val="3C3C41"/>
                    </a:gs>
                  </a:gsLst>
                  <a:lin ang="5400000" scaled="1"/>
                </a:gradFill>
                <a:effectLst/>
                <a:uLnTx/>
                <a:uFillTx/>
                <a:latin typeface="Segoe UI Semibold" charset="0"/>
                <a:ea typeface="+mn-ea"/>
                <a:cs typeface="Segoe UI Semibold" charset="0"/>
              </a:rPr>
              <a:t>Transaction log backups generally happen </a:t>
            </a:r>
            <a:br>
              <a:rPr kumimoji="0" lang="en-US" sz="1600" b="0" i="0" u="none" strike="noStrike" kern="0" cap="none" spc="102" normalizeH="0" baseline="0" noProof="0" dirty="0">
                <a:ln>
                  <a:noFill/>
                </a:ln>
                <a:gradFill>
                  <a:gsLst>
                    <a:gs pos="0">
                      <a:srgbClr val="3C3C41"/>
                    </a:gs>
                    <a:gs pos="74000">
                      <a:srgbClr val="3C3C41"/>
                    </a:gs>
                  </a:gsLst>
                  <a:lin ang="5400000" scaled="1"/>
                </a:gradFill>
                <a:effectLst/>
                <a:uLnTx/>
                <a:uFillTx/>
                <a:latin typeface="Segoe UI Semibold" charset="0"/>
                <a:ea typeface="+mn-ea"/>
                <a:cs typeface="Segoe UI Semibold" charset="0"/>
              </a:rPr>
            </a:br>
            <a:r>
              <a:rPr kumimoji="0" lang="en-US" sz="1600" b="0" i="0" u="none" strike="noStrike" kern="0" cap="none" spc="102" normalizeH="0" baseline="0" noProof="0" dirty="0">
                <a:ln>
                  <a:noFill/>
                </a:ln>
                <a:gradFill>
                  <a:gsLst>
                    <a:gs pos="0">
                      <a:srgbClr val="3C3C41"/>
                    </a:gs>
                    <a:gs pos="74000">
                      <a:srgbClr val="3C3C41"/>
                    </a:gs>
                  </a:gsLst>
                  <a:lin ang="5400000" scaled="1"/>
                </a:gradFill>
                <a:effectLst/>
                <a:uLnTx/>
                <a:uFillTx/>
                <a:latin typeface="Segoe UI Semibold" charset="0"/>
                <a:ea typeface="+mn-ea"/>
                <a:cs typeface="Segoe UI Semibold" charset="0"/>
              </a:rPr>
              <a:t>every 5‒10 minutes</a:t>
            </a:r>
          </a:p>
          <a:p>
            <a:pPr marL="228600" marR="0" lvl="1" indent="-228600"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defRPr/>
            </a:pPr>
            <a:r>
              <a:rPr kumimoji="0" lang="en-US" sz="1400" b="0" i="0" u="none" strike="noStrike" kern="0" cap="none" spc="102" normalizeH="0" baseline="0" noProof="0" dirty="0">
                <a:ln>
                  <a:noFill/>
                </a:ln>
                <a:gradFill>
                  <a:gsLst>
                    <a:gs pos="0">
                      <a:srgbClr val="3C3C41"/>
                    </a:gs>
                    <a:gs pos="74000">
                      <a:srgbClr val="3C3C41"/>
                    </a:gs>
                  </a:gsLst>
                  <a:lin ang="5400000" scaled="1"/>
                </a:gradFill>
                <a:effectLst/>
                <a:uLnTx/>
                <a:uFillTx/>
                <a:latin typeface="Segoe UI Semibold" charset="0"/>
                <a:ea typeface="+mn-ea"/>
                <a:cs typeface="Segoe UI Semibold" charset="0"/>
              </a:rPr>
              <a:t>Frequency is based upon performance level and amount of database activity</a:t>
            </a:r>
            <a:endParaRPr kumimoji="0" lang="en-US" sz="1800" b="0" i="0" u="none" strike="noStrike" kern="0" cap="none" spc="102" normalizeH="0" baseline="0" noProof="0" dirty="0">
              <a:ln>
                <a:noFill/>
              </a:ln>
              <a:gradFill>
                <a:gsLst>
                  <a:gs pos="0">
                    <a:srgbClr val="3C3C41"/>
                  </a:gs>
                  <a:gs pos="74000">
                    <a:srgbClr val="3C3C41"/>
                  </a:gs>
                </a:gsLst>
                <a:lin ang="5400000" scaled="1"/>
              </a:gradFill>
              <a:effectLst/>
              <a:uLnTx/>
              <a:uFillTx/>
              <a:latin typeface="Segoe UI Semibold" charset="0"/>
              <a:ea typeface="+mn-ea"/>
              <a:cs typeface="Segoe UI Semibold" charset="0"/>
            </a:endParaRPr>
          </a:p>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endParaRPr kumimoji="0" lang="en-US" sz="1800" b="0" i="0" u="none" strike="noStrike" kern="0" cap="none" spc="102" normalizeH="0" baseline="0" noProof="0" dirty="0">
              <a:ln>
                <a:noFill/>
              </a:ln>
              <a:solidFill>
                <a:srgbClr val="0078D3"/>
              </a:solidFill>
              <a:effectLst/>
              <a:uLnTx/>
              <a:uFillTx/>
              <a:latin typeface="Segoe UI Semibold" charset="0"/>
              <a:ea typeface="+mn-ea"/>
              <a:cs typeface="Segoe UI Semibold" charset="0"/>
            </a:endParaRPr>
          </a:p>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r>
              <a:rPr kumimoji="0" lang="en-US" sz="1800" b="0" i="0" u="none" strike="noStrike" kern="0" cap="none" spc="102" normalizeH="0" baseline="0" noProof="0" dirty="0">
                <a:ln>
                  <a:noFill/>
                </a:ln>
                <a:solidFill>
                  <a:schemeClr val="tx1"/>
                </a:solidFill>
                <a:effectLst/>
                <a:uLnTx/>
                <a:uFillTx/>
                <a:latin typeface="Segoe UI Semibold" charset="0"/>
                <a:ea typeface="+mn-ea"/>
                <a:cs typeface="Segoe UI Semibold" charset="0"/>
              </a:rPr>
              <a:t>COPY_ONLY, URL-based backups can be used to perform manual full database backups</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0" cap="none" spc="102" normalizeH="0" baseline="0" noProof="0" dirty="0">
                <a:ln>
                  <a:noFill/>
                </a:ln>
                <a:gradFill>
                  <a:gsLst>
                    <a:gs pos="0">
                      <a:srgbClr val="3C3C41"/>
                    </a:gs>
                    <a:gs pos="74000">
                      <a:srgbClr val="3C3C41"/>
                    </a:gs>
                  </a:gsLst>
                  <a:lin ang="5400000" scaled="1"/>
                </a:gradFill>
                <a:effectLst/>
                <a:uLnTx/>
                <a:uFillTx/>
                <a:latin typeface="Segoe UI Semibold" charset="0"/>
                <a:ea typeface="+mn-ea"/>
                <a:cs typeface="Segoe UI Semibold" charset="0"/>
              </a:rPr>
              <a:t>Not available on Azure SQL Database</a:t>
            </a:r>
          </a:p>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endParaRPr kumimoji="0" lang="en-US" sz="1800" b="0" i="0" u="none" strike="noStrike" kern="0" cap="none" spc="102" normalizeH="0" baseline="0" noProof="0" dirty="0">
              <a:ln>
                <a:noFill/>
              </a:ln>
              <a:solidFill>
                <a:srgbClr val="0078D3"/>
              </a:solidFill>
              <a:effectLst/>
              <a:uLnTx/>
              <a:uFillTx/>
              <a:latin typeface="Segoe UI Semibold" charset="0"/>
              <a:ea typeface="+mn-ea"/>
              <a:cs typeface="Segoe UI Semibold" charset="0"/>
            </a:endParaRPr>
          </a:p>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r>
              <a:rPr kumimoji="0" lang="en-US" sz="1800" b="0" i="0" u="none" strike="noStrike" kern="0" cap="none" spc="102" normalizeH="0" baseline="0" noProof="0" dirty="0">
                <a:ln>
                  <a:noFill/>
                </a:ln>
                <a:solidFill>
                  <a:schemeClr val="tx1"/>
                </a:solidFill>
                <a:effectLst/>
                <a:uLnTx/>
                <a:uFillTx/>
                <a:latin typeface="Segoe UI Semibold" charset="0"/>
                <a:ea typeface="+mn-ea"/>
                <a:cs typeface="Segoe UI Semibold" charset="0"/>
              </a:rPr>
              <a:t>Backup retention is 7 days by default</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0" cap="none" spc="102" normalizeH="0" baseline="0" noProof="0" dirty="0">
                <a:ln>
                  <a:noFill/>
                </a:ln>
                <a:gradFill>
                  <a:gsLst>
                    <a:gs pos="0">
                      <a:srgbClr val="3C3C41"/>
                    </a:gs>
                    <a:gs pos="74000">
                      <a:srgbClr val="3C3C41"/>
                    </a:gs>
                  </a:gsLst>
                  <a:lin ang="5400000" scaled="1"/>
                </a:gradFill>
                <a:effectLst/>
                <a:uLnTx/>
                <a:uFillTx/>
                <a:latin typeface="Segoe UI Semibold" charset="0"/>
                <a:ea typeface="+mn-ea"/>
                <a:cs typeface="Segoe UI Semibold" charset="0"/>
              </a:rPr>
              <a:t>Configurable up to 35 days for General Purpose and Business Critical</a:t>
            </a:r>
          </a:p>
          <a:p>
            <a:pPr marL="0" marR="0" lvl="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a:pPr>
            <a:endParaRPr kumimoji="0" lang="en-US" sz="1800" b="0" i="0" u="none" strike="noStrike" kern="1200" cap="none" spc="-50" normalizeH="0" baseline="0" noProof="0" dirty="0">
              <a:ln>
                <a:noFill/>
              </a:ln>
              <a:solidFill>
                <a:srgbClr val="0078D3"/>
              </a:solidFill>
              <a:effectLst/>
              <a:uLnTx/>
              <a:uFillTx/>
              <a:latin typeface="Segoe UI Semibold"/>
              <a:ea typeface="+mn-ea"/>
              <a:cs typeface="+mn-cs"/>
            </a:endParaRPr>
          </a:p>
        </p:txBody>
      </p:sp>
    </p:spTree>
    <p:extLst>
      <p:ext uri="{BB962C8B-B14F-4D97-AF65-F5344CB8AC3E}">
        <p14:creationId xmlns:p14="http://schemas.microsoft.com/office/powerpoint/2010/main" val="200406857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EFF0-AE44-4202-B282-1BC589665969}"/>
              </a:ext>
            </a:extLst>
          </p:cNvPr>
          <p:cNvSpPr>
            <a:spLocks noGrp="1"/>
          </p:cNvSpPr>
          <p:nvPr>
            <p:ph type="title"/>
          </p:nvPr>
        </p:nvSpPr>
        <p:spPr>
          <a:xfrm>
            <a:off x="539097" y="445574"/>
            <a:ext cx="4421210" cy="1661993"/>
          </a:xfrm>
        </p:spPr>
        <p:txBody>
          <a:bodyPr/>
          <a:lstStyle/>
          <a:p>
            <a:r>
              <a:rPr lang="en-US" sz="3600" dirty="0"/>
              <a:t>Restore considerations</a:t>
            </a:r>
            <a:br>
              <a:rPr lang="en-US" sz="3600" dirty="0"/>
            </a:br>
            <a:endParaRPr lang="en-US" sz="3600" dirty="0"/>
          </a:p>
        </p:txBody>
      </p:sp>
      <p:sp>
        <p:nvSpPr>
          <p:cNvPr id="8" name="Content Placeholder 2">
            <a:extLst>
              <a:ext uri="{FF2B5EF4-FFF2-40B4-BE49-F238E27FC236}">
                <a16:creationId xmlns:a16="http://schemas.microsoft.com/office/drawing/2014/main" id="{C5C3F68C-0088-4D36-B7B0-F9DB6B910366}"/>
              </a:ext>
            </a:extLst>
          </p:cNvPr>
          <p:cNvSpPr txBox="1">
            <a:spLocks/>
          </p:cNvSpPr>
          <p:nvPr/>
        </p:nvSpPr>
        <p:spPr>
          <a:xfrm>
            <a:off x="5551557" y="438211"/>
            <a:ext cx="6764184" cy="6033831"/>
          </a:xfrm>
          <a:prstGeom prst="rect">
            <a:avLst/>
          </a:prstGeom>
          <a:noFill/>
        </p:spPr>
        <p:txBody>
          <a:bodyPr vert="horz" wrap="square" lIns="149217" tIns="93260" rIns="149217" bIns="93260" rtlCol="0">
            <a:normAutofit lnSpcReduction="10000"/>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lvl="1" indent="0">
              <a:lnSpc>
                <a:spcPct val="100000"/>
              </a:lnSpc>
              <a:buClr>
                <a:schemeClr val="tx1"/>
              </a:buClr>
              <a:buNone/>
            </a:pPr>
            <a:r>
              <a:rPr lang="en-US" sz="1632" dirty="0">
                <a:solidFill>
                  <a:schemeClr val="tx1"/>
                </a:solidFill>
                <a:latin typeface="Segoe UI Semilight" panose="020B0402040204020203" pitchFamily="34" charset="0"/>
                <a:cs typeface="Segoe UI Semilight" panose="020B0402040204020203" pitchFamily="34" charset="0"/>
              </a:rPr>
              <a:t>Point-in-time restores are possible and must be performed manually using the Azure Portal</a:t>
            </a:r>
          </a:p>
          <a:p>
            <a:pPr marL="342834" lvl="1" indent="0">
              <a:lnSpc>
                <a:spcPct val="100000"/>
              </a:lnSpc>
              <a:buClr>
                <a:schemeClr val="tx1"/>
              </a:buClr>
              <a:buNone/>
            </a:pPr>
            <a:endParaRPr lang="en-US" sz="1632" dirty="0">
              <a:solidFill>
                <a:schemeClr val="tx1"/>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US" sz="1632" dirty="0">
                <a:solidFill>
                  <a:schemeClr val="tx1"/>
                </a:solidFill>
                <a:latin typeface="Segoe UI Semilight" panose="020B0402040204020203" pitchFamily="34" charset="0"/>
                <a:cs typeface="Segoe UI Semilight" panose="020B0402040204020203" pitchFamily="34" charset="0"/>
              </a:rPr>
              <a:t>Restoring automated backups from within SSMS is not allowed</a:t>
            </a:r>
          </a:p>
          <a:p>
            <a:pPr marL="342834" lvl="1" indent="0">
              <a:lnSpc>
                <a:spcPct val="100000"/>
              </a:lnSpc>
              <a:buClr>
                <a:schemeClr val="tx1"/>
              </a:buClr>
              <a:buNone/>
            </a:pPr>
            <a:endParaRPr lang="en-US" sz="1632" dirty="0">
              <a:solidFill>
                <a:schemeClr val="tx1"/>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US" sz="1632" dirty="0">
                <a:solidFill>
                  <a:schemeClr val="tx1"/>
                </a:solidFill>
                <a:latin typeface="Segoe UI Semilight" panose="020B0402040204020203" pitchFamily="34" charset="0"/>
                <a:cs typeface="Segoe UI Semilight" panose="020B0402040204020203" pitchFamily="34" charset="0"/>
              </a:rPr>
              <a:t>You can only restore using the Azure Portal</a:t>
            </a:r>
          </a:p>
          <a:p>
            <a:pPr marL="342834" lvl="1" indent="0">
              <a:lnSpc>
                <a:spcPct val="100000"/>
              </a:lnSpc>
              <a:buClr>
                <a:schemeClr val="tx1"/>
              </a:buClr>
              <a:buNone/>
            </a:pPr>
            <a:endParaRPr lang="en-US" sz="1632" dirty="0">
              <a:solidFill>
                <a:schemeClr val="tx1"/>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US" sz="1632" dirty="0">
                <a:solidFill>
                  <a:schemeClr val="tx1"/>
                </a:solidFill>
                <a:latin typeface="Segoe UI Semilight" panose="020B0402040204020203" pitchFamily="34" charset="0"/>
                <a:cs typeface="Segoe UI Semilight" panose="020B0402040204020203" pitchFamily="34" charset="0"/>
              </a:rPr>
              <a:t>COPY_ONLY, URL-based full backups can be restored using SSMS to a Managed Instance only</a:t>
            </a:r>
          </a:p>
          <a:p>
            <a:pPr marL="342834" lvl="1" indent="0">
              <a:lnSpc>
                <a:spcPct val="100000"/>
              </a:lnSpc>
              <a:buClr>
                <a:schemeClr val="tx1"/>
              </a:buClr>
              <a:buNone/>
            </a:pPr>
            <a:endParaRPr lang="en-US" sz="1632" dirty="0">
              <a:solidFill>
                <a:schemeClr val="tx1"/>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US" sz="1632" dirty="0">
                <a:solidFill>
                  <a:schemeClr val="tx1"/>
                </a:solidFill>
                <a:latin typeface="Segoe UI Semilight" panose="020B0402040204020203" pitchFamily="34" charset="0"/>
                <a:cs typeface="Segoe UI Semilight" panose="020B0402040204020203" pitchFamily="34" charset="0"/>
              </a:rPr>
              <a:t>Cannot be restored to on-premises as Managed Instance uses a higher build than on-premises instances</a:t>
            </a:r>
          </a:p>
          <a:p>
            <a:pPr marL="342834" lvl="1" indent="0">
              <a:lnSpc>
                <a:spcPct val="100000"/>
              </a:lnSpc>
              <a:buClr>
                <a:schemeClr val="tx1"/>
              </a:buClr>
              <a:buNone/>
            </a:pPr>
            <a:endParaRPr lang="en-US" sz="1632" dirty="0">
              <a:solidFill>
                <a:schemeClr val="tx1"/>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US" sz="1632" dirty="0">
                <a:solidFill>
                  <a:schemeClr val="tx1"/>
                </a:solidFill>
                <a:latin typeface="Segoe UI Semilight" panose="020B0402040204020203" pitchFamily="34" charset="0"/>
                <a:cs typeface="Segoe UI Semilight" panose="020B0402040204020203" pitchFamily="34" charset="0"/>
              </a:rPr>
              <a:t>Databases with multiple log files cannot be restored</a:t>
            </a:r>
          </a:p>
          <a:p>
            <a:pPr marL="342834" lvl="1" indent="0">
              <a:lnSpc>
                <a:spcPct val="100000"/>
              </a:lnSpc>
              <a:buClr>
                <a:schemeClr val="tx1"/>
              </a:buClr>
              <a:buNone/>
            </a:pPr>
            <a:endParaRPr lang="en-US" sz="1632" dirty="0">
              <a:solidFill>
                <a:schemeClr val="tx1"/>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US" sz="1632" dirty="0">
                <a:solidFill>
                  <a:schemeClr val="tx1"/>
                </a:solidFill>
                <a:latin typeface="Segoe UI Semilight" panose="020B0402040204020203" pitchFamily="34" charset="0"/>
                <a:cs typeface="Segoe UI Semilight" panose="020B0402040204020203" pitchFamily="34" charset="0"/>
              </a:rPr>
              <a:t>Secondary log files must be removed prior to backing up and restoring to a Managed Instance</a:t>
            </a:r>
          </a:p>
          <a:p>
            <a:pPr marL="342834" lvl="1" indent="0">
              <a:lnSpc>
                <a:spcPct val="100000"/>
              </a:lnSpc>
              <a:buClr>
                <a:schemeClr val="tx1"/>
              </a:buClr>
              <a:buNone/>
            </a:pPr>
            <a:endParaRPr lang="en-ZA" sz="1632" dirty="0">
              <a:solidFill>
                <a:schemeClr val="tx1"/>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ZA" sz="1632" dirty="0">
                <a:solidFill>
                  <a:schemeClr val="tx1"/>
                </a:solidFill>
                <a:latin typeface="Segoe UI Semilight" panose="020B0402040204020203" pitchFamily="34" charset="0"/>
                <a:cs typeface="Segoe UI Semilight" panose="020B0402040204020203" pitchFamily="34" charset="0"/>
              </a:rPr>
              <a:t>C</a:t>
            </a:r>
            <a:r>
              <a:rPr lang="en-US" sz="1632" dirty="0">
                <a:solidFill>
                  <a:schemeClr val="tx1"/>
                </a:solidFill>
                <a:latin typeface="Segoe UI Semilight" panose="020B0402040204020203" pitchFamily="34" charset="0"/>
                <a:cs typeface="Segoe UI Semilight" panose="020B0402040204020203" pitchFamily="34" charset="0"/>
              </a:rPr>
              <a:t>an restore backups in a specific DB Compatibility </a:t>
            </a:r>
          </a:p>
          <a:p>
            <a:pPr marL="342834" lvl="1" indent="0">
              <a:lnSpc>
                <a:spcPct val="100000"/>
              </a:lnSpc>
              <a:buClr>
                <a:schemeClr val="tx1"/>
              </a:buClr>
              <a:buNone/>
            </a:pPr>
            <a:endParaRPr lang="en-ZA" sz="1632" dirty="0">
              <a:solidFill>
                <a:schemeClr val="tx1"/>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US" sz="1632" dirty="0">
                <a:solidFill>
                  <a:schemeClr val="tx1"/>
                </a:solidFill>
                <a:latin typeface="Segoe UI Semilight" panose="020B0402040204020203" pitchFamily="34" charset="0"/>
                <a:cs typeface="Segoe UI Semilight" panose="020B0402040204020203" pitchFamily="34" charset="0"/>
              </a:rPr>
              <a:t>Supports up to SQL 2005 </a:t>
            </a:r>
          </a:p>
        </p:txBody>
      </p:sp>
    </p:spTree>
    <p:extLst>
      <p:ext uri="{BB962C8B-B14F-4D97-AF65-F5344CB8AC3E}">
        <p14:creationId xmlns:p14="http://schemas.microsoft.com/office/powerpoint/2010/main" val="780574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a:t>Agenda</a:t>
            </a:r>
          </a:p>
        </p:txBody>
      </p: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Content Placeholder 11">
            <a:extLst>
              <a:ext uri="{FF2B5EF4-FFF2-40B4-BE49-F238E27FC236}">
                <a16:creationId xmlns:a16="http://schemas.microsoft.com/office/drawing/2014/main" id="{DE24FAE9-E107-47FA-9F36-2E15086007B3}"/>
              </a:ext>
            </a:extLst>
          </p:cNvPr>
          <p:cNvSpPr txBox="1">
            <a:spLocks/>
          </p:cNvSpPr>
          <p:nvPr/>
        </p:nvSpPr>
        <p:spPr>
          <a:xfrm>
            <a:off x="437979" y="12603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Intro to Azure SQL Database</a:t>
            </a:r>
          </a:p>
        </p:txBody>
      </p:sp>
      <p:sp>
        <p:nvSpPr>
          <p:cNvPr id="75" name="Content Placeholder 11">
            <a:extLst>
              <a:ext uri="{FF2B5EF4-FFF2-40B4-BE49-F238E27FC236}">
                <a16:creationId xmlns:a16="http://schemas.microsoft.com/office/drawing/2014/main" id="{B57932C4-3B7E-4B1C-8EA8-4295F8DA4A9C}"/>
              </a:ext>
            </a:extLst>
          </p:cNvPr>
          <p:cNvSpPr txBox="1">
            <a:spLocks/>
          </p:cNvSpPr>
          <p:nvPr/>
        </p:nvSpPr>
        <p:spPr>
          <a:xfrm>
            <a:off x="437979" y="274255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Security &amp; Networking</a:t>
            </a:r>
          </a:p>
        </p:txBody>
      </p:sp>
      <p:sp>
        <p:nvSpPr>
          <p:cNvPr id="76" name="Content Placeholder 11">
            <a:extLst>
              <a:ext uri="{FF2B5EF4-FFF2-40B4-BE49-F238E27FC236}">
                <a16:creationId xmlns:a16="http://schemas.microsoft.com/office/drawing/2014/main" id="{A4D6E70D-CD40-47F1-9CC5-D713981E5A07}"/>
              </a:ext>
            </a:extLst>
          </p:cNvPr>
          <p:cNvSpPr txBox="1">
            <a:spLocks/>
          </p:cNvSpPr>
          <p:nvPr/>
        </p:nvSpPr>
        <p:spPr>
          <a:xfrm>
            <a:off x="437979" y="34836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MI Features and capabilities</a:t>
            </a:r>
          </a:p>
        </p:txBody>
      </p:sp>
      <p:sp>
        <p:nvSpPr>
          <p:cNvPr id="77" name="Content Placeholder 11">
            <a:extLst>
              <a:ext uri="{FF2B5EF4-FFF2-40B4-BE49-F238E27FC236}">
                <a16:creationId xmlns:a16="http://schemas.microsoft.com/office/drawing/2014/main" id="{17D8154A-8BDA-4F71-A9AA-DA261C691D52}"/>
              </a:ext>
            </a:extLst>
          </p:cNvPr>
          <p:cNvSpPr txBox="1">
            <a:spLocks/>
          </p:cNvSpPr>
          <p:nvPr/>
        </p:nvSpPr>
        <p:spPr>
          <a:xfrm>
            <a:off x="437979" y="2001432"/>
            <a:ext cx="494279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Managed Instance overview</a:t>
            </a:r>
          </a:p>
        </p:txBody>
      </p:sp>
      <p:sp>
        <p:nvSpPr>
          <p:cNvPr id="78" name="Content Placeholder 11">
            <a:extLst>
              <a:ext uri="{FF2B5EF4-FFF2-40B4-BE49-F238E27FC236}">
                <a16:creationId xmlns:a16="http://schemas.microsoft.com/office/drawing/2014/main" id="{AEF97B59-0EAA-4D10-B261-935EA1EB582C}"/>
              </a:ext>
            </a:extLst>
          </p:cNvPr>
          <p:cNvSpPr txBox="1">
            <a:spLocks/>
          </p:cNvSpPr>
          <p:nvPr/>
        </p:nvSpPr>
        <p:spPr>
          <a:xfrm>
            <a:off x="437979" y="422481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3C3C41"/>
                </a:solidFill>
                <a:effectLst/>
                <a:uLnTx/>
                <a:uFillTx/>
                <a:latin typeface="Segoe UI Semibold"/>
                <a:ea typeface="+mn-ea"/>
                <a:cs typeface="+mn-cs"/>
              </a:rPr>
              <a:t>Migration</a:t>
            </a:r>
          </a:p>
        </p:txBody>
      </p:sp>
      <p:sp>
        <p:nvSpPr>
          <p:cNvPr id="79" name="Content Placeholder 11">
            <a:extLst>
              <a:ext uri="{FF2B5EF4-FFF2-40B4-BE49-F238E27FC236}">
                <a16:creationId xmlns:a16="http://schemas.microsoft.com/office/drawing/2014/main" id="{A3A04F1C-4883-4214-8C9A-4092A0025CD5}"/>
              </a:ext>
            </a:extLst>
          </p:cNvPr>
          <p:cNvSpPr txBox="1">
            <a:spLocks/>
          </p:cNvSpPr>
          <p:nvPr/>
        </p:nvSpPr>
        <p:spPr>
          <a:xfrm>
            <a:off x="437979" y="500493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MI &amp; BI</a:t>
            </a:r>
          </a:p>
        </p:txBody>
      </p:sp>
      <p:sp>
        <p:nvSpPr>
          <p:cNvPr id="80" name="Text Placeholder 5">
            <a:extLst>
              <a:ext uri="{FF2B5EF4-FFF2-40B4-BE49-F238E27FC236}">
                <a16:creationId xmlns:a16="http://schemas.microsoft.com/office/drawing/2014/main" id="{E1AC3F22-683A-461D-9B7C-F0918A05ECC4}"/>
              </a:ext>
            </a:extLst>
          </p:cNvPr>
          <p:cNvSpPr txBox="1">
            <a:spLocks/>
          </p:cNvSpPr>
          <p:nvPr/>
        </p:nvSpPr>
        <p:spPr>
          <a:xfrm>
            <a:off x="3651948" y="13115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Value prop, Platform benefits, TCO</a:t>
            </a:r>
          </a:p>
        </p:txBody>
      </p:sp>
      <p:sp>
        <p:nvSpPr>
          <p:cNvPr id="81" name="Text Placeholder 5">
            <a:extLst>
              <a:ext uri="{FF2B5EF4-FFF2-40B4-BE49-F238E27FC236}">
                <a16:creationId xmlns:a16="http://schemas.microsoft.com/office/drawing/2014/main" id="{48BCA478-8898-40AB-9922-EBD53FE484E8}"/>
              </a:ext>
            </a:extLst>
          </p:cNvPr>
          <p:cNvSpPr txBox="1">
            <a:spLocks/>
          </p:cNvSpPr>
          <p:nvPr/>
        </p:nvSpPr>
        <p:spPr>
          <a:xfrm>
            <a:off x="3651948" y="2057106"/>
            <a:ext cx="5846638"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Managed Instance architecture, Features and management</a:t>
            </a:r>
          </a:p>
        </p:txBody>
      </p:sp>
      <p:cxnSp>
        <p:nvCxnSpPr>
          <p:cNvPr id="82" name="Straight Connector 81">
            <a:extLst>
              <a:ext uri="{FF2B5EF4-FFF2-40B4-BE49-F238E27FC236}">
                <a16:creationId xmlns:a16="http://schemas.microsoft.com/office/drawing/2014/main" id="{5D7B22DF-E120-47F0-85C6-0A41D0D1A4D2}"/>
              </a:ext>
            </a:extLst>
          </p:cNvPr>
          <p:cNvCxnSpPr>
            <a:cxnSpLocks/>
          </p:cNvCxnSpPr>
          <p:nvPr/>
        </p:nvCxnSpPr>
        <p:spPr>
          <a:xfrm>
            <a:off x="481345" y="1837830"/>
            <a:ext cx="8836181" cy="0"/>
          </a:xfrm>
          <a:prstGeom prst="line">
            <a:avLst/>
          </a:prstGeom>
          <a:noFill/>
          <a:ln w="9525" cap="flat" cmpd="sng" algn="ctr">
            <a:solidFill>
              <a:srgbClr val="FFFFFF">
                <a:lumMod val="85000"/>
              </a:srgbClr>
            </a:solidFill>
            <a:prstDash val="solid"/>
            <a:headEnd type="none"/>
            <a:tailEnd type="none"/>
          </a:ln>
          <a:effectLst/>
        </p:spPr>
      </p:cxnSp>
      <p:sp>
        <p:nvSpPr>
          <p:cNvPr id="83" name="Text Placeholder 5">
            <a:extLst>
              <a:ext uri="{FF2B5EF4-FFF2-40B4-BE49-F238E27FC236}">
                <a16:creationId xmlns:a16="http://schemas.microsoft.com/office/drawing/2014/main" id="{286DE7C3-AFFC-4659-8706-2EED62746219}"/>
              </a:ext>
            </a:extLst>
          </p:cNvPr>
          <p:cNvSpPr txBox="1">
            <a:spLocks/>
          </p:cNvSpPr>
          <p:nvPr/>
        </p:nvSpPr>
        <p:spPr>
          <a:xfrm>
            <a:off x="3651948" y="2786077"/>
            <a:ext cx="6866561"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Security overview, Networking considerations, </a:t>
            </a:r>
            <a:r>
              <a:rPr kumimoji="0" lang="en-US" sz="1400" b="0" i="0" u="none" strike="noStrike" kern="1200" cap="none" spc="0" normalizeH="0" baseline="0" noProof="0">
                <a:ln>
                  <a:noFill/>
                </a:ln>
                <a:solidFill>
                  <a:srgbClr val="3C3C41"/>
                </a:solidFill>
                <a:effectLst/>
                <a:uLnTx/>
                <a:uFillTx/>
                <a:latin typeface="Segoe UI Semibold"/>
                <a:ea typeface="+mn-ea"/>
                <a:cs typeface="+mn-cs"/>
              </a:rPr>
              <a:t>Hands-on-Lab</a:t>
            </a:r>
          </a:p>
        </p:txBody>
      </p:sp>
      <p:sp>
        <p:nvSpPr>
          <p:cNvPr id="84" name="Text Placeholder 6">
            <a:extLst>
              <a:ext uri="{FF2B5EF4-FFF2-40B4-BE49-F238E27FC236}">
                <a16:creationId xmlns:a16="http://schemas.microsoft.com/office/drawing/2014/main" id="{67A57F0F-1F2D-4AD2-B50C-99B29F24F059}"/>
              </a:ext>
            </a:extLst>
          </p:cNvPr>
          <p:cNvSpPr txBox="1">
            <a:spLocks/>
          </p:cNvSpPr>
          <p:nvPr/>
        </p:nvSpPr>
        <p:spPr>
          <a:xfrm>
            <a:off x="3651948" y="3522593"/>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Key capabilities, limitations, backup &amp; restore</a:t>
            </a:r>
            <a:endParaRPr kumimoji="0" lang="en-US" sz="2400" b="0"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85" name="Text Placeholder 7">
            <a:extLst>
              <a:ext uri="{FF2B5EF4-FFF2-40B4-BE49-F238E27FC236}">
                <a16:creationId xmlns:a16="http://schemas.microsoft.com/office/drawing/2014/main" id="{7D34BAEC-0804-48BC-A924-9C500E9DB8F0}"/>
              </a:ext>
            </a:extLst>
          </p:cNvPr>
          <p:cNvSpPr txBox="1">
            <a:spLocks/>
          </p:cNvSpPr>
          <p:nvPr/>
        </p:nvSpPr>
        <p:spPr>
          <a:xfrm>
            <a:off x="3651948" y="4277208"/>
            <a:ext cx="6041085"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3"/>
                </a:solidFill>
                <a:effectLst/>
                <a:uLnTx/>
                <a:uFillTx/>
                <a:latin typeface="Segoe UI Semibold"/>
                <a:ea typeface="+mn-ea"/>
                <a:cs typeface="+mn-cs"/>
              </a:rPr>
              <a:t>Migration overview and options, </a:t>
            </a:r>
            <a:r>
              <a:rPr kumimoji="0" lang="en-US" sz="1400" b="0" i="0" u="none" strike="noStrike" kern="1200" cap="none" spc="0" normalizeH="0" baseline="0" noProof="0">
                <a:ln>
                  <a:noFill/>
                </a:ln>
                <a:solidFill>
                  <a:srgbClr val="3C3C41"/>
                </a:solidFill>
                <a:effectLst/>
                <a:uLnTx/>
                <a:uFillTx/>
                <a:latin typeface="Segoe UI Semibold"/>
                <a:ea typeface="+mn-ea"/>
                <a:cs typeface="+mn-cs"/>
              </a:rPr>
              <a:t>Hands-on-Lab</a:t>
            </a:r>
          </a:p>
        </p:txBody>
      </p:sp>
      <p:sp>
        <p:nvSpPr>
          <p:cNvPr id="86" name="Text Placeholder 8">
            <a:extLst>
              <a:ext uri="{FF2B5EF4-FFF2-40B4-BE49-F238E27FC236}">
                <a16:creationId xmlns:a16="http://schemas.microsoft.com/office/drawing/2014/main" id="{39C85BC9-2E34-4151-B34B-E79D701512C1}"/>
              </a:ext>
            </a:extLst>
          </p:cNvPr>
          <p:cNvSpPr txBox="1">
            <a:spLocks/>
          </p:cNvSpPr>
          <p:nvPr/>
        </p:nvSpPr>
        <p:spPr>
          <a:xfrm>
            <a:off x="3651948" y="5045616"/>
            <a:ext cx="5599628"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Business Intelligence services + Managed Instance, </a:t>
            </a:r>
            <a:r>
              <a:rPr kumimoji="0" lang="en-US" sz="1400" b="0" i="0" u="none" strike="noStrike" kern="1200" cap="none" spc="0" normalizeH="0" baseline="0" noProof="0" dirty="0">
                <a:ln>
                  <a:noFill/>
                </a:ln>
                <a:solidFill>
                  <a:srgbClr val="3C3C41"/>
                </a:solidFill>
                <a:effectLst/>
                <a:uLnTx/>
                <a:uFillTx/>
                <a:latin typeface="Segoe UI Semibold"/>
                <a:ea typeface="+mn-ea"/>
                <a:cs typeface="+mn-cs"/>
              </a:rPr>
              <a:t>Hands-on-Lab</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87" name="Straight Connector 86">
            <a:extLst>
              <a:ext uri="{FF2B5EF4-FFF2-40B4-BE49-F238E27FC236}">
                <a16:creationId xmlns:a16="http://schemas.microsoft.com/office/drawing/2014/main" id="{E421D90A-58A9-4EAE-9BB8-7F4A3063F71D}"/>
              </a:ext>
            </a:extLst>
          </p:cNvPr>
          <p:cNvCxnSpPr>
            <a:cxnSpLocks/>
          </p:cNvCxnSpPr>
          <p:nvPr/>
        </p:nvCxnSpPr>
        <p:spPr>
          <a:xfrm>
            <a:off x="481345" y="2584138"/>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8" name="Straight Connector 87">
            <a:extLst>
              <a:ext uri="{FF2B5EF4-FFF2-40B4-BE49-F238E27FC236}">
                <a16:creationId xmlns:a16="http://schemas.microsoft.com/office/drawing/2014/main" id="{2FD559A9-BC3A-487A-9CB7-2B9475FE76BE}"/>
              </a:ext>
            </a:extLst>
          </p:cNvPr>
          <p:cNvCxnSpPr>
            <a:cxnSpLocks/>
          </p:cNvCxnSpPr>
          <p:nvPr/>
        </p:nvCxnSpPr>
        <p:spPr>
          <a:xfrm>
            <a:off x="481345" y="3330446"/>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89" name="Straight Connector 88">
            <a:extLst>
              <a:ext uri="{FF2B5EF4-FFF2-40B4-BE49-F238E27FC236}">
                <a16:creationId xmlns:a16="http://schemas.microsoft.com/office/drawing/2014/main" id="{B88D0A8C-02C4-4CBF-A42C-E774499AA480}"/>
              </a:ext>
            </a:extLst>
          </p:cNvPr>
          <p:cNvCxnSpPr>
            <a:cxnSpLocks/>
          </p:cNvCxnSpPr>
          <p:nvPr/>
        </p:nvCxnSpPr>
        <p:spPr>
          <a:xfrm>
            <a:off x="481345" y="4076754"/>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90" name="Straight Connector 89">
            <a:extLst>
              <a:ext uri="{FF2B5EF4-FFF2-40B4-BE49-F238E27FC236}">
                <a16:creationId xmlns:a16="http://schemas.microsoft.com/office/drawing/2014/main" id="{6583CF64-CC42-43C2-A15B-E66EDA560A38}"/>
              </a:ext>
            </a:extLst>
          </p:cNvPr>
          <p:cNvCxnSpPr>
            <a:cxnSpLocks/>
          </p:cNvCxnSpPr>
          <p:nvPr/>
        </p:nvCxnSpPr>
        <p:spPr>
          <a:xfrm>
            <a:off x="481345" y="4823062"/>
            <a:ext cx="8855796" cy="0"/>
          </a:xfrm>
          <a:prstGeom prst="line">
            <a:avLst/>
          </a:prstGeom>
          <a:noFill/>
          <a:ln w="9525" cap="flat" cmpd="sng" algn="ctr">
            <a:solidFill>
              <a:srgbClr val="FFFFFF">
                <a:lumMod val="85000"/>
              </a:srgbClr>
            </a:solidFill>
            <a:prstDash val="solid"/>
            <a:headEnd type="none"/>
            <a:tailEnd type="none"/>
          </a:ln>
          <a:effectLst/>
        </p:spPr>
      </p:cxnSp>
      <p:cxnSp>
        <p:nvCxnSpPr>
          <p:cNvPr id="91" name="Straight Connector 90">
            <a:extLst>
              <a:ext uri="{FF2B5EF4-FFF2-40B4-BE49-F238E27FC236}">
                <a16:creationId xmlns:a16="http://schemas.microsoft.com/office/drawing/2014/main" id="{A538420F-29AF-4366-A8FA-869524643189}"/>
              </a:ext>
            </a:extLst>
          </p:cNvPr>
          <p:cNvCxnSpPr>
            <a:cxnSpLocks/>
          </p:cNvCxnSpPr>
          <p:nvPr/>
        </p:nvCxnSpPr>
        <p:spPr>
          <a:xfrm>
            <a:off x="481345" y="5569369"/>
            <a:ext cx="8855796" cy="0"/>
          </a:xfrm>
          <a:prstGeom prst="line">
            <a:avLst/>
          </a:prstGeom>
          <a:noFill/>
          <a:ln w="9525" cap="flat" cmpd="sng" algn="ctr">
            <a:solidFill>
              <a:srgbClr val="FFFFFF">
                <a:lumMod val="85000"/>
              </a:srgbClr>
            </a:solidFill>
            <a:prstDash val="solid"/>
            <a:headEnd type="none"/>
            <a:tailEnd type="none"/>
          </a:ln>
          <a:effectLst/>
        </p:spPr>
      </p:cxnSp>
      <p:sp>
        <p:nvSpPr>
          <p:cNvPr id="92" name="Content Placeholder 11">
            <a:extLst>
              <a:ext uri="{FF2B5EF4-FFF2-40B4-BE49-F238E27FC236}">
                <a16:creationId xmlns:a16="http://schemas.microsoft.com/office/drawing/2014/main" id="{F5FF06AD-3ECC-4272-A42D-D0479224F32D}"/>
              </a:ext>
            </a:extLst>
          </p:cNvPr>
          <p:cNvSpPr txBox="1">
            <a:spLocks/>
          </p:cNvSpPr>
          <p:nvPr/>
        </p:nvSpPr>
        <p:spPr>
          <a:xfrm>
            <a:off x="429013" y="64511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Closing</a:t>
            </a:r>
          </a:p>
        </p:txBody>
      </p:sp>
      <p:sp>
        <p:nvSpPr>
          <p:cNvPr id="93" name="Text Placeholder 8">
            <a:extLst>
              <a:ext uri="{FF2B5EF4-FFF2-40B4-BE49-F238E27FC236}">
                <a16:creationId xmlns:a16="http://schemas.microsoft.com/office/drawing/2014/main" id="{72CF9A61-5371-42EE-9525-554B20D6D200}"/>
              </a:ext>
            </a:extLst>
          </p:cNvPr>
          <p:cNvSpPr txBox="1">
            <a:spLocks/>
          </p:cNvSpPr>
          <p:nvPr/>
        </p:nvSpPr>
        <p:spPr>
          <a:xfrm>
            <a:off x="3642982" y="64918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Q&amp;A, technical resources, etc.,</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cxnSp>
        <p:nvCxnSpPr>
          <p:cNvPr id="94" name="Straight Connector 93">
            <a:extLst>
              <a:ext uri="{FF2B5EF4-FFF2-40B4-BE49-F238E27FC236}">
                <a16:creationId xmlns:a16="http://schemas.microsoft.com/office/drawing/2014/main" id="{0E80539B-FF49-45FC-BB75-4D7C4BE57FA8}"/>
              </a:ext>
            </a:extLst>
          </p:cNvPr>
          <p:cNvCxnSpPr>
            <a:cxnSpLocks/>
          </p:cNvCxnSpPr>
          <p:nvPr/>
        </p:nvCxnSpPr>
        <p:spPr>
          <a:xfrm>
            <a:off x="472553" y="6314297"/>
            <a:ext cx="8855796" cy="0"/>
          </a:xfrm>
          <a:prstGeom prst="line">
            <a:avLst/>
          </a:prstGeom>
          <a:noFill/>
          <a:ln w="9525" cap="flat" cmpd="sng" algn="ctr">
            <a:solidFill>
              <a:srgbClr val="FFFFFF">
                <a:lumMod val="85000"/>
              </a:srgbClr>
            </a:solidFill>
            <a:prstDash val="solid"/>
            <a:headEnd type="none"/>
            <a:tailEnd type="none"/>
          </a:ln>
          <a:effectLst/>
        </p:spPr>
      </p:cxnSp>
      <p:sp>
        <p:nvSpPr>
          <p:cNvPr id="95" name="Content Placeholder 11">
            <a:extLst>
              <a:ext uri="{FF2B5EF4-FFF2-40B4-BE49-F238E27FC236}">
                <a16:creationId xmlns:a16="http://schemas.microsoft.com/office/drawing/2014/main" id="{11DEB311-99FB-48C4-BE29-0384C4BFE61F}"/>
              </a:ext>
            </a:extLst>
          </p:cNvPr>
          <p:cNvSpPr txBox="1">
            <a:spLocks/>
          </p:cNvSpPr>
          <p:nvPr/>
        </p:nvSpPr>
        <p:spPr>
          <a:xfrm>
            <a:off x="434452" y="573812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dirty="0">
                <a:ln>
                  <a:noFill/>
                </a:ln>
                <a:solidFill>
                  <a:srgbClr val="3C3C41"/>
                </a:solidFill>
                <a:effectLst/>
                <a:uLnTx/>
                <a:uFillTx/>
                <a:latin typeface="Segoe UI Semibold"/>
                <a:ea typeface="+mn-ea"/>
                <a:cs typeface="+mn-cs"/>
              </a:rPr>
              <a:t>Hyperscale</a:t>
            </a:r>
          </a:p>
        </p:txBody>
      </p:sp>
      <p:sp>
        <p:nvSpPr>
          <p:cNvPr id="96" name="Text Placeholder 8">
            <a:extLst>
              <a:ext uri="{FF2B5EF4-FFF2-40B4-BE49-F238E27FC236}">
                <a16:creationId xmlns:a16="http://schemas.microsoft.com/office/drawing/2014/main" id="{5D4B6F13-46BD-4FB4-8CA5-D40B89A1C2E1}"/>
              </a:ext>
            </a:extLst>
          </p:cNvPr>
          <p:cNvSpPr txBox="1">
            <a:spLocks/>
          </p:cNvSpPr>
          <p:nvPr/>
        </p:nvSpPr>
        <p:spPr>
          <a:xfrm>
            <a:off x="3648421" y="5778798"/>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78D3"/>
                </a:solidFill>
                <a:effectLst/>
                <a:uLnTx/>
                <a:uFillTx/>
                <a:latin typeface="Segoe UI Semibold"/>
                <a:ea typeface="+mn-ea"/>
                <a:cs typeface="+mn-cs"/>
              </a:rPr>
              <a:t>Hyperscale</a:t>
            </a:r>
            <a:endParaRPr kumimoji="0" lang="en-US" sz="2400" b="1" i="0" u="none" strike="noStrike" kern="1200" cap="none" spc="-50" normalizeH="0" baseline="0" noProof="0" dirty="0">
              <a:ln>
                <a:noFill/>
              </a:ln>
              <a:solidFill>
                <a:srgbClr val="3C3C41"/>
              </a:solidFill>
              <a:effectLst/>
              <a:uLnTx/>
              <a:uFillTx/>
              <a:latin typeface="Segoe UI Semibold"/>
              <a:ea typeface="+mn-ea"/>
              <a:cs typeface="+mn-cs"/>
            </a:endParaRPr>
          </a:p>
        </p:txBody>
      </p:sp>
      <p:sp>
        <p:nvSpPr>
          <p:cNvPr id="97" name="Rectangle 96">
            <a:extLst>
              <a:ext uri="{FF2B5EF4-FFF2-40B4-BE49-F238E27FC236}">
                <a16:creationId xmlns:a16="http://schemas.microsoft.com/office/drawing/2014/main" id="{7F68447A-32B7-4837-8E43-E59A98956557}"/>
              </a:ext>
            </a:extLst>
          </p:cNvPr>
          <p:cNvSpPr/>
          <p:nvPr/>
        </p:nvSpPr>
        <p:spPr bwMode="auto">
          <a:xfrm>
            <a:off x="322730" y="4952565"/>
            <a:ext cx="9025666" cy="1885456"/>
          </a:xfrm>
          <a:prstGeom prst="rect">
            <a:avLst/>
          </a:pr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F6DF250F-FA68-4E76-96E9-D4A66EB6ED20}"/>
              </a:ext>
            </a:extLst>
          </p:cNvPr>
          <p:cNvSpPr/>
          <p:nvPr/>
        </p:nvSpPr>
        <p:spPr bwMode="auto">
          <a:xfrm>
            <a:off x="356798" y="1088315"/>
            <a:ext cx="9025666" cy="283750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195501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32E00D37-841E-4CBA-8A2D-1F8914FAC4E9}"/>
              </a:ext>
            </a:extLst>
          </p:cNvPr>
          <p:cNvSpPr txBox="1">
            <a:spLocks/>
          </p:cNvSpPr>
          <p:nvPr/>
        </p:nvSpPr>
        <p:spPr>
          <a:xfrm>
            <a:off x="275482" y="295274"/>
            <a:ext cx="4139723" cy="1067272"/>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2800" b="0" kern="1200" cap="all" spc="500" baseline="0">
                <a:ln w="3175">
                  <a:noFill/>
                </a:ln>
                <a:solidFill>
                  <a:schemeClr val="bg1"/>
                </a:solidFill>
                <a:effectLst/>
                <a:latin typeface="Segoe UI Semilight" charset="0"/>
                <a:ea typeface="+mn-ea"/>
                <a:cs typeface="Segoe UI Semilight" charset="0"/>
              </a:defRPr>
            </a:lvl1pPr>
          </a:lstStyle>
          <a:p>
            <a:pPr defTabSz="932563"/>
            <a:endParaRPr lang="en-US" sz="3264" cap="none" spc="102">
              <a:solidFill>
                <a:prstClr val="black"/>
              </a:solidFill>
              <a:ea typeface="Segoe UI Semilight" charset="0"/>
            </a:endParaRPr>
          </a:p>
        </p:txBody>
      </p:sp>
      <p:sp>
        <p:nvSpPr>
          <p:cNvPr id="38" name="Content Placeholder 2">
            <a:extLst>
              <a:ext uri="{FF2B5EF4-FFF2-40B4-BE49-F238E27FC236}">
                <a16:creationId xmlns:a16="http://schemas.microsoft.com/office/drawing/2014/main" id="{FA22ECF3-461F-4362-8AC2-DC64E89B3017}"/>
              </a:ext>
            </a:extLst>
          </p:cNvPr>
          <p:cNvSpPr txBox="1">
            <a:spLocks/>
          </p:cNvSpPr>
          <p:nvPr/>
        </p:nvSpPr>
        <p:spPr>
          <a:xfrm>
            <a:off x="7785242" y="2870384"/>
            <a:ext cx="4215136" cy="660779"/>
          </a:xfrm>
          <a:prstGeom prst="rect">
            <a:avLst/>
          </a:prstGeom>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32384">
              <a:spcBef>
                <a:spcPts val="612"/>
              </a:spcBef>
              <a:buNone/>
              <a:defRPr/>
            </a:pPr>
            <a:r>
              <a:rPr lang="en-US" sz="1428" b="1">
                <a:solidFill>
                  <a:prstClr val="black"/>
                </a:solidFill>
                <a:latin typeface="Segoe UI Semibold" charset="0"/>
                <a:ea typeface="Segoe UI Semibold" charset="0"/>
                <a:cs typeface="Segoe UI Semibold" charset="0"/>
              </a:rPr>
              <a:t>Azure Database Migration Service (Azure DMS)</a:t>
            </a:r>
          </a:p>
          <a:p>
            <a:pPr marL="0" lvl="1" indent="0" defTabSz="932384">
              <a:spcBef>
                <a:spcPts val="612"/>
              </a:spcBef>
              <a:buNone/>
              <a:defRPr/>
            </a:pPr>
            <a:r>
              <a:rPr lang="en-US" sz="1428" b="1">
                <a:solidFill>
                  <a:prstClr val="black"/>
                </a:solidFill>
                <a:latin typeface="Segoe UI Semibold" charset="0"/>
                <a:ea typeface="Segoe UI Semibold" charset="0"/>
                <a:cs typeface="Segoe UI Semibold" charset="0"/>
              </a:rPr>
              <a:t>Data Migration Assistant (DMA)</a:t>
            </a:r>
          </a:p>
        </p:txBody>
      </p:sp>
      <p:sp>
        <p:nvSpPr>
          <p:cNvPr id="40" name="Rectangle 39">
            <a:extLst>
              <a:ext uri="{FF2B5EF4-FFF2-40B4-BE49-F238E27FC236}">
                <a16:creationId xmlns:a16="http://schemas.microsoft.com/office/drawing/2014/main" id="{CA9D2BDA-C85A-45F0-AC02-2D8F965C307C}"/>
              </a:ext>
            </a:extLst>
          </p:cNvPr>
          <p:cNvSpPr/>
          <p:nvPr/>
        </p:nvSpPr>
        <p:spPr>
          <a:xfrm>
            <a:off x="9400247" y="1681017"/>
            <a:ext cx="2093020" cy="542399"/>
          </a:xfrm>
          <a:prstGeom prst="rect">
            <a:avLst/>
          </a:prstGeom>
        </p:spPr>
        <p:txBody>
          <a:bodyPr wrap="square">
            <a:spAutoFit/>
          </a:bodyPr>
          <a:lstStyle/>
          <a:p>
            <a:pPr defTabSz="932597">
              <a:spcBef>
                <a:spcPts val="1428"/>
              </a:spcBef>
              <a:defRPr/>
            </a:pPr>
            <a:r>
              <a:rPr lang="en-US" sz="1428" b="1">
                <a:solidFill>
                  <a:prstClr val="black"/>
                </a:solidFill>
                <a:latin typeface="Segoe UI Semibold" charset="0"/>
                <a:ea typeface="Segoe UI Semibold" charset="0"/>
                <a:cs typeface="Segoe UI Semibold" charset="0"/>
              </a:rPr>
              <a:t>SQL Database Managed Instance</a:t>
            </a:r>
          </a:p>
        </p:txBody>
      </p:sp>
      <p:sp>
        <p:nvSpPr>
          <p:cNvPr id="41" name="Content Placeholder 2">
            <a:extLst>
              <a:ext uri="{FF2B5EF4-FFF2-40B4-BE49-F238E27FC236}">
                <a16:creationId xmlns:a16="http://schemas.microsoft.com/office/drawing/2014/main" id="{D1108AA4-A79B-4A0A-82C0-B76A03FFA519}"/>
              </a:ext>
            </a:extLst>
          </p:cNvPr>
          <p:cNvSpPr txBox="1">
            <a:spLocks/>
          </p:cNvSpPr>
          <p:nvPr/>
        </p:nvSpPr>
        <p:spPr>
          <a:xfrm>
            <a:off x="7082096" y="4324555"/>
            <a:ext cx="2450606" cy="636570"/>
          </a:xfrm>
          <a:prstGeom prst="rect">
            <a:avLst/>
          </a:prstGeom>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97">
              <a:lnSpc>
                <a:spcPct val="100000"/>
              </a:lnSpc>
              <a:spcBef>
                <a:spcPts val="1428"/>
              </a:spcBef>
              <a:buNone/>
              <a:defRPr/>
            </a:pPr>
            <a:r>
              <a:rPr lang="en-US" sz="1428" b="1">
                <a:solidFill>
                  <a:prstClr val="black"/>
                </a:solidFill>
                <a:latin typeface="Segoe UI Semibold" charset="0"/>
                <a:ea typeface="Segoe UI Semibold" charset="0"/>
                <a:cs typeface="Segoe UI Semibold" charset="0"/>
              </a:rPr>
              <a:t>Azure Hybrid Benefit for SQL Server</a:t>
            </a:r>
            <a:endParaRPr lang="en-US" sz="1122" b="1">
              <a:solidFill>
                <a:prstClr val="black"/>
              </a:solidFill>
              <a:latin typeface="Segoe UI Semibold" charset="0"/>
              <a:ea typeface="Segoe UI Semibold" charset="0"/>
              <a:cs typeface="Segoe UI Semibold" charset="0"/>
            </a:endParaRPr>
          </a:p>
        </p:txBody>
      </p:sp>
      <p:sp>
        <p:nvSpPr>
          <p:cNvPr id="3" name="Text Placeholder 2">
            <a:extLst>
              <a:ext uri="{FF2B5EF4-FFF2-40B4-BE49-F238E27FC236}">
                <a16:creationId xmlns:a16="http://schemas.microsoft.com/office/drawing/2014/main" id="{E102C981-7B39-4ABA-85A5-4922E7519C86}"/>
              </a:ext>
            </a:extLst>
          </p:cNvPr>
          <p:cNvSpPr>
            <a:spLocks noGrp="1"/>
          </p:cNvSpPr>
          <p:nvPr>
            <p:ph type="body" sz="quarter" idx="10"/>
          </p:nvPr>
        </p:nvSpPr>
        <p:spPr>
          <a:xfrm>
            <a:off x="598946" y="1591712"/>
            <a:ext cx="6096822" cy="3557247"/>
          </a:xfrm>
        </p:spPr>
        <p:txBody>
          <a:bodyPr/>
          <a:lstStyle/>
          <a:p>
            <a:pPr lvl="0"/>
            <a:r>
              <a:rPr lang="en-US" dirty="0"/>
              <a:t>Data Migration Assistant (DMA) </a:t>
            </a:r>
          </a:p>
          <a:p>
            <a:pPr lvl="0"/>
            <a:r>
              <a:rPr lang="en-US" dirty="0"/>
              <a:t>Enables upgrades to SQL Server and Azure SQL Database</a:t>
            </a:r>
          </a:p>
          <a:p>
            <a:pPr lvl="0"/>
            <a:r>
              <a:rPr lang="en-US" dirty="0"/>
              <a:t>Azure Hybrid Benefit for SQL Server</a:t>
            </a:r>
          </a:p>
          <a:p>
            <a:pPr lvl="0"/>
            <a:r>
              <a:rPr lang="en-US" dirty="0"/>
              <a:t>Maximizes current on-premises license investments to facilitate migration.</a:t>
            </a:r>
          </a:p>
          <a:p>
            <a:pPr lvl="0"/>
            <a:r>
              <a:rPr lang="en-US" dirty="0"/>
              <a:t>Azure SQL Database Managed Instance</a:t>
            </a:r>
          </a:p>
          <a:p>
            <a:pPr lvl="0"/>
            <a:r>
              <a:rPr lang="en-US" dirty="0"/>
              <a:t>Facilitates lift and shift migration from</a:t>
            </a:r>
            <a:br>
              <a:rPr lang="en-US" dirty="0"/>
            </a:br>
            <a:r>
              <a:rPr lang="en-US" dirty="0"/>
              <a:t>on-premises SQL Server to PaaS.</a:t>
            </a:r>
          </a:p>
        </p:txBody>
      </p:sp>
      <p:sp>
        <p:nvSpPr>
          <p:cNvPr id="2" name="Title 1">
            <a:extLst>
              <a:ext uri="{FF2B5EF4-FFF2-40B4-BE49-F238E27FC236}">
                <a16:creationId xmlns:a16="http://schemas.microsoft.com/office/drawing/2014/main" id="{2E08469B-91FC-4A26-B2D5-E00426B53B11}"/>
              </a:ext>
            </a:extLst>
          </p:cNvPr>
          <p:cNvSpPr>
            <a:spLocks noGrp="1"/>
          </p:cNvSpPr>
          <p:nvPr>
            <p:ph type="title"/>
          </p:nvPr>
        </p:nvSpPr>
        <p:spPr/>
        <p:txBody>
          <a:bodyPr/>
          <a:lstStyle/>
          <a:p>
            <a:r>
              <a:rPr lang="en-US"/>
              <a:t>Tools for your migration journey</a:t>
            </a:r>
          </a:p>
        </p:txBody>
      </p:sp>
      <p:sp>
        <p:nvSpPr>
          <p:cNvPr id="42" name="Arc 41">
            <a:extLst>
              <a:ext uri="{FF2B5EF4-FFF2-40B4-BE49-F238E27FC236}">
                <a16:creationId xmlns:a16="http://schemas.microsoft.com/office/drawing/2014/main" id="{EB6FA93A-82CA-4AC4-A63B-657C2F55FFD6}"/>
              </a:ext>
            </a:extLst>
          </p:cNvPr>
          <p:cNvSpPr/>
          <p:nvPr/>
        </p:nvSpPr>
        <p:spPr>
          <a:xfrm flipH="1">
            <a:off x="6897704" y="1447751"/>
            <a:ext cx="3239620" cy="4191060"/>
          </a:xfrm>
          <a:custGeom>
            <a:avLst/>
            <a:gdLst>
              <a:gd name="connsiteX0" fmla="*/ 4377484 w 8234947"/>
              <a:gd name="connsiteY0" fmla="*/ 8218 h 8234948"/>
              <a:gd name="connsiteX1" fmla="*/ 8234947 w 8234947"/>
              <a:gd name="connsiteY1" fmla="*/ 4117474 h 8234948"/>
              <a:gd name="connsiteX2" fmla="*/ 4117474 w 8234947"/>
              <a:gd name="connsiteY2" fmla="*/ 4117474 h 8234948"/>
              <a:gd name="connsiteX3" fmla="*/ 4377484 w 8234947"/>
              <a:gd name="connsiteY3" fmla="*/ 8218 h 8234948"/>
              <a:gd name="connsiteX0" fmla="*/ 4377484 w 8234947"/>
              <a:gd name="connsiteY0" fmla="*/ 8218 h 8234948"/>
              <a:gd name="connsiteX1" fmla="*/ 8234947 w 8234947"/>
              <a:gd name="connsiteY1" fmla="*/ 4117474 h 8234948"/>
              <a:gd name="connsiteX0" fmla="*/ 0 w 3857463"/>
              <a:gd name="connsiteY0" fmla="*/ 0 h 4109256"/>
              <a:gd name="connsiteX1" fmla="*/ 3857463 w 3857463"/>
              <a:gd name="connsiteY1" fmla="*/ 4109256 h 4109256"/>
              <a:gd name="connsiteX2" fmla="*/ 0 w 3857463"/>
              <a:gd name="connsiteY2" fmla="*/ 0 h 4109256"/>
              <a:gd name="connsiteX0" fmla="*/ 0 w 3857463"/>
              <a:gd name="connsiteY0" fmla="*/ 0 h 4109256"/>
              <a:gd name="connsiteX1" fmla="*/ 3857463 w 3857463"/>
              <a:gd name="connsiteY1" fmla="*/ 4109256 h 4109256"/>
            </a:gdLst>
            <a:ahLst/>
            <a:cxnLst>
              <a:cxn ang="0">
                <a:pos x="connsiteX0" y="connsiteY0"/>
              </a:cxn>
              <a:cxn ang="0">
                <a:pos x="connsiteX1" y="connsiteY1"/>
              </a:cxn>
            </a:cxnLst>
            <a:rect l="l" t="t" r="r" b="b"/>
            <a:pathLst>
              <a:path w="3857463" h="4109256" stroke="0" extrusionOk="0">
                <a:moveTo>
                  <a:pt x="0" y="0"/>
                </a:moveTo>
                <a:cubicBezTo>
                  <a:pt x="2168725" y="137225"/>
                  <a:pt x="3857463" y="1936194"/>
                  <a:pt x="3857463" y="4109256"/>
                </a:cubicBezTo>
                <a:lnTo>
                  <a:pt x="0" y="0"/>
                </a:lnTo>
                <a:close/>
              </a:path>
              <a:path w="3857463" h="4109256" fill="none">
                <a:moveTo>
                  <a:pt x="0" y="0"/>
                </a:moveTo>
                <a:cubicBezTo>
                  <a:pt x="2168725" y="137225"/>
                  <a:pt x="3857463" y="1936194"/>
                  <a:pt x="3857463" y="4109256"/>
                </a:cubicBezTo>
              </a:path>
            </a:pathLst>
          </a:cu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31" name="Oval 30">
            <a:extLst>
              <a:ext uri="{FF2B5EF4-FFF2-40B4-BE49-F238E27FC236}">
                <a16:creationId xmlns:a16="http://schemas.microsoft.com/office/drawing/2014/main" id="{3748335E-3D1E-4AEE-A4EC-058641519CB3}"/>
              </a:ext>
            </a:extLst>
          </p:cNvPr>
          <p:cNvSpPr/>
          <p:nvPr/>
        </p:nvSpPr>
        <p:spPr bwMode="auto">
          <a:xfrm flipH="1">
            <a:off x="7023032" y="4343415"/>
            <a:ext cx="79954" cy="79954"/>
          </a:xfrm>
          <a:prstGeom prst="ellipse">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36" name="Oval 35">
            <a:extLst>
              <a:ext uri="{FF2B5EF4-FFF2-40B4-BE49-F238E27FC236}">
                <a16:creationId xmlns:a16="http://schemas.microsoft.com/office/drawing/2014/main" id="{3BEAF66C-A679-4AE4-A548-9B26BDDDADFE}"/>
              </a:ext>
            </a:extLst>
          </p:cNvPr>
          <p:cNvSpPr/>
          <p:nvPr/>
        </p:nvSpPr>
        <p:spPr bwMode="auto">
          <a:xfrm flipH="1">
            <a:off x="7744192" y="2796518"/>
            <a:ext cx="79954" cy="79954"/>
          </a:xfrm>
          <a:prstGeom prst="ellipse">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37" name="Oval 36">
            <a:extLst>
              <a:ext uri="{FF2B5EF4-FFF2-40B4-BE49-F238E27FC236}">
                <a16:creationId xmlns:a16="http://schemas.microsoft.com/office/drawing/2014/main" id="{96EF407A-15D2-491E-845D-F99371B1B48C}"/>
              </a:ext>
            </a:extLst>
          </p:cNvPr>
          <p:cNvSpPr/>
          <p:nvPr/>
        </p:nvSpPr>
        <p:spPr bwMode="auto">
          <a:xfrm flipH="1">
            <a:off x="9318320" y="1586436"/>
            <a:ext cx="79954" cy="79954"/>
          </a:xfrm>
          <a:prstGeom prst="ellipse">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18" name="Freeform: Shape 17">
            <a:extLst>
              <a:ext uri="{FF2B5EF4-FFF2-40B4-BE49-F238E27FC236}">
                <a16:creationId xmlns:a16="http://schemas.microsoft.com/office/drawing/2014/main" id="{E6F4034A-7C13-4A01-850A-B1DFFC7BA15F}"/>
              </a:ext>
            </a:extLst>
          </p:cNvPr>
          <p:cNvSpPr/>
          <p:nvPr/>
        </p:nvSpPr>
        <p:spPr bwMode="auto">
          <a:xfrm rot="10800000" flipV="1">
            <a:off x="10324508" y="1031328"/>
            <a:ext cx="910982" cy="502182"/>
          </a:xfrm>
          <a:custGeom>
            <a:avLst/>
            <a:gdLst>
              <a:gd name="connsiteX0" fmla="*/ 453439 w 893201"/>
              <a:gd name="connsiteY0" fmla="*/ 0 h 492380"/>
              <a:gd name="connsiteX1" fmla="*/ 260039 w 893201"/>
              <a:gd name="connsiteY1" fmla="*/ 128194 h 492380"/>
              <a:gd name="connsiteX2" fmla="*/ 258244 w 893201"/>
              <a:gd name="connsiteY2" fmla="*/ 133977 h 492380"/>
              <a:gd name="connsiteX3" fmla="*/ 241354 w 893201"/>
              <a:gd name="connsiteY3" fmla="*/ 127795 h 492380"/>
              <a:gd name="connsiteX4" fmla="*/ 186033 w 893201"/>
              <a:gd name="connsiteY4" fmla="*/ 119432 h 492380"/>
              <a:gd name="connsiteX5" fmla="*/ 0 w 893201"/>
              <a:gd name="connsiteY5" fmla="*/ 305465 h 492380"/>
              <a:gd name="connsiteX6" fmla="*/ 167012 w 893201"/>
              <a:gd name="connsiteY6" fmla="*/ 490538 h 492380"/>
              <a:gd name="connsiteX7" fmla="*/ 181206 w 893201"/>
              <a:gd name="connsiteY7" fmla="*/ 491255 h 492380"/>
              <a:gd name="connsiteX8" fmla="*/ 188979 w 893201"/>
              <a:gd name="connsiteY8" fmla="*/ 492038 h 492380"/>
              <a:gd name="connsiteX9" fmla="*/ 788513 w 893201"/>
              <a:gd name="connsiteY9" fmla="*/ 492038 h 492380"/>
              <a:gd name="connsiteX10" fmla="*/ 797231 w 893201"/>
              <a:gd name="connsiteY10" fmla="*/ 492380 h 492380"/>
              <a:gd name="connsiteX11" fmla="*/ 817613 w 893201"/>
              <a:gd name="connsiteY11" fmla="*/ 489063 h 492380"/>
              <a:gd name="connsiteX12" fmla="*/ 889702 w 893201"/>
              <a:gd name="connsiteY12" fmla="*/ 364202 h 492380"/>
              <a:gd name="connsiteX13" fmla="*/ 785223 w 893201"/>
              <a:gd name="connsiteY13" fmla="*/ 288796 h 492380"/>
              <a:gd name="connsiteX14" fmla="*/ 777454 w 893201"/>
              <a:gd name="connsiteY14" fmla="*/ 290060 h 492380"/>
              <a:gd name="connsiteX15" fmla="*/ 779600 w 893201"/>
              <a:gd name="connsiteY15" fmla="*/ 277271 h 492380"/>
              <a:gd name="connsiteX16" fmla="*/ 763810 w 893201"/>
              <a:gd name="connsiteY16" fmla="*/ 208954 h 492380"/>
              <a:gd name="connsiteX17" fmla="*/ 668286 w 893201"/>
              <a:gd name="connsiteY17" fmla="*/ 149263 h 492380"/>
              <a:gd name="connsiteX18" fmla="*/ 654449 w 893201"/>
              <a:gd name="connsiteY18" fmla="*/ 149627 h 492380"/>
              <a:gd name="connsiteX19" fmla="*/ 653897 w 893201"/>
              <a:gd name="connsiteY19" fmla="*/ 147478 h 492380"/>
              <a:gd name="connsiteX20" fmla="*/ 453439 w 893201"/>
              <a:gd name="connsiteY20" fmla="*/ 0 h 49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201" h="492380">
                <a:moveTo>
                  <a:pt x="453439" y="0"/>
                </a:moveTo>
                <a:cubicBezTo>
                  <a:pt x="366498" y="0"/>
                  <a:pt x="291903" y="52860"/>
                  <a:pt x="260039" y="128194"/>
                </a:cubicBezTo>
                <a:lnTo>
                  <a:pt x="258244" y="133977"/>
                </a:lnTo>
                <a:lnTo>
                  <a:pt x="241354" y="127795"/>
                </a:lnTo>
                <a:cubicBezTo>
                  <a:pt x="223878" y="122360"/>
                  <a:pt x="205298" y="119432"/>
                  <a:pt x="186033" y="119432"/>
                </a:cubicBezTo>
                <a:cubicBezTo>
                  <a:pt x="83290" y="119432"/>
                  <a:pt x="0" y="202722"/>
                  <a:pt x="0" y="305465"/>
                </a:cubicBezTo>
                <a:cubicBezTo>
                  <a:pt x="0" y="401787"/>
                  <a:pt x="73204" y="481011"/>
                  <a:pt x="167012" y="490538"/>
                </a:cubicBezTo>
                <a:lnTo>
                  <a:pt x="181206" y="491255"/>
                </a:lnTo>
                <a:lnTo>
                  <a:pt x="188979" y="492038"/>
                </a:lnTo>
                <a:lnTo>
                  <a:pt x="788513" y="492038"/>
                </a:lnTo>
                <a:lnTo>
                  <a:pt x="797231" y="492380"/>
                </a:lnTo>
                <a:cubicBezTo>
                  <a:pt x="803993" y="491974"/>
                  <a:pt x="810815" y="490885"/>
                  <a:pt x="817613" y="489063"/>
                </a:cubicBezTo>
                <a:cubicBezTo>
                  <a:pt x="872000" y="474490"/>
                  <a:pt x="904275" y="418588"/>
                  <a:pt x="889702" y="364202"/>
                </a:cubicBezTo>
                <a:cubicBezTo>
                  <a:pt x="876951" y="316614"/>
                  <a:pt x="832557" y="285955"/>
                  <a:pt x="785223" y="288796"/>
                </a:cubicBezTo>
                <a:lnTo>
                  <a:pt x="777454" y="290060"/>
                </a:lnTo>
                <a:lnTo>
                  <a:pt x="779600" y="277271"/>
                </a:lnTo>
                <a:cubicBezTo>
                  <a:pt x="781228" y="254227"/>
                  <a:pt x="776230" y="230467"/>
                  <a:pt x="763810" y="208954"/>
                </a:cubicBezTo>
                <a:cubicBezTo>
                  <a:pt x="743109" y="173100"/>
                  <a:pt x="706693" y="151977"/>
                  <a:pt x="668286" y="149263"/>
                </a:cubicBezTo>
                <a:lnTo>
                  <a:pt x="654449" y="149627"/>
                </a:lnTo>
                <a:lnTo>
                  <a:pt x="653897" y="147478"/>
                </a:lnTo>
                <a:cubicBezTo>
                  <a:pt x="627322" y="62037"/>
                  <a:pt x="547625" y="0"/>
                  <a:pt x="453439" y="0"/>
                </a:cubicBezTo>
                <a:close/>
              </a:path>
            </a:pathLst>
          </a:custGeom>
          <a:solidFill>
            <a:schemeClr val="accent1"/>
          </a:solidFill>
          <a:ln w="12700" cap="flat">
            <a:noFill/>
            <a:prstDash val="solid"/>
            <a:miter lim="800000"/>
            <a:headEnd/>
            <a:tailEnd/>
          </a:ln>
          <a:extLst/>
        </p:spPr>
        <p:txBody>
          <a:bodyPr vert="horz" wrap="square" lIns="93260" tIns="46630" rIns="93260" bIns="46630" numCol="1" anchor="t" anchorCtr="0" compatLnSpc="1">
            <a:prstTxWarp prst="textNoShape">
              <a:avLst/>
            </a:prstTxWarp>
            <a:noAutofit/>
          </a:bodyPr>
          <a:lstStyle/>
          <a:p>
            <a:pPr algn="ctr" defTabSz="932597">
              <a:defRPr/>
            </a:pPr>
            <a:endParaRPr lang="en-US" sz="1020">
              <a:solidFill>
                <a:srgbClr val="505050"/>
              </a:solidFill>
              <a:latin typeface="Segoe UI"/>
            </a:endParaRPr>
          </a:p>
        </p:txBody>
      </p:sp>
      <p:grpSp>
        <p:nvGrpSpPr>
          <p:cNvPr id="19" name="Group 18">
            <a:extLst>
              <a:ext uri="{FF2B5EF4-FFF2-40B4-BE49-F238E27FC236}">
                <a16:creationId xmlns:a16="http://schemas.microsoft.com/office/drawing/2014/main" id="{0EDB8F5C-0393-410A-A5EA-FE1763BFBD8D}"/>
              </a:ext>
            </a:extLst>
          </p:cNvPr>
          <p:cNvGrpSpPr/>
          <p:nvPr/>
        </p:nvGrpSpPr>
        <p:grpSpPr>
          <a:xfrm>
            <a:off x="6507430" y="5771481"/>
            <a:ext cx="730491" cy="567506"/>
            <a:chOff x="4629192" y="2336515"/>
            <a:chExt cx="716233" cy="556429"/>
          </a:xfrm>
        </p:grpSpPr>
        <p:sp>
          <p:nvSpPr>
            <p:cNvPr id="20" name="Rectangle 19">
              <a:extLst>
                <a:ext uri="{FF2B5EF4-FFF2-40B4-BE49-F238E27FC236}">
                  <a16:creationId xmlns:a16="http://schemas.microsoft.com/office/drawing/2014/main" id="{C066B990-C338-4237-8543-1780FDC354DD}"/>
                </a:ext>
              </a:extLst>
            </p:cNvPr>
            <p:cNvSpPr/>
            <p:nvPr/>
          </p:nvSpPr>
          <p:spPr>
            <a:xfrm>
              <a:off x="4629192" y="2336515"/>
              <a:ext cx="278414" cy="55642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1" name="Rectangle 20">
              <a:extLst>
                <a:ext uri="{FF2B5EF4-FFF2-40B4-BE49-F238E27FC236}">
                  <a16:creationId xmlns:a16="http://schemas.microsoft.com/office/drawing/2014/main" id="{6A1A667D-583E-4B60-A602-5CEB68F76560}"/>
                </a:ext>
              </a:extLst>
            </p:cNvPr>
            <p:cNvSpPr/>
            <p:nvPr/>
          </p:nvSpPr>
          <p:spPr>
            <a:xfrm>
              <a:off x="4938421" y="2455083"/>
              <a:ext cx="254220" cy="43786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2" name="Rectangle 21">
              <a:extLst>
                <a:ext uri="{FF2B5EF4-FFF2-40B4-BE49-F238E27FC236}">
                  <a16:creationId xmlns:a16="http://schemas.microsoft.com/office/drawing/2014/main" id="{89B745C7-BE36-466E-9F9A-9827AE5858DA}"/>
                </a:ext>
              </a:extLst>
            </p:cNvPr>
            <p:cNvSpPr/>
            <p:nvPr/>
          </p:nvSpPr>
          <p:spPr>
            <a:xfrm>
              <a:off x="5223456" y="2639024"/>
              <a:ext cx="121969" cy="2539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3" name="Rectangle 22">
              <a:extLst>
                <a:ext uri="{FF2B5EF4-FFF2-40B4-BE49-F238E27FC236}">
                  <a16:creationId xmlns:a16="http://schemas.microsoft.com/office/drawing/2014/main" id="{11A7CF14-DE3B-4795-BDD2-464F7921652B}"/>
                </a:ext>
              </a:extLst>
            </p:cNvPr>
            <p:cNvSpPr/>
            <p:nvPr/>
          </p:nvSpPr>
          <p:spPr>
            <a:xfrm>
              <a:off x="4733709" y="2770148"/>
              <a:ext cx="69380" cy="122796"/>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4" name="Rectangle 23">
              <a:extLst>
                <a:ext uri="{FF2B5EF4-FFF2-40B4-BE49-F238E27FC236}">
                  <a16:creationId xmlns:a16="http://schemas.microsoft.com/office/drawing/2014/main" id="{F4171C05-F979-4359-A79B-93A726FE1C7F}"/>
                </a:ext>
              </a:extLst>
            </p:cNvPr>
            <p:cNvSpPr/>
            <p:nvPr/>
          </p:nvSpPr>
          <p:spPr>
            <a:xfrm>
              <a:off x="5030398" y="2770148"/>
              <a:ext cx="69380" cy="122796"/>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sp>
          <p:nvSpPr>
            <p:cNvPr id="25" name="Rectangle 24">
              <a:extLst>
                <a:ext uri="{FF2B5EF4-FFF2-40B4-BE49-F238E27FC236}">
                  <a16:creationId xmlns:a16="http://schemas.microsoft.com/office/drawing/2014/main" id="{A127E843-9AA2-4761-9129-F323704F9106}"/>
                </a:ext>
              </a:extLst>
            </p:cNvPr>
            <p:cNvSpPr/>
            <p:nvPr/>
          </p:nvSpPr>
          <p:spPr>
            <a:xfrm>
              <a:off x="5258775" y="2799041"/>
              <a:ext cx="45719" cy="9390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Segoe UI"/>
              </a:endParaRPr>
            </a:p>
          </p:txBody>
        </p:sp>
      </p:grpSp>
    </p:spTree>
    <p:extLst>
      <p:ext uri="{BB962C8B-B14F-4D97-AF65-F5344CB8AC3E}">
        <p14:creationId xmlns:p14="http://schemas.microsoft.com/office/powerpoint/2010/main" val="2542319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E86936-2A8E-49C7-B2D9-E915321A091A}"/>
              </a:ext>
            </a:extLst>
          </p:cNvPr>
          <p:cNvSpPr>
            <a:spLocks noGrp="1"/>
          </p:cNvSpPr>
          <p:nvPr>
            <p:ph type="body" sz="quarter" idx="10"/>
          </p:nvPr>
        </p:nvSpPr>
        <p:spPr>
          <a:xfrm>
            <a:off x="572052" y="2019746"/>
            <a:ext cx="4995646" cy="1143005"/>
          </a:xfrm>
        </p:spPr>
        <p:txBody>
          <a:bodyPr/>
          <a:lstStyle/>
          <a:p>
            <a:pPr lvl="0"/>
            <a:r>
              <a:rPr lang="en-US" sz="2000" dirty="0">
                <a:solidFill>
                  <a:schemeClr val="tx1"/>
                </a:solidFill>
              </a:rPr>
              <a:t>Provides guidance, tools, and partners in context of your migration scenario</a:t>
            </a:r>
          </a:p>
          <a:p>
            <a:pPr lvl="0"/>
            <a:endParaRPr lang="en-US" sz="2000" dirty="0">
              <a:solidFill>
                <a:schemeClr val="tx1"/>
              </a:solidFill>
            </a:endParaRPr>
          </a:p>
        </p:txBody>
      </p:sp>
      <p:sp>
        <p:nvSpPr>
          <p:cNvPr id="2" name="Title 1">
            <a:extLst>
              <a:ext uri="{FF2B5EF4-FFF2-40B4-BE49-F238E27FC236}">
                <a16:creationId xmlns:a16="http://schemas.microsoft.com/office/drawing/2014/main" id="{81523A62-AF11-400B-9411-0868F73A6218}"/>
              </a:ext>
            </a:extLst>
          </p:cNvPr>
          <p:cNvSpPr>
            <a:spLocks noGrp="1"/>
          </p:cNvSpPr>
          <p:nvPr>
            <p:ph type="title"/>
          </p:nvPr>
        </p:nvSpPr>
        <p:spPr/>
        <p:txBody>
          <a:bodyPr/>
          <a:lstStyle/>
          <a:p>
            <a:r>
              <a:rPr lang="en-US" dirty="0"/>
              <a:t>Your single destination for all thing's migration</a:t>
            </a:r>
          </a:p>
        </p:txBody>
      </p:sp>
      <p:sp>
        <p:nvSpPr>
          <p:cNvPr id="8" name="Content Placeholder 2">
            <a:extLst>
              <a:ext uri="{FF2B5EF4-FFF2-40B4-BE49-F238E27FC236}">
                <a16:creationId xmlns:a16="http://schemas.microsoft.com/office/drawing/2014/main" id="{A6DCE36A-4CEA-4A81-9D53-19E5783AFAFB}"/>
              </a:ext>
            </a:extLst>
          </p:cNvPr>
          <p:cNvSpPr txBox="1">
            <a:spLocks/>
          </p:cNvSpPr>
          <p:nvPr/>
        </p:nvSpPr>
        <p:spPr>
          <a:xfrm>
            <a:off x="275482" y="2360315"/>
            <a:ext cx="4659719" cy="39396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63">
              <a:spcBef>
                <a:spcPct val="20000"/>
              </a:spcBef>
              <a:buSzPct val="90000"/>
              <a:buNone/>
              <a:defRPr/>
            </a:pPr>
            <a:endParaRPr lang="en-US" sz="1428" spc="102">
              <a:solidFill>
                <a:prstClr val="white"/>
              </a:solidFill>
              <a:latin typeface="Segoe UI Semilight" charset="0"/>
              <a:cs typeface="Segoe UI Semilight" charset="0"/>
            </a:endParaRPr>
          </a:p>
        </p:txBody>
      </p:sp>
      <p:grpSp>
        <p:nvGrpSpPr>
          <p:cNvPr id="4" name="Group 3">
            <a:extLst>
              <a:ext uri="{FF2B5EF4-FFF2-40B4-BE49-F238E27FC236}">
                <a16:creationId xmlns:a16="http://schemas.microsoft.com/office/drawing/2014/main" id="{17226FAE-1D84-4B1F-9041-64659FC9775B}"/>
              </a:ext>
            </a:extLst>
          </p:cNvPr>
          <p:cNvGrpSpPr/>
          <p:nvPr/>
        </p:nvGrpSpPr>
        <p:grpSpPr>
          <a:xfrm>
            <a:off x="6031272" y="2085314"/>
            <a:ext cx="5209701" cy="4060986"/>
            <a:chOff x="5991061" y="1635310"/>
            <a:chExt cx="5108014" cy="3981720"/>
          </a:xfrm>
        </p:grpSpPr>
        <p:sp>
          <p:nvSpPr>
            <p:cNvPr id="9" name="Rectangle: Rounded Corners 8">
              <a:extLst>
                <a:ext uri="{FF2B5EF4-FFF2-40B4-BE49-F238E27FC236}">
                  <a16:creationId xmlns:a16="http://schemas.microsoft.com/office/drawing/2014/main" id="{59D24251-5A6D-4D6A-B90D-0C7348EAE5D0}"/>
                </a:ext>
              </a:extLst>
            </p:cNvPr>
            <p:cNvSpPr/>
            <p:nvPr/>
          </p:nvSpPr>
          <p:spPr bwMode="auto">
            <a:xfrm>
              <a:off x="5991061" y="1635310"/>
              <a:ext cx="5108014" cy="3981720"/>
            </a:xfrm>
            <a:prstGeom prst="roundRect">
              <a:avLst>
                <a:gd name="adj" fmla="val 2802"/>
              </a:avLst>
            </a:prstGeom>
            <a:solidFill>
              <a:schemeClr val="tx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9784026F-702E-42E7-B530-11C3EB46A7D5}"/>
                </a:ext>
              </a:extLst>
            </p:cNvPr>
            <p:cNvPicPr>
              <a:picLocks noChangeAspect="1"/>
            </p:cNvPicPr>
            <p:nvPr/>
          </p:nvPicPr>
          <p:blipFill>
            <a:blip r:embed="rId3"/>
            <a:stretch>
              <a:fillRect/>
            </a:stretch>
          </p:blipFill>
          <p:spPr>
            <a:xfrm>
              <a:off x="6096000" y="1750075"/>
              <a:ext cx="4901821" cy="3761721"/>
            </a:xfrm>
            <a:prstGeom prst="rect">
              <a:avLst/>
            </a:prstGeom>
          </p:spPr>
        </p:pic>
      </p:grpSp>
      <p:sp>
        <p:nvSpPr>
          <p:cNvPr id="18" name="TextBox 17">
            <a:extLst>
              <a:ext uri="{FF2B5EF4-FFF2-40B4-BE49-F238E27FC236}">
                <a16:creationId xmlns:a16="http://schemas.microsoft.com/office/drawing/2014/main" id="{6D77AF10-17CF-4F5B-BE8E-669CAB35CC0C}"/>
              </a:ext>
            </a:extLst>
          </p:cNvPr>
          <p:cNvSpPr txBox="1"/>
          <p:nvPr/>
        </p:nvSpPr>
        <p:spPr>
          <a:xfrm>
            <a:off x="6031270" y="6286973"/>
            <a:ext cx="5272605" cy="343470"/>
          </a:xfrm>
          <a:prstGeom prst="rect">
            <a:avLst/>
          </a:prstGeom>
          <a:noFill/>
        </p:spPr>
        <p:txBody>
          <a:bodyPr wrap="square" lIns="93260" tIns="46630" rIns="93260" bIns="46630" rtlCol="0">
            <a:spAutoFit/>
          </a:bodyPr>
          <a:lstStyle>
            <a:defPPr>
              <a:defRPr lang="en-US"/>
            </a:defPPr>
            <a:lvl1pPr algn="ctr">
              <a:lnSpc>
                <a:spcPct val="90000"/>
              </a:lnSpc>
              <a:spcAft>
                <a:spcPts val="600"/>
              </a:spcAft>
              <a:defRPr sz="1000" kern="0">
                <a:ln>
                  <a:solidFill>
                    <a:srgbClr val="FFFFFF">
                      <a:alpha val="0"/>
                    </a:srgbClr>
                  </a:solidFill>
                </a:ln>
                <a:solidFill>
                  <a:srgbClr val="0078D7"/>
                </a:solidFill>
                <a:latin typeface="Segoe UI Semibold" charset="0"/>
                <a:cs typeface="Segoe UI Semibold" charset="0"/>
              </a:defRPr>
            </a:lvl1pPr>
          </a:lstStyle>
          <a:p>
            <a:pPr algn="l" defTabSz="932597">
              <a:spcAft>
                <a:spcPts val="612"/>
              </a:spcAft>
            </a:pPr>
            <a:r>
              <a:rPr lang="en-US" sz="1800" dirty="0">
                <a:solidFill>
                  <a:schemeClr val="accent2"/>
                </a:solidFill>
                <a:hlinkClick r:id="rId4">
                  <a:extLst>
                    <a:ext uri="{A12FA001-AC4F-418D-AE19-62706E023703}">
                      <ahyp:hlinkClr xmlns:ahyp="http://schemas.microsoft.com/office/drawing/2018/hyperlinkcolor" val="tx"/>
                    </a:ext>
                  </a:extLst>
                </a:hlinkClick>
              </a:rPr>
              <a:t>https://azure.microsoft.com/en-us/migration/</a:t>
            </a:r>
            <a:endParaRPr lang="en-US" sz="1800" dirty="0">
              <a:solidFill>
                <a:schemeClr val="accent2"/>
              </a:solidFill>
            </a:endParaRPr>
          </a:p>
        </p:txBody>
      </p:sp>
      <p:sp>
        <p:nvSpPr>
          <p:cNvPr id="12" name="TextBox 11">
            <a:extLst>
              <a:ext uri="{FF2B5EF4-FFF2-40B4-BE49-F238E27FC236}">
                <a16:creationId xmlns:a16="http://schemas.microsoft.com/office/drawing/2014/main" id="{20E55FE5-8135-484F-B3A3-490A3E79C68C}"/>
              </a:ext>
            </a:extLst>
          </p:cNvPr>
          <p:cNvSpPr txBox="1"/>
          <p:nvPr/>
        </p:nvSpPr>
        <p:spPr>
          <a:xfrm>
            <a:off x="6091707" y="1591714"/>
            <a:ext cx="5087155" cy="282513"/>
          </a:xfrm>
          <a:prstGeom prst="rect">
            <a:avLst/>
          </a:prstGeom>
          <a:noFill/>
        </p:spPr>
        <p:txBody>
          <a:bodyPr wrap="square" tIns="0" bIns="0" rtlCol="0">
            <a:spAutoFit/>
          </a:bodyPr>
          <a:lstStyle/>
          <a:p>
            <a:pPr algn="ctr" defTabSz="932597">
              <a:defRPr/>
            </a:pPr>
            <a:r>
              <a:rPr lang="en-US" sz="1836" dirty="0">
                <a:solidFill>
                  <a:srgbClr val="0078D4"/>
                </a:solidFill>
                <a:latin typeface="Segoe UI Semibold"/>
              </a:rPr>
              <a:t>Azure migration center</a:t>
            </a:r>
          </a:p>
        </p:txBody>
      </p:sp>
    </p:spTree>
    <p:extLst>
      <p:ext uri="{BB962C8B-B14F-4D97-AF65-F5344CB8AC3E}">
        <p14:creationId xmlns:p14="http://schemas.microsoft.com/office/powerpoint/2010/main" val="279574941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Shape 43">
            <a:extLst>
              <a:ext uri="{FF2B5EF4-FFF2-40B4-BE49-F238E27FC236}">
                <a16:creationId xmlns:a16="http://schemas.microsoft.com/office/drawing/2014/main" id="{0AA9018A-6624-4088-BD18-E4AFFA1D25F7}"/>
              </a:ext>
            </a:extLst>
          </p:cNvPr>
          <p:cNvSpPr/>
          <p:nvPr/>
        </p:nvSpPr>
        <p:spPr bwMode="auto">
          <a:xfrm>
            <a:off x="7834023" y="4946893"/>
            <a:ext cx="706945" cy="91140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4663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0078D7"/>
              </a:solidFill>
              <a:latin typeface="Segoe UI Semilight" panose="020B0402040204020203" pitchFamily="34" charset="0"/>
              <a:ea typeface="Segoe UI" pitchFamily="34" charset="0"/>
              <a:cs typeface="Segoe UI Semilight" panose="020B0402040204020203" pitchFamily="34" charset="0"/>
            </a:endParaRPr>
          </a:p>
        </p:txBody>
      </p:sp>
      <p:sp>
        <p:nvSpPr>
          <p:cNvPr id="5" name="Text Placeholder 4">
            <a:extLst>
              <a:ext uri="{FF2B5EF4-FFF2-40B4-BE49-F238E27FC236}">
                <a16:creationId xmlns:a16="http://schemas.microsoft.com/office/drawing/2014/main" id="{1167C601-9F1B-455E-AA18-0FD3F62DDD0E}"/>
              </a:ext>
            </a:extLst>
          </p:cNvPr>
          <p:cNvSpPr>
            <a:spLocks noGrp="1"/>
          </p:cNvSpPr>
          <p:nvPr>
            <p:ph type="body" sz="quarter" idx="10"/>
          </p:nvPr>
        </p:nvSpPr>
        <p:spPr>
          <a:xfrm>
            <a:off x="598946" y="1875934"/>
            <a:ext cx="4995646" cy="2872937"/>
          </a:xfrm>
        </p:spPr>
        <p:txBody>
          <a:bodyPr vert="horz" wrap="square" lIns="0" tIns="0" rIns="0" bIns="0" rtlCol="0">
            <a:spAutoFit/>
          </a:bodyPr>
          <a:lstStyle/>
          <a:p>
            <a:r>
              <a:rPr lang="en-US" dirty="0"/>
              <a:t>Fully managed Azure service platform for seamless and frictionless data migration at scale</a:t>
            </a:r>
          </a:p>
          <a:p>
            <a:r>
              <a:rPr lang="en-US" dirty="0"/>
              <a:t>Database migrations with minimal downtime </a:t>
            </a:r>
          </a:p>
          <a:p>
            <a:pPr lvl="0"/>
            <a:r>
              <a:rPr lang="en-US" dirty="0">
                <a:sym typeface="Wingdings" panose="05000000000000000000" pitchFamily="2" charset="2"/>
              </a:rPr>
              <a:t>Migrate SQL Server &amp; 3rd party databases to Azure SQL Database</a:t>
            </a:r>
          </a:p>
          <a:p>
            <a:r>
              <a:rPr lang="en-US" dirty="0"/>
              <a:t>Built for scale and reliability</a:t>
            </a:r>
          </a:p>
          <a:p>
            <a:endParaRPr lang="en-US" dirty="0"/>
          </a:p>
        </p:txBody>
      </p:sp>
      <p:sp>
        <p:nvSpPr>
          <p:cNvPr id="2" name="Title 1">
            <a:extLst>
              <a:ext uri="{FF2B5EF4-FFF2-40B4-BE49-F238E27FC236}">
                <a16:creationId xmlns:a16="http://schemas.microsoft.com/office/drawing/2014/main" id="{F4C95CA8-A0C4-4EDB-BD67-9A7CBE2D4CF5}"/>
              </a:ext>
            </a:extLst>
          </p:cNvPr>
          <p:cNvSpPr>
            <a:spLocks noGrp="1"/>
          </p:cNvSpPr>
          <p:nvPr>
            <p:ph type="title"/>
          </p:nvPr>
        </p:nvSpPr>
        <p:spPr>
          <a:xfrm>
            <a:off x="385702" y="466301"/>
            <a:ext cx="11945251" cy="1107996"/>
          </a:xfrm>
        </p:spPr>
        <p:txBody>
          <a:bodyPr/>
          <a:lstStyle/>
          <a:p>
            <a:r>
              <a:rPr lang="en-US" sz="3600" dirty="0"/>
              <a:t>Expedite migration with Azure Database Migration Service</a:t>
            </a:r>
          </a:p>
        </p:txBody>
      </p:sp>
      <p:grpSp>
        <p:nvGrpSpPr>
          <p:cNvPr id="24" name="Group 23">
            <a:extLst>
              <a:ext uri="{FF2B5EF4-FFF2-40B4-BE49-F238E27FC236}">
                <a16:creationId xmlns:a16="http://schemas.microsoft.com/office/drawing/2014/main" id="{0A7352D3-86A8-462A-993A-F5F75365A1A0}"/>
              </a:ext>
            </a:extLst>
          </p:cNvPr>
          <p:cNvGrpSpPr>
            <a:grpSpLocks noChangeAspect="1"/>
          </p:cNvGrpSpPr>
          <p:nvPr/>
        </p:nvGrpSpPr>
        <p:grpSpPr bwMode="auto">
          <a:xfrm>
            <a:off x="7906009" y="5432041"/>
            <a:ext cx="562973" cy="71741"/>
            <a:chOff x="753" y="1767"/>
            <a:chExt cx="6168" cy="786"/>
          </a:xfrm>
          <a:solidFill>
            <a:schemeClr val="bg1"/>
          </a:solidFill>
        </p:grpSpPr>
        <p:sp>
          <p:nvSpPr>
            <p:cNvPr id="35" name="Freeform 6">
              <a:extLst>
                <a:ext uri="{FF2B5EF4-FFF2-40B4-BE49-F238E27FC236}">
                  <a16:creationId xmlns:a16="http://schemas.microsoft.com/office/drawing/2014/main" id="{4F627948-6FF3-4142-B92D-D58FE0B22414}"/>
                </a:ext>
              </a:extLst>
            </p:cNvPr>
            <p:cNvSpPr>
              <a:spLocks/>
            </p:cNvSpPr>
            <p:nvPr/>
          </p:nvSpPr>
          <p:spPr bwMode="auto">
            <a:xfrm>
              <a:off x="5071" y="1776"/>
              <a:ext cx="674" cy="777"/>
            </a:xfrm>
            <a:custGeom>
              <a:avLst/>
              <a:gdLst>
                <a:gd name="T0" fmla="*/ 0 w 674"/>
                <a:gd name="T1" fmla="*/ 0 h 777"/>
                <a:gd name="T2" fmla="*/ 127 w 674"/>
                <a:gd name="T3" fmla="*/ 0 h 777"/>
                <a:gd name="T4" fmla="*/ 127 w 674"/>
                <a:gd name="T5" fmla="*/ 651 h 777"/>
                <a:gd name="T6" fmla="*/ 674 w 674"/>
                <a:gd name="T7" fmla="*/ 651 h 777"/>
                <a:gd name="T8" fmla="*/ 593 w 674"/>
                <a:gd name="T9" fmla="*/ 777 h 777"/>
                <a:gd name="T10" fmla="*/ 0 w 674"/>
                <a:gd name="T11" fmla="*/ 777 h 777"/>
                <a:gd name="T12" fmla="*/ 0 w 674"/>
                <a:gd name="T13" fmla="*/ 0 h 777"/>
              </a:gdLst>
              <a:ahLst/>
              <a:cxnLst>
                <a:cxn ang="0">
                  <a:pos x="T0" y="T1"/>
                </a:cxn>
                <a:cxn ang="0">
                  <a:pos x="T2" y="T3"/>
                </a:cxn>
                <a:cxn ang="0">
                  <a:pos x="T4" y="T5"/>
                </a:cxn>
                <a:cxn ang="0">
                  <a:pos x="T6" y="T7"/>
                </a:cxn>
                <a:cxn ang="0">
                  <a:pos x="T8" y="T9"/>
                </a:cxn>
                <a:cxn ang="0">
                  <a:pos x="T10" y="T11"/>
                </a:cxn>
                <a:cxn ang="0">
                  <a:pos x="T12" y="T13"/>
                </a:cxn>
              </a:cxnLst>
              <a:rect l="0" t="0" r="r" b="b"/>
              <a:pathLst>
                <a:path w="674" h="777">
                  <a:moveTo>
                    <a:pt x="0" y="0"/>
                  </a:moveTo>
                  <a:lnTo>
                    <a:pt x="127" y="0"/>
                  </a:lnTo>
                  <a:lnTo>
                    <a:pt x="127" y="651"/>
                  </a:lnTo>
                  <a:lnTo>
                    <a:pt x="674" y="651"/>
                  </a:lnTo>
                  <a:lnTo>
                    <a:pt x="593" y="777"/>
                  </a:lnTo>
                  <a:lnTo>
                    <a:pt x="0" y="777"/>
                  </a:lnTo>
                  <a:lnTo>
                    <a:pt x="0" y="0"/>
                  </a:ln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Semilight"/>
              </a:endParaRPr>
            </a:p>
          </p:txBody>
        </p:sp>
        <p:sp>
          <p:nvSpPr>
            <p:cNvPr id="36" name="Freeform 7">
              <a:extLst>
                <a:ext uri="{FF2B5EF4-FFF2-40B4-BE49-F238E27FC236}">
                  <a16:creationId xmlns:a16="http://schemas.microsoft.com/office/drawing/2014/main" id="{09AA474E-706F-4315-B04C-4288A7361566}"/>
                </a:ext>
              </a:extLst>
            </p:cNvPr>
            <p:cNvSpPr>
              <a:spLocks/>
            </p:cNvSpPr>
            <p:nvPr/>
          </p:nvSpPr>
          <p:spPr bwMode="auto">
            <a:xfrm flipH="1">
              <a:off x="3004" y="1778"/>
              <a:ext cx="1068" cy="775"/>
            </a:xfrm>
            <a:custGeom>
              <a:avLst/>
              <a:gdLst>
                <a:gd name="T0" fmla="*/ 544 w 1068"/>
                <a:gd name="T1" fmla="*/ 0 h 775"/>
                <a:gd name="T2" fmla="*/ 567 w 1068"/>
                <a:gd name="T3" fmla="*/ 6 h 775"/>
                <a:gd name="T4" fmla="*/ 585 w 1068"/>
                <a:gd name="T5" fmla="*/ 17 h 775"/>
                <a:gd name="T6" fmla="*/ 600 w 1068"/>
                <a:gd name="T7" fmla="*/ 36 h 775"/>
                <a:gd name="T8" fmla="*/ 1068 w 1068"/>
                <a:gd name="T9" fmla="*/ 775 h 775"/>
                <a:gd name="T10" fmla="*/ 915 w 1068"/>
                <a:gd name="T11" fmla="*/ 775 h 775"/>
                <a:gd name="T12" fmla="*/ 533 w 1068"/>
                <a:gd name="T13" fmla="*/ 170 h 775"/>
                <a:gd name="T14" fmla="*/ 370 w 1068"/>
                <a:gd name="T15" fmla="*/ 425 h 775"/>
                <a:gd name="T16" fmla="*/ 669 w 1068"/>
                <a:gd name="T17" fmla="*/ 425 h 775"/>
                <a:gd name="T18" fmla="*/ 591 w 1068"/>
                <a:gd name="T19" fmla="*/ 553 h 775"/>
                <a:gd name="T20" fmla="*/ 292 w 1068"/>
                <a:gd name="T21" fmla="*/ 553 h 775"/>
                <a:gd name="T22" fmla="*/ 153 w 1068"/>
                <a:gd name="T23" fmla="*/ 775 h 775"/>
                <a:gd name="T24" fmla="*/ 0 w 1068"/>
                <a:gd name="T25" fmla="*/ 775 h 775"/>
                <a:gd name="T26" fmla="*/ 462 w 1068"/>
                <a:gd name="T27" fmla="*/ 38 h 775"/>
                <a:gd name="T28" fmla="*/ 479 w 1068"/>
                <a:gd name="T29" fmla="*/ 19 h 775"/>
                <a:gd name="T30" fmla="*/ 499 w 1068"/>
                <a:gd name="T31" fmla="*/ 6 h 775"/>
                <a:gd name="T32" fmla="*/ 522 w 1068"/>
                <a:gd name="T33" fmla="*/ 0 h 775"/>
                <a:gd name="T34" fmla="*/ 544 w 1068"/>
                <a:gd name="T35" fmla="*/ 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8" h="775">
                  <a:moveTo>
                    <a:pt x="544" y="0"/>
                  </a:moveTo>
                  <a:lnTo>
                    <a:pt x="567" y="6"/>
                  </a:lnTo>
                  <a:lnTo>
                    <a:pt x="585" y="17"/>
                  </a:lnTo>
                  <a:lnTo>
                    <a:pt x="600" y="36"/>
                  </a:lnTo>
                  <a:lnTo>
                    <a:pt x="1068" y="775"/>
                  </a:lnTo>
                  <a:lnTo>
                    <a:pt x="915" y="775"/>
                  </a:lnTo>
                  <a:lnTo>
                    <a:pt x="533" y="170"/>
                  </a:lnTo>
                  <a:lnTo>
                    <a:pt x="370" y="425"/>
                  </a:lnTo>
                  <a:lnTo>
                    <a:pt x="669" y="425"/>
                  </a:lnTo>
                  <a:lnTo>
                    <a:pt x="591" y="553"/>
                  </a:lnTo>
                  <a:lnTo>
                    <a:pt x="292" y="553"/>
                  </a:lnTo>
                  <a:lnTo>
                    <a:pt x="153" y="775"/>
                  </a:lnTo>
                  <a:lnTo>
                    <a:pt x="0" y="775"/>
                  </a:lnTo>
                  <a:lnTo>
                    <a:pt x="462" y="38"/>
                  </a:lnTo>
                  <a:lnTo>
                    <a:pt x="479" y="19"/>
                  </a:lnTo>
                  <a:lnTo>
                    <a:pt x="499" y="6"/>
                  </a:lnTo>
                  <a:lnTo>
                    <a:pt x="522" y="0"/>
                  </a:lnTo>
                  <a:lnTo>
                    <a:pt x="544" y="0"/>
                  </a:ln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Semilight"/>
              </a:endParaRPr>
            </a:p>
          </p:txBody>
        </p:sp>
        <p:sp>
          <p:nvSpPr>
            <p:cNvPr id="37" name="Freeform 8">
              <a:extLst>
                <a:ext uri="{FF2B5EF4-FFF2-40B4-BE49-F238E27FC236}">
                  <a16:creationId xmlns:a16="http://schemas.microsoft.com/office/drawing/2014/main" id="{FFDB8A1B-FFDF-494E-8C53-5F4E2D8CD319}"/>
                </a:ext>
              </a:extLst>
            </p:cNvPr>
            <p:cNvSpPr>
              <a:spLocks/>
            </p:cNvSpPr>
            <p:nvPr/>
          </p:nvSpPr>
          <p:spPr bwMode="auto">
            <a:xfrm>
              <a:off x="4007" y="1776"/>
              <a:ext cx="967" cy="777"/>
            </a:xfrm>
            <a:custGeom>
              <a:avLst/>
              <a:gdLst>
                <a:gd name="T0" fmla="*/ 967 w 967"/>
                <a:gd name="T1" fmla="*/ 0 h 777"/>
                <a:gd name="T2" fmla="*/ 888 w 967"/>
                <a:gd name="T3" fmla="*/ 128 h 777"/>
                <a:gd name="T4" fmla="*/ 357 w 967"/>
                <a:gd name="T5" fmla="*/ 128 h 777"/>
                <a:gd name="T6" fmla="*/ 312 w 967"/>
                <a:gd name="T7" fmla="*/ 132 h 777"/>
                <a:gd name="T8" fmla="*/ 271 w 967"/>
                <a:gd name="T9" fmla="*/ 143 h 777"/>
                <a:gd name="T10" fmla="*/ 233 w 967"/>
                <a:gd name="T11" fmla="*/ 164 h 777"/>
                <a:gd name="T12" fmla="*/ 203 w 967"/>
                <a:gd name="T13" fmla="*/ 188 h 777"/>
                <a:gd name="T14" fmla="*/ 177 w 967"/>
                <a:gd name="T15" fmla="*/ 220 h 777"/>
                <a:gd name="T16" fmla="*/ 157 w 967"/>
                <a:gd name="T17" fmla="*/ 258 h 777"/>
                <a:gd name="T18" fmla="*/ 142 w 967"/>
                <a:gd name="T19" fmla="*/ 298 h 777"/>
                <a:gd name="T20" fmla="*/ 132 w 967"/>
                <a:gd name="T21" fmla="*/ 343 h 777"/>
                <a:gd name="T22" fmla="*/ 129 w 967"/>
                <a:gd name="T23" fmla="*/ 390 h 777"/>
                <a:gd name="T24" fmla="*/ 132 w 967"/>
                <a:gd name="T25" fmla="*/ 437 h 777"/>
                <a:gd name="T26" fmla="*/ 142 w 967"/>
                <a:gd name="T27" fmla="*/ 480 h 777"/>
                <a:gd name="T28" fmla="*/ 157 w 967"/>
                <a:gd name="T29" fmla="*/ 521 h 777"/>
                <a:gd name="T30" fmla="*/ 177 w 967"/>
                <a:gd name="T31" fmla="*/ 559 h 777"/>
                <a:gd name="T32" fmla="*/ 203 w 967"/>
                <a:gd name="T33" fmla="*/ 589 h 777"/>
                <a:gd name="T34" fmla="*/ 233 w 967"/>
                <a:gd name="T35" fmla="*/ 615 h 777"/>
                <a:gd name="T36" fmla="*/ 271 w 967"/>
                <a:gd name="T37" fmla="*/ 634 h 777"/>
                <a:gd name="T38" fmla="*/ 312 w 967"/>
                <a:gd name="T39" fmla="*/ 647 h 777"/>
                <a:gd name="T40" fmla="*/ 357 w 967"/>
                <a:gd name="T41" fmla="*/ 651 h 777"/>
                <a:gd name="T42" fmla="*/ 954 w 967"/>
                <a:gd name="T43" fmla="*/ 651 h 777"/>
                <a:gd name="T44" fmla="*/ 871 w 967"/>
                <a:gd name="T45" fmla="*/ 777 h 777"/>
                <a:gd name="T46" fmla="*/ 353 w 967"/>
                <a:gd name="T47" fmla="*/ 777 h 777"/>
                <a:gd name="T48" fmla="*/ 291 w 967"/>
                <a:gd name="T49" fmla="*/ 773 h 777"/>
                <a:gd name="T50" fmla="*/ 233 w 967"/>
                <a:gd name="T51" fmla="*/ 758 h 777"/>
                <a:gd name="T52" fmla="*/ 183 w 967"/>
                <a:gd name="T53" fmla="*/ 734 h 777"/>
                <a:gd name="T54" fmla="*/ 136 w 967"/>
                <a:gd name="T55" fmla="*/ 702 h 777"/>
                <a:gd name="T56" fmla="*/ 97 w 967"/>
                <a:gd name="T57" fmla="*/ 664 h 777"/>
                <a:gd name="T58" fmla="*/ 63 w 967"/>
                <a:gd name="T59" fmla="*/ 619 h 777"/>
                <a:gd name="T60" fmla="*/ 35 w 967"/>
                <a:gd name="T61" fmla="*/ 568 h 777"/>
                <a:gd name="T62" fmla="*/ 16 w 967"/>
                <a:gd name="T63" fmla="*/ 512 h 777"/>
                <a:gd name="T64" fmla="*/ 3 w 967"/>
                <a:gd name="T65" fmla="*/ 452 h 777"/>
                <a:gd name="T66" fmla="*/ 0 w 967"/>
                <a:gd name="T67" fmla="*/ 390 h 777"/>
                <a:gd name="T68" fmla="*/ 3 w 967"/>
                <a:gd name="T69" fmla="*/ 326 h 777"/>
                <a:gd name="T70" fmla="*/ 16 w 967"/>
                <a:gd name="T71" fmla="*/ 267 h 777"/>
                <a:gd name="T72" fmla="*/ 35 w 967"/>
                <a:gd name="T73" fmla="*/ 211 h 777"/>
                <a:gd name="T74" fmla="*/ 63 w 967"/>
                <a:gd name="T75" fmla="*/ 160 h 777"/>
                <a:gd name="T76" fmla="*/ 97 w 967"/>
                <a:gd name="T77" fmla="*/ 115 h 777"/>
                <a:gd name="T78" fmla="*/ 136 w 967"/>
                <a:gd name="T79" fmla="*/ 76 h 777"/>
                <a:gd name="T80" fmla="*/ 183 w 967"/>
                <a:gd name="T81" fmla="*/ 44 h 777"/>
                <a:gd name="T82" fmla="*/ 233 w 967"/>
                <a:gd name="T83" fmla="*/ 21 h 777"/>
                <a:gd name="T84" fmla="*/ 291 w 967"/>
                <a:gd name="T85" fmla="*/ 6 h 777"/>
                <a:gd name="T86" fmla="*/ 353 w 967"/>
                <a:gd name="T87" fmla="*/ 0 h 777"/>
                <a:gd name="T88" fmla="*/ 967 w 967"/>
                <a:gd name="T89"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67" h="777">
                  <a:moveTo>
                    <a:pt x="967" y="0"/>
                  </a:moveTo>
                  <a:lnTo>
                    <a:pt x="888" y="128"/>
                  </a:lnTo>
                  <a:lnTo>
                    <a:pt x="357" y="128"/>
                  </a:lnTo>
                  <a:lnTo>
                    <a:pt x="312" y="132"/>
                  </a:lnTo>
                  <a:lnTo>
                    <a:pt x="271" y="143"/>
                  </a:lnTo>
                  <a:lnTo>
                    <a:pt x="233" y="164"/>
                  </a:lnTo>
                  <a:lnTo>
                    <a:pt x="203" y="188"/>
                  </a:lnTo>
                  <a:lnTo>
                    <a:pt x="177" y="220"/>
                  </a:lnTo>
                  <a:lnTo>
                    <a:pt x="157" y="258"/>
                  </a:lnTo>
                  <a:lnTo>
                    <a:pt x="142" y="298"/>
                  </a:lnTo>
                  <a:lnTo>
                    <a:pt x="132" y="343"/>
                  </a:lnTo>
                  <a:lnTo>
                    <a:pt x="129" y="390"/>
                  </a:lnTo>
                  <a:lnTo>
                    <a:pt x="132" y="437"/>
                  </a:lnTo>
                  <a:lnTo>
                    <a:pt x="142" y="480"/>
                  </a:lnTo>
                  <a:lnTo>
                    <a:pt x="157" y="521"/>
                  </a:lnTo>
                  <a:lnTo>
                    <a:pt x="177" y="559"/>
                  </a:lnTo>
                  <a:lnTo>
                    <a:pt x="203" y="589"/>
                  </a:lnTo>
                  <a:lnTo>
                    <a:pt x="233" y="615"/>
                  </a:lnTo>
                  <a:lnTo>
                    <a:pt x="271" y="634"/>
                  </a:lnTo>
                  <a:lnTo>
                    <a:pt x="312" y="647"/>
                  </a:lnTo>
                  <a:lnTo>
                    <a:pt x="357" y="651"/>
                  </a:lnTo>
                  <a:lnTo>
                    <a:pt x="954" y="651"/>
                  </a:lnTo>
                  <a:lnTo>
                    <a:pt x="871" y="777"/>
                  </a:lnTo>
                  <a:lnTo>
                    <a:pt x="353" y="777"/>
                  </a:lnTo>
                  <a:lnTo>
                    <a:pt x="291" y="773"/>
                  </a:lnTo>
                  <a:lnTo>
                    <a:pt x="233" y="758"/>
                  </a:lnTo>
                  <a:lnTo>
                    <a:pt x="183" y="734"/>
                  </a:lnTo>
                  <a:lnTo>
                    <a:pt x="136" y="702"/>
                  </a:lnTo>
                  <a:lnTo>
                    <a:pt x="97" y="664"/>
                  </a:lnTo>
                  <a:lnTo>
                    <a:pt x="63" y="619"/>
                  </a:lnTo>
                  <a:lnTo>
                    <a:pt x="35" y="568"/>
                  </a:lnTo>
                  <a:lnTo>
                    <a:pt x="16" y="512"/>
                  </a:lnTo>
                  <a:lnTo>
                    <a:pt x="3" y="452"/>
                  </a:lnTo>
                  <a:lnTo>
                    <a:pt x="0" y="390"/>
                  </a:lnTo>
                  <a:lnTo>
                    <a:pt x="3" y="326"/>
                  </a:lnTo>
                  <a:lnTo>
                    <a:pt x="16" y="267"/>
                  </a:lnTo>
                  <a:lnTo>
                    <a:pt x="35" y="211"/>
                  </a:lnTo>
                  <a:lnTo>
                    <a:pt x="63" y="160"/>
                  </a:lnTo>
                  <a:lnTo>
                    <a:pt x="97" y="115"/>
                  </a:lnTo>
                  <a:lnTo>
                    <a:pt x="136" y="76"/>
                  </a:lnTo>
                  <a:lnTo>
                    <a:pt x="183" y="44"/>
                  </a:lnTo>
                  <a:lnTo>
                    <a:pt x="233" y="21"/>
                  </a:lnTo>
                  <a:lnTo>
                    <a:pt x="291" y="6"/>
                  </a:lnTo>
                  <a:lnTo>
                    <a:pt x="353" y="0"/>
                  </a:lnTo>
                  <a:lnTo>
                    <a:pt x="967" y="0"/>
                  </a:ln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Semilight"/>
              </a:endParaRPr>
            </a:p>
          </p:txBody>
        </p:sp>
        <p:sp>
          <p:nvSpPr>
            <p:cNvPr id="38" name="Freeform 9">
              <a:extLst>
                <a:ext uri="{FF2B5EF4-FFF2-40B4-BE49-F238E27FC236}">
                  <a16:creationId xmlns:a16="http://schemas.microsoft.com/office/drawing/2014/main" id="{CD40B20A-3FA6-4089-AB39-B0DA3FA20B57}"/>
                </a:ext>
              </a:extLst>
            </p:cNvPr>
            <p:cNvSpPr>
              <a:spLocks noEditPoints="1"/>
            </p:cNvSpPr>
            <p:nvPr/>
          </p:nvSpPr>
          <p:spPr bwMode="auto">
            <a:xfrm>
              <a:off x="753" y="1776"/>
              <a:ext cx="1255" cy="777"/>
            </a:xfrm>
            <a:custGeom>
              <a:avLst/>
              <a:gdLst>
                <a:gd name="T0" fmla="*/ 309 w 1255"/>
                <a:gd name="T1" fmla="*/ 132 h 777"/>
                <a:gd name="T2" fmla="*/ 230 w 1255"/>
                <a:gd name="T3" fmla="*/ 164 h 777"/>
                <a:gd name="T4" fmla="*/ 174 w 1255"/>
                <a:gd name="T5" fmla="*/ 220 h 777"/>
                <a:gd name="T6" fmla="*/ 138 w 1255"/>
                <a:gd name="T7" fmla="*/ 298 h 777"/>
                <a:gd name="T8" fmla="*/ 125 w 1255"/>
                <a:gd name="T9" fmla="*/ 390 h 777"/>
                <a:gd name="T10" fmla="*/ 138 w 1255"/>
                <a:gd name="T11" fmla="*/ 480 h 777"/>
                <a:gd name="T12" fmla="*/ 174 w 1255"/>
                <a:gd name="T13" fmla="*/ 559 h 777"/>
                <a:gd name="T14" fmla="*/ 230 w 1255"/>
                <a:gd name="T15" fmla="*/ 615 h 777"/>
                <a:gd name="T16" fmla="*/ 309 w 1255"/>
                <a:gd name="T17" fmla="*/ 647 h 777"/>
                <a:gd name="T18" fmla="*/ 902 w 1255"/>
                <a:gd name="T19" fmla="*/ 651 h 777"/>
                <a:gd name="T20" fmla="*/ 988 w 1255"/>
                <a:gd name="T21" fmla="*/ 634 h 777"/>
                <a:gd name="T22" fmla="*/ 1055 w 1255"/>
                <a:gd name="T23" fmla="*/ 589 h 777"/>
                <a:gd name="T24" fmla="*/ 1102 w 1255"/>
                <a:gd name="T25" fmla="*/ 521 h 777"/>
                <a:gd name="T26" fmla="*/ 1126 w 1255"/>
                <a:gd name="T27" fmla="*/ 437 h 777"/>
                <a:gd name="T28" fmla="*/ 1126 w 1255"/>
                <a:gd name="T29" fmla="*/ 343 h 777"/>
                <a:gd name="T30" fmla="*/ 1102 w 1255"/>
                <a:gd name="T31" fmla="*/ 258 h 777"/>
                <a:gd name="T32" fmla="*/ 1055 w 1255"/>
                <a:gd name="T33" fmla="*/ 188 h 777"/>
                <a:gd name="T34" fmla="*/ 988 w 1255"/>
                <a:gd name="T35" fmla="*/ 143 h 777"/>
                <a:gd name="T36" fmla="*/ 902 w 1255"/>
                <a:gd name="T37" fmla="*/ 128 h 777"/>
                <a:gd name="T38" fmla="*/ 354 w 1255"/>
                <a:gd name="T39" fmla="*/ 0 h 777"/>
                <a:gd name="T40" fmla="*/ 964 w 1255"/>
                <a:gd name="T41" fmla="*/ 6 h 777"/>
                <a:gd name="T42" fmla="*/ 1072 w 1255"/>
                <a:gd name="T43" fmla="*/ 44 h 777"/>
                <a:gd name="T44" fmla="*/ 1158 w 1255"/>
                <a:gd name="T45" fmla="*/ 115 h 777"/>
                <a:gd name="T46" fmla="*/ 1218 w 1255"/>
                <a:gd name="T47" fmla="*/ 211 h 777"/>
                <a:gd name="T48" fmla="*/ 1250 w 1255"/>
                <a:gd name="T49" fmla="*/ 326 h 777"/>
                <a:gd name="T50" fmla="*/ 1250 w 1255"/>
                <a:gd name="T51" fmla="*/ 452 h 777"/>
                <a:gd name="T52" fmla="*/ 1218 w 1255"/>
                <a:gd name="T53" fmla="*/ 568 h 777"/>
                <a:gd name="T54" fmla="*/ 1158 w 1255"/>
                <a:gd name="T55" fmla="*/ 664 h 777"/>
                <a:gd name="T56" fmla="*/ 1072 w 1255"/>
                <a:gd name="T57" fmla="*/ 734 h 777"/>
                <a:gd name="T58" fmla="*/ 964 w 1255"/>
                <a:gd name="T59" fmla="*/ 773 h 777"/>
                <a:gd name="T60" fmla="*/ 354 w 1255"/>
                <a:gd name="T61" fmla="*/ 777 h 777"/>
                <a:gd name="T62" fmla="*/ 236 w 1255"/>
                <a:gd name="T63" fmla="*/ 758 h 777"/>
                <a:gd name="T64" fmla="*/ 137 w 1255"/>
                <a:gd name="T65" fmla="*/ 702 h 777"/>
                <a:gd name="T66" fmla="*/ 64 w 1255"/>
                <a:gd name="T67" fmla="*/ 619 h 777"/>
                <a:gd name="T68" fmla="*/ 17 w 1255"/>
                <a:gd name="T69" fmla="*/ 512 h 777"/>
                <a:gd name="T70" fmla="*/ 0 w 1255"/>
                <a:gd name="T71" fmla="*/ 390 h 777"/>
                <a:gd name="T72" fmla="*/ 17 w 1255"/>
                <a:gd name="T73" fmla="*/ 267 h 777"/>
                <a:gd name="T74" fmla="*/ 64 w 1255"/>
                <a:gd name="T75" fmla="*/ 160 h 777"/>
                <a:gd name="T76" fmla="*/ 137 w 1255"/>
                <a:gd name="T77" fmla="*/ 76 h 777"/>
                <a:gd name="T78" fmla="*/ 236 w 1255"/>
                <a:gd name="T79" fmla="*/ 21 h 777"/>
                <a:gd name="T80" fmla="*/ 354 w 1255"/>
                <a:gd name="T81"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55" h="777">
                  <a:moveTo>
                    <a:pt x="354" y="128"/>
                  </a:moveTo>
                  <a:lnTo>
                    <a:pt x="309" y="132"/>
                  </a:lnTo>
                  <a:lnTo>
                    <a:pt x="268" y="143"/>
                  </a:lnTo>
                  <a:lnTo>
                    <a:pt x="230" y="164"/>
                  </a:lnTo>
                  <a:lnTo>
                    <a:pt x="200" y="188"/>
                  </a:lnTo>
                  <a:lnTo>
                    <a:pt x="174" y="220"/>
                  </a:lnTo>
                  <a:lnTo>
                    <a:pt x="153" y="258"/>
                  </a:lnTo>
                  <a:lnTo>
                    <a:pt x="138" y="298"/>
                  </a:lnTo>
                  <a:lnTo>
                    <a:pt x="129" y="343"/>
                  </a:lnTo>
                  <a:lnTo>
                    <a:pt x="125" y="390"/>
                  </a:lnTo>
                  <a:lnTo>
                    <a:pt x="129" y="437"/>
                  </a:lnTo>
                  <a:lnTo>
                    <a:pt x="138" y="480"/>
                  </a:lnTo>
                  <a:lnTo>
                    <a:pt x="153" y="521"/>
                  </a:lnTo>
                  <a:lnTo>
                    <a:pt x="174" y="559"/>
                  </a:lnTo>
                  <a:lnTo>
                    <a:pt x="200" y="589"/>
                  </a:lnTo>
                  <a:lnTo>
                    <a:pt x="230" y="615"/>
                  </a:lnTo>
                  <a:lnTo>
                    <a:pt x="268" y="634"/>
                  </a:lnTo>
                  <a:lnTo>
                    <a:pt x="309" y="647"/>
                  </a:lnTo>
                  <a:lnTo>
                    <a:pt x="354" y="651"/>
                  </a:lnTo>
                  <a:lnTo>
                    <a:pt x="902" y="651"/>
                  </a:lnTo>
                  <a:lnTo>
                    <a:pt x="947" y="647"/>
                  </a:lnTo>
                  <a:lnTo>
                    <a:pt x="988" y="634"/>
                  </a:lnTo>
                  <a:lnTo>
                    <a:pt x="1023" y="615"/>
                  </a:lnTo>
                  <a:lnTo>
                    <a:pt x="1055" y="589"/>
                  </a:lnTo>
                  <a:lnTo>
                    <a:pt x="1081" y="559"/>
                  </a:lnTo>
                  <a:lnTo>
                    <a:pt x="1102" y="521"/>
                  </a:lnTo>
                  <a:lnTo>
                    <a:pt x="1117" y="480"/>
                  </a:lnTo>
                  <a:lnTo>
                    <a:pt x="1126" y="437"/>
                  </a:lnTo>
                  <a:lnTo>
                    <a:pt x="1128" y="390"/>
                  </a:lnTo>
                  <a:lnTo>
                    <a:pt x="1126" y="343"/>
                  </a:lnTo>
                  <a:lnTo>
                    <a:pt x="1117" y="298"/>
                  </a:lnTo>
                  <a:lnTo>
                    <a:pt x="1102" y="258"/>
                  </a:lnTo>
                  <a:lnTo>
                    <a:pt x="1081" y="220"/>
                  </a:lnTo>
                  <a:lnTo>
                    <a:pt x="1055" y="188"/>
                  </a:lnTo>
                  <a:lnTo>
                    <a:pt x="1023" y="164"/>
                  </a:lnTo>
                  <a:lnTo>
                    <a:pt x="988" y="143"/>
                  </a:lnTo>
                  <a:lnTo>
                    <a:pt x="947" y="132"/>
                  </a:lnTo>
                  <a:lnTo>
                    <a:pt x="902" y="128"/>
                  </a:lnTo>
                  <a:lnTo>
                    <a:pt x="354" y="128"/>
                  </a:lnTo>
                  <a:close/>
                  <a:moveTo>
                    <a:pt x="354" y="0"/>
                  </a:moveTo>
                  <a:lnTo>
                    <a:pt x="902" y="0"/>
                  </a:lnTo>
                  <a:lnTo>
                    <a:pt x="964" y="6"/>
                  </a:lnTo>
                  <a:lnTo>
                    <a:pt x="1020" y="21"/>
                  </a:lnTo>
                  <a:lnTo>
                    <a:pt x="1072" y="44"/>
                  </a:lnTo>
                  <a:lnTo>
                    <a:pt x="1117" y="76"/>
                  </a:lnTo>
                  <a:lnTo>
                    <a:pt x="1158" y="115"/>
                  </a:lnTo>
                  <a:lnTo>
                    <a:pt x="1192" y="160"/>
                  </a:lnTo>
                  <a:lnTo>
                    <a:pt x="1218" y="211"/>
                  </a:lnTo>
                  <a:lnTo>
                    <a:pt x="1239" y="267"/>
                  </a:lnTo>
                  <a:lnTo>
                    <a:pt x="1250" y="326"/>
                  </a:lnTo>
                  <a:lnTo>
                    <a:pt x="1255" y="390"/>
                  </a:lnTo>
                  <a:lnTo>
                    <a:pt x="1250" y="452"/>
                  </a:lnTo>
                  <a:lnTo>
                    <a:pt x="1239" y="512"/>
                  </a:lnTo>
                  <a:lnTo>
                    <a:pt x="1218" y="568"/>
                  </a:lnTo>
                  <a:lnTo>
                    <a:pt x="1192" y="619"/>
                  </a:lnTo>
                  <a:lnTo>
                    <a:pt x="1158" y="664"/>
                  </a:lnTo>
                  <a:lnTo>
                    <a:pt x="1117" y="702"/>
                  </a:lnTo>
                  <a:lnTo>
                    <a:pt x="1072" y="734"/>
                  </a:lnTo>
                  <a:lnTo>
                    <a:pt x="1020" y="758"/>
                  </a:lnTo>
                  <a:lnTo>
                    <a:pt x="964" y="773"/>
                  </a:lnTo>
                  <a:lnTo>
                    <a:pt x="902" y="777"/>
                  </a:lnTo>
                  <a:lnTo>
                    <a:pt x="354" y="777"/>
                  </a:lnTo>
                  <a:lnTo>
                    <a:pt x="292" y="773"/>
                  </a:lnTo>
                  <a:lnTo>
                    <a:pt x="236" y="758"/>
                  </a:lnTo>
                  <a:lnTo>
                    <a:pt x="183" y="734"/>
                  </a:lnTo>
                  <a:lnTo>
                    <a:pt x="137" y="702"/>
                  </a:lnTo>
                  <a:lnTo>
                    <a:pt x="97" y="664"/>
                  </a:lnTo>
                  <a:lnTo>
                    <a:pt x="64" y="619"/>
                  </a:lnTo>
                  <a:lnTo>
                    <a:pt x="36" y="568"/>
                  </a:lnTo>
                  <a:lnTo>
                    <a:pt x="17" y="512"/>
                  </a:lnTo>
                  <a:lnTo>
                    <a:pt x="4" y="452"/>
                  </a:lnTo>
                  <a:lnTo>
                    <a:pt x="0" y="390"/>
                  </a:lnTo>
                  <a:lnTo>
                    <a:pt x="4" y="326"/>
                  </a:lnTo>
                  <a:lnTo>
                    <a:pt x="17" y="267"/>
                  </a:lnTo>
                  <a:lnTo>
                    <a:pt x="36" y="211"/>
                  </a:lnTo>
                  <a:lnTo>
                    <a:pt x="64" y="160"/>
                  </a:lnTo>
                  <a:lnTo>
                    <a:pt x="97" y="115"/>
                  </a:lnTo>
                  <a:lnTo>
                    <a:pt x="137" y="76"/>
                  </a:lnTo>
                  <a:lnTo>
                    <a:pt x="183" y="44"/>
                  </a:lnTo>
                  <a:lnTo>
                    <a:pt x="236" y="21"/>
                  </a:lnTo>
                  <a:lnTo>
                    <a:pt x="292" y="6"/>
                  </a:lnTo>
                  <a:lnTo>
                    <a:pt x="354" y="0"/>
                  </a:ln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Semilight"/>
              </a:endParaRPr>
            </a:p>
          </p:txBody>
        </p:sp>
        <p:sp>
          <p:nvSpPr>
            <p:cNvPr id="39" name="Freeform 10">
              <a:extLst>
                <a:ext uri="{FF2B5EF4-FFF2-40B4-BE49-F238E27FC236}">
                  <a16:creationId xmlns:a16="http://schemas.microsoft.com/office/drawing/2014/main" id="{BDE365C1-0D4D-4443-AFBE-1A557AF4EB2C}"/>
                </a:ext>
              </a:extLst>
            </p:cNvPr>
            <p:cNvSpPr>
              <a:spLocks/>
            </p:cNvSpPr>
            <p:nvPr/>
          </p:nvSpPr>
          <p:spPr bwMode="auto">
            <a:xfrm>
              <a:off x="5748" y="1776"/>
              <a:ext cx="968" cy="777"/>
            </a:xfrm>
            <a:custGeom>
              <a:avLst/>
              <a:gdLst>
                <a:gd name="T0" fmla="*/ 968 w 968"/>
                <a:gd name="T1" fmla="*/ 0 h 777"/>
                <a:gd name="T2" fmla="*/ 889 w 968"/>
                <a:gd name="T3" fmla="*/ 128 h 777"/>
                <a:gd name="T4" fmla="*/ 358 w 968"/>
                <a:gd name="T5" fmla="*/ 128 h 777"/>
                <a:gd name="T6" fmla="*/ 315 w 968"/>
                <a:gd name="T7" fmla="*/ 132 h 777"/>
                <a:gd name="T8" fmla="*/ 275 w 968"/>
                <a:gd name="T9" fmla="*/ 143 h 777"/>
                <a:gd name="T10" fmla="*/ 240 w 968"/>
                <a:gd name="T11" fmla="*/ 160 h 777"/>
                <a:gd name="T12" fmla="*/ 210 w 968"/>
                <a:gd name="T13" fmla="*/ 183 h 777"/>
                <a:gd name="T14" fmla="*/ 184 w 968"/>
                <a:gd name="T15" fmla="*/ 213 h 777"/>
                <a:gd name="T16" fmla="*/ 163 w 968"/>
                <a:gd name="T17" fmla="*/ 247 h 777"/>
                <a:gd name="T18" fmla="*/ 146 w 968"/>
                <a:gd name="T19" fmla="*/ 282 h 777"/>
                <a:gd name="T20" fmla="*/ 137 w 968"/>
                <a:gd name="T21" fmla="*/ 324 h 777"/>
                <a:gd name="T22" fmla="*/ 885 w 968"/>
                <a:gd name="T23" fmla="*/ 324 h 777"/>
                <a:gd name="T24" fmla="*/ 805 w 968"/>
                <a:gd name="T25" fmla="*/ 452 h 777"/>
                <a:gd name="T26" fmla="*/ 137 w 968"/>
                <a:gd name="T27" fmla="*/ 452 h 777"/>
                <a:gd name="T28" fmla="*/ 146 w 968"/>
                <a:gd name="T29" fmla="*/ 493 h 777"/>
                <a:gd name="T30" fmla="*/ 163 w 968"/>
                <a:gd name="T31" fmla="*/ 531 h 777"/>
                <a:gd name="T32" fmla="*/ 184 w 968"/>
                <a:gd name="T33" fmla="*/ 565 h 777"/>
                <a:gd name="T34" fmla="*/ 208 w 968"/>
                <a:gd name="T35" fmla="*/ 595 h 777"/>
                <a:gd name="T36" fmla="*/ 240 w 968"/>
                <a:gd name="T37" fmla="*/ 617 h 777"/>
                <a:gd name="T38" fmla="*/ 275 w 968"/>
                <a:gd name="T39" fmla="*/ 636 h 777"/>
                <a:gd name="T40" fmla="*/ 315 w 968"/>
                <a:gd name="T41" fmla="*/ 647 h 777"/>
                <a:gd name="T42" fmla="*/ 358 w 968"/>
                <a:gd name="T43" fmla="*/ 651 h 777"/>
                <a:gd name="T44" fmla="*/ 954 w 968"/>
                <a:gd name="T45" fmla="*/ 651 h 777"/>
                <a:gd name="T46" fmla="*/ 872 w 968"/>
                <a:gd name="T47" fmla="*/ 777 h 777"/>
                <a:gd name="T48" fmla="*/ 354 w 968"/>
                <a:gd name="T49" fmla="*/ 777 h 777"/>
                <a:gd name="T50" fmla="*/ 292 w 968"/>
                <a:gd name="T51" fmla="*/ 773 h 777"/>
                <a:gd name="T52" fmla="*/ 236 w 968"/>
                <a:gd name="T53" fmla="*/ 758 h 777"/>
                <a:gd name="T54" fmla="*/ 184 w 968"/>
                <a:gd name="T55" fmla="*/ 734 h 777"/>
                <a:gd name="T56" fmla="*/ 137 w 968"/>
                <a:gd name="T57" fmla="*/ 702 h 777"/>
                <a:gd name="T58" fmla="*/ 98 w 968"/>
                <a:gd name="T59" fmla="*/ 664 h 777"/>
                <a:gd name="T60" fmla="*/ 64 w 968"/>
                <a:gd name="T61" fmla="*/ 619 h 777"/>
                <a:gd name="T62" fmla="*/ 36 w 968"/>
                <a:gd name="T63" fmla="*/ 568 h 777"/>
                <a:gd name="T64" fmla="*/ 17 w 968"/>
                <a:gd name="T65" fmla="*/ 512 h 777"/>
                <a:gd name="T66" fmla="*/ 4 w 968"/>
                <a:gd name="T67" fmla="*/ 452 h 777"/>
                <a:gd name="T68" fmla="*/ 0 w 968"/>
                <a:gd name="T69" fmla="*/ 390 h 777"/>
                <a:gd name="T70" fmla="*/ 4 w 968"/>
                <a:gd name="T71" fmla="*/ 326 h 777"/>
                <a:gd name="T72" fmla="*/ 17 w 968"/>
                <a:gd name="T73" fmla="*/ 267 h 777"/>
                <a:gd name="T74" fmla="*/ 36 w 968"/>
                <a:gd name="T75" fmla="*/ 211 h 777"/>
                <a:gd name="T76" fmla="*/ 64 w 968"/>
                <a:gd name="T77" fmla="*/ 160 h 777"/>
                <a:gd name="T78" fmla="*/ 98 w 968"/>
                <a:gd name="T79" fmla="*/ 115 h 777"/>
                <a:gd name="T80" fmla="*/ 137 w 968"/>
                <a:gd name="T81" fmla="*/ 76 h 777"/>
                <a:gd name="T82" fmla="*/ 184 w 968"/>
                <a:gd name="T83" fmla="*/ 44 h 777"/>
                <a:gd name="T84" fmla="*/ 236 w 968"/>
                <a:gd name="T85" fmla="*/ 21 h 777"/>
                <a:gd name="T86" fmla="*/ 292 w 968"/>
                <a:gd name="T87" fmla="*/ 6 h 777"/>
                <a:gd name="T88" fmla="*/ 354 w 968"/>
                <a:gd name="T89" fmla="*/ 0 h 777"/>
                <a:gd name="T90" fmla="*/ 968 w 968"/>
                <a:gd name="T91"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8" h="777">
                  <a:moveTo>
                    <a:pt x="968" y="0"/>
                  </a:moveTo>
                  <a:lnTo>
                    <a:pt x="889" y="128"/>
                  </a:lnTo>
                  <a:lnTo>
                    <a:pt x="358" y="128"/>
                  </a:lnTo>
                  <a:lnTo>
                    <a:pt x="315" y="132"/>
                  </a:lnTo>
                  <a:lnTo>
                    <a:pt x="275" y="143"/>
                  </a:lnTo>
                  <a:lnTo>
                    <a:pt x="240" y="160"/>
                  </a:lnTo>
                  <a:lnTo>
                    <a:pt x="210" y="183"/>
                  </a:lnTo>
                  <a:lnTo>
                    <a:pt x="184" y="213"/>
                  </a:lnTo>
                  <a:lnTo>
                    <a:pt x="163" y="247"/>
                  </a:lnTo>
                  <a:lnTo>
                    <a:pt x="146" y="282"/>
                  </a:lnTo>
                  <a:lnTo>
                    <a:pt x="137" y="324"/>
                  </a:lnTo>
                  <a:lnTo>
                    <a:pt x="885" y="324"/>
                  </a:lnTo>
                  <a:lnTo>
                    <a:pt x="805" y="452"/>
                  </a:lnTo>
                  <a:lnTo>
                    <a:pt x="137" y="452"/>
                  </a:lnTo>
                  <a:lnTo>
                    <a:pt x="146" y="493"/>
                  </a:lnTo>
                  <a:lnTo>
                    <a:pt x="163" y="531"/>
                  </a:lnTo>
                  <a:lnTo>
                    <a:pt x="184" y="565"/>
                  </a:lnTo>
                  <a:lnTo>
                    <a:pt x="208" y="595"/>
                  </a:lnTo>
                  <a:lnTo>
                    <a:pt x="240" y="617"/>
                  </a:lnTo>
                  <a:lnTo>
                    <a:pt x="275" y="636"/>
                  </a:lnTo>
                  <a:lnTo>
                    <a:pt x="315" y="647"/>
                  </a:lnTo>
                  <a:lnTo>
                    <a:pt x="358" y="651"/>
                  </a:lnTo>
                  <a:lnTo>
                    <a:pt x="954" y="651"/>
                  </a:lnTo>
                  <a:lnTo>
                    <a:pt x="872" y="777"/>
                  </a:lnTo>
                  <a:lnTo>
                    <a:pt x="354" y="777"/>
                  </a:lnTo>
                  <a:lnTo>
                    <a:pt x="292" y="773"/>
                  </a:lnTo>
                  <a:lnTo>
                    <a:pt x="236" y="758"/>
                  </a:lnTo>
                  <a:lnTo>
                    <a:pt x="184" y="734"/>
                  </a:lnTo>
                  <a:lnTo>
                    <a:pt x="137" y="702"/>
                  </a:lnTo>
                  <a:lnTo>
                    <a:pt x="98" y="664"/>
                  </a:lnTo>
                  <a:lnTo>
                    <a:pt x="64" y="619"/>
                  </a:lnTo>
                  <a:lnTo>
                    <a:pt x="36" y="568"/>
                  </a:lnTo>
                  <a:lnTo>
                    <a:pt x="17" y="512"/>
                  </a:lnTo>
                  <a:lnTo>
                    <a:pt x="4" y="452"/>
                  </a:lnTo>
                  <a:lnTo>
                    <a:pt x="0" y="390"/>
                  </a:lnTo>
                  <a:lnTo>
                    <a:pt x="4" y="326"/>
                  </a:lnTo>
                  <a:lnTo>
                    <a:pt x="17" y="267"/>
                  </a:lnTo>
                  <a:lnTo>
                    <a:pt x="36" y="211"/>
                  </a:lnTo>
                  <a:lnTo>
                    <a:pt x="64" y="160"/>
                  </a:lnTo>
                  <a:lnTo>
                    <a:pt x="98" y="115"/>
                  </a:lnTo>
                  <a:lnTo>
                    <a:pt x="137" y="76"/>
                  </a:lnTo>
                  <a:lnTo>
                    <a:pt x="184" y="44"/>
                  </a:lnTo>
                  <a:lnTo>
                    <a:pt x="236" y="21"/>
                  </a:lnTo>
                  <a:lnTo>
                    <a:pt x="292" y="6"/>
                  </a:lnTo>
                  <a:lnTo>
                    <a:pt x="354" y="0"/>
                  </a:lnTo>
                  <a:lnTo>
                    <a:pt x="968" y="0"/>
                  </a:ln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Semilight"/>
              </a:endParaRPr>
            </a:p>
          </p:txBody>
        </p:sp>
        <p:sp>
          <p:nvSpPr>
            <p:cNvPr id="40" name="Freeform 11">
              <a:extLst>
                <a:ext uri="{FF2B5EF4-FFF2-40B4-BE49-F238E27FC236}">
                  <a16:creationId xmlns:a16="http://schemas.microsoft.com/office/drawing/2014/main" id="{2C593118-0588-409D-80E1-B1DF8AB1DC8E}"/>
                </a:ext>
              </a:extLst>
            </p:cNvPr>
            <p:cNvSpPr>
              <a:spLocks/>
            </p:cNvSpPr>
            <p:nvPr/>
          </p:nvSpPr>
          <p:spPr bwMode="auto">
            <a:xfrm>
              <a:off x="2083" y="1776"/>
              <a:ext cx="880" cy="777"/>
            </a:xfrm>
            <a:custGeom>
              <a:avLst/>
              <a:gdLst>
                <a:gd name="T0" fmla="*/ 0 w 880"/>
                <a:gd name="T1" fmla="*/ 0 h 777"/>
                <a:gd name="T2" fmla="*/ 644 w 880"/>
                <a:gd name="T3" fmla="*/ 0 h 777"/>
                <a:gd name="T4" fmla="*/ 691 w 880"/>
                <a:gd name="T5" fmla="*/ 6 h 777"/>
                <a:gd name="T6" fmla="*/ 734 w 880"/>
                <a:gd name="T7" fmla="*/ 19 h 777"/>
                <a:gd name="T8" fmla="*/ 773 w 880"/>
                <a:gd name="T9" fmla="*/ 40 h 777"/>
                <a:gd name="T10" fmla="*/ 807 w 880"/>
                <a:gd name="T11" fmla="*/ 68 h 777"/>
                <a:gd name="T12" fmla="*/ 835 w 880"/>
                <a:gd name="T13" fmla="*/ 102 h 777"/>
                <a:gd name="T14" fmla="*/ 855 w 880"/>
                <a:gd name="T15" fmla="*/ 141 h 777"/>
                <a:gd name="T16" fmla="*/ 868 w 880"/>
                <a:gd name="T17" fmla="*/ 185 h 777"/>
                <a:gd name="T18" fmla="*/ 874 w 880"/>
                <a:gd name="T19" fmla="*/ 232 h 777"/>
                <a:gd name="T20" fmla="*/ 868 w 880"/>
                <a:gd name="T21" fmla="*/ 279 h 777"/>
                <a:gd name="T22" fmla="*/ 855 w 880"/>
                <a:gd name="T23" fmla="*/ 322 h 777"/>
                <a:gd name="T24" fmla="*/ 835 w 880"/>
                <a:gd name="T25" fmla="*/ 361 h 777"/>
                <a:gd name="T26" fmla="*/ 807 w 880"/>
                <a:gd name="T27" fmla="*/ 395 h 777"/>
                <a:gd name="T28" fmla="*/ 773 w 880"/>
                <a:gd name="T29" fmla="*/ 423 h 777"/>
                <a:gd name="T30" fmla="*/ 734 w 880"/>
                <a:gd name="T31" fmla="*/ 444 h 777"/>
                <a:gd name="T32" fmla="*/ 691 w 880"/>
                <a:gd name="T33" fmla="*/ 457 h 777"/>
                <a:gd name="T34" fmla="*/ 644 w 880"/>
                <a:gd name="T35" fmla="*/ 463 h 777"/>
                <a:gd name="T36" fmla="*/ 554 w 880"/>
                <a:gd name="T37" fmla="*/ 463 h 777"/>
                <a:gd name="T38" fmla="*/ 880 w 880"/>
                <a:gd name="T39" fmla="*/ 777 h 777"/>
                <a:gd name="T40" fmla="*/ 696 w 880"/>
                <a:gd name="T41" fmla="*/ 777 h 777"/>
                <a:gd name="T42" fmla="*/ 242 w 880"/>
                <a:gd name="T43" fmla="*/ 335 h 777"/>
                <a:gd name="T44" fmla="*/ 644 w 880"/>
                <a:gd name="T45" fmla="*/ 335 h 777"/>
                <a:gd name="T46" fmla="*/ 677 w 880"/>
                <a:gd name="T47" fmla="*/ 329 h 777"/>
                <a:gd name="T48" fmla="*/ 706 w 880"/>
                <a:gd name="T49" fmla="*/ 316 h 777"/>
                <a:gd name="T50" fmla="*/ 728 w 880"/>
                <a:gd name="T51" fmla="*/ 294 h 777"/>
                <a:gd name="T52" fmla="*/ 743 w 880"/>
                <a:gd name="T53" fmla="*/ 264 h 777"/>
                <a:gd name="T54" fmla="*/ 749 w 880"/>
                <a:gd name="T55" fmla="*/ 232 h 777"/>
                <a:gd name="T56" fmla="*/ 743 w 880"/>
                <a:gd name="T57" fmla="*/ 198 h 777"/>
                <a:gd name="T58" fmla="*/ 728 w 880"/>
                <a:gd name="T59" fmla="*/ 170 h 777"/>
                <a:gd name="T60" fmla="*/ 706 w 880"/>
                <a:gd name="T61" fmla="*/ 147 h 777"/>
                <a:gd name="T62" fmla="*/ 677 w 880"/>
                <a:gd name="T63" fmla="*/ 132 h 777"/>
                <a:gd name="T64" fmla="*/ 644 w 880"/>
                <a:gd name="T65" fmla="*/ 128 h 777"/>
                <a:gd name="T66" fmla="*/ 142 w 880"/>
                <a:gd name="T67" fmla="*/ 128 h 777"/>
                <a:gd name="T68" fmla="*/ 142 w 880"/>
                <a:gd name="T69" fmla="*/ 777 h 777"/>
                <a:gd name="T70" fmla="*/ 0 w 880"/>
                <a:gd name="T71" fmla="*/ 777 h 777"/>
                <a:gd name="T72" fmla="*/ 0 w 880"/>
                <a:gd name="T73" fmla="*/ 0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80" h="777">
                  <a:moveTo>
                    <a:pt x="0" y="0"/>
                  </a:moveTo>
                  <a:lnTo>
                    <a:pt x="644" y="0"/>
                  </a:lnTo>
                  <a:lnTo>
                    <a:pt x="691" y="6"/>
                  </a:lnTo>
                  <a:lnTo>
                    <a:pt x="734" y="19"/>
                  </a:lnTo>
                  <a:lnTo>
                    <a:pt x="773" y="40"/>
                  </a:lnTo>
                  <a:lnTo>
                    <a:pt x="807" y="68"/>
                  </a:lnTo>
                  <a:lnTo>
                    <a:pt x="835" y="102"/>
                  </a:lnTo>
                  <a:lnTo>
                    <a:pt x="855" y="141"/>
                  </a:lnTo>
                  <a:lnTo>
                    <a:pt x="868" y="185"/>
                  </a:lnTo>
                  <a:lnTo>
                    <a:pt x="874" y="232"/>
                  </a:lnTo>
                  <a:lnTo>
                    <a:pt x="868" y="279"/>
                  </a:lnTo>
                  <a:lnTo>
                    <a:pt x="855" y="322"/>
                  </a:lnTo>
                  <a:lnTo>
                    <a:pt x="835" y="361"/>
                  </a:lnTo>
                  <a:lnTo>
                    <a:pt x="807" y="395"/>
                  </a:lnTo>
                  <a:lnTo>
                    <a:pt x="773" y="423"/>
                  </a:lnTo>
                  <a:lnTo>
                    <a:pt x="734" y="444"/>
                  </a:lnTo>
                  <a:lnTo>
                    <a:pt x="691" y="457"/>
                  </a:lnTo>
                  <a:lnTo>
                    <a:pt x="644" y="463"/>
                  </a:lnTo>
                  <a:lnTo>
                    <a:pt x="554" y="463"/>
                  </a:lnTo>
                  <a:lnTo>
                    <a:pt x="880" y="777"/>
                  </a:lnTo>
                  <a:lnTo>
                    <a:pt x="696" y="777"/>
                  </a:lnTo>
                  <a:lnTo>
                    <a:pt x="242" y="335"/>
                  </a:lnTo>
                  <a:lnTo>
                    <a:pt x="644" y="335"/>
                  </a:lnTo>
                  <a:lnTo>
                    <a:pt x="677" y="329"/>
                  </a:lnTo>
                  <a:lnTo>
                    <a:pt x="706" y="316"/>
                  </a:lnTo>
                  <a:lnTo>
                    <a:pt x="728" y="294"/>
                  </a:lnTo>
                  <a:lnTo>
                    <a:pt x="743" y="264"/>
                  </a:lnTo>
                  <a:lnTo>
                    <a:pt x="749" y="232"/>
                  </a:lnTo>
                  <a:lnTo>
                    <a:pt x="743" y="198"/>
                  </a:lnTo>
                  <a:lnTo>
                    <a:pt x="728" y="170"/>
                  </a:lnTo>
                  <a:lnTo>
                    <a:pt x="706" y="147"/>
                  </a:lnTo>
                  <a:lnTo>
                    <a:pt x="677" y="132"/>
                  </a:lnTo>
                  <a:lnTo>
                    <a:pt x="644" y="128"/>
                  </a:lnTo>
                  <a:lnTo>
                    <a:pt x="142" y="128"/>
                  </a:lnTo>
                  <a:lnTo>
                    <a:pt x="142" y="777"/>
                  </a:lnTo>
                  <a:lnTo>
                    <a:pt x="0" y="777"/>
                  </a:lnTo>
                  <a:lnTo>
                    <a:pt x="0" y="0"/>
                  </a:ln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Semilight"/>
              </a:endParaRPr>
            </a:p>
          </p:txBody>
        </p:sp>
        <p:sp>
          <p:nvSpPr>
            <p:cNvPr id="41" name="Freeform 12">
              <a:extLst>
                <a:ext uri="{FF2B5EF4-FFF2-40B4-BE49-F238E27FC236}">
                  <a16:creationId xmlns:a16="http://schemas.microsoft.com/office/drawing/2014/main" id="{F49F1016-262E-4E68-9403-90E072BFAC86}"/>
                </a:ext>
              </a:extLst>
            </p:cNvPr>
            <p:cNvSpPr>
              <a:spLocks noEditPoints="1"/>
            </p:cNvSpPr>
            <p:nvPr/>
          </p:nvSpPr>
          <p:spPr bwMode="auto">
            <a:xfrm>
              <a:off x="6781" y="1767"/>
              <a:ext cx="140" cy="139"/>
            </a:xfrm>
            <a:custGeom>
              <a:avLst/>
              <a:gdLst>
                <a:gd name="T0" fmla="*/ 69 w 140"/>
                <a:gd name="T1" fmla="*/ 11 h 139"/>
                <a:gd name="T2" fmla="*/ 49 w 140"/>
                <a:gd name="T3" fmla="*/ 17 h 139"/>
                <a:gd name="T4" fmla="*/ 30 w 140"/>
                <a:gd name="T5" fmla="*/ 28 h 139"/>
                <a:gd name="T6" fmla="*/ 19 w 140"/>
                <a:gd name="T7" fmla="*/ 47 h 139"/>
                <a:gd name="T8" fmla="*/ 13 w 140"/>
                <a:gd name="T9" fmla="*/ 70 h 139"/>
                <a:gd name="T10" fmla="*/ 19 w 140"/>
                <a:gd name="T11" fmla="*/ 92 h 139"/>
                <a:gd name="T12" fmla="*/ 30 w 140"/>
                <a:gd name="T13" fmla="*/ 111 h 139"/>
                <a:gd name="T14" fmla="*/ 49 w 140"/>
                <a:gd name="T15" fmla="*/ 124 h 139"/>
                <a:gd name="T16" fmla="*/ 69 w 140"/>
                <a:gd name="T17" fmla="*/ 128 h 139"/>
                <a:gd name="T18" fmla="*/ 92 w 140"/>
                <a:gd name="T19" fmla="*/ 124 h 139"/>
                <a:gd name="T20" fmla="*/ 110 w 140"/>
                <a:gd name="T21" fmla="*/ 111 h 139"/>
                <a:gd name="T22" fmla="*/ 122 w 140"/>
                <a:gd name="T23" fmla="*/ 92 h 139"/>
                <a:gd name="T24" fmla="*/ 125 w 140"/>
                <a:gd name="T25" fmla="*/ 70 h 139"/>
                <a:gd name="T26" fmla="*/ 122 w 140"/>
                <a:gd name="T27" fmla="*/ 47 h 139"/>
                <a:gd name="T28" fmla="*/ 110 w 140"/>
                <a:gd name="T29" fmla="*/ 28 h 139"/>
                <a:gd name="T30" fmla="*/ 92 w 140"/>
                <a:gd name="T31" fmla="*/ 17 h 139"/>
                <a:gd name="T32" fmla="*/ 69 w 140"/>
                <a:gd name="T33" fmla="*/ 11 h 139"/>
                <a:gd name="T34" fmla="*/ 69 w 140"/>
                <a:gd name="T35" fmla="*/ 0 h 139"/>
                <a:gd name="T36" fmla="*/ 92 w 140"/>
                <a:gd name="T37" fmla="*/ 4 h 139"/>
                <a:gd name="T38" fmla="*/ 110 w 140"/>
                <a:gd name="T39" fmla="*/ 13 h 139"/>
                <a:gd name="T40" fmla="*/ 125 w 140"/>
                <a:gd name="T41" fmla="*/ 28 h 139"/>
                <a:gd name="T42" fmla="*/ 137 w 140"/>
                <a:gd name="T43" fmla="*/ 47 h 139"/>
                <a:gd name="T44" fmla="*/ 140 w 140"/>
                <a:gd name="T45" fmla="*/ 70 h 139"/>
                <a:gd name="T46" fmla="*/ 137 w 140"/>
                <a:gd name="T47" fmla="*/ 92 h 139"/>
                <a:gd name="T48" fmla="*/ 125 w 140"/>
                <a:gd name="T49" fmla="*/ 111 h 139"/>
                <a:gd name="T50" fmla="*/ 110 w 140"/>
                <a:gd name="T51" fmla="*/ 126 h 139"/>
                <a:gd name="T52" fmla="*/ 92 w 140"/>
                <a:gd name="T53" fmla="*/ 135 h 139"/>
                <a:gd name="T54" fmla="*/ 69 w 140"/>
                <a:gd name="T55" fmla="*/ 139 h 139"/>
                <a:gd name="T56" fmla="*/ 49 w 140"/>
                <a:gd name="T57" fmla="*/ 135 h 139"/>
                <a:gd name="T58" fmla="*/ 28 w 140"/>
                <a:gd name="T59" fmla="*/ 126 h 139"/>
                <a:gd name="T60" fmla="*/ 13 w 140"/>
                <a:gd name="T61" fmla="*/ 111 h 139"/>
                <a:gd name="T62" fmla="*/ 4 w 140"/>
                <a:gd name="T63" fmla="*/ 92 h 139"/>
                <a:gd name="T64" fmla="*/ 0 w 140"/>
                <a:gd name="T65" fmla="*/ 70 h 139"/>
                <a:gd name="T66" fmla="*/ 4 w 140"/>
                <a:gd name="T67" fmla="*/ 47 h 139"/>
                <a:gd name="T68" fmla="*/ 13 w 140"/>
                <a:gd name="T69" fmla="*/ 28 h 139"/>
                <a:gd name="T70" fmla="*/ 28 w 140"/>
                <a:gd name="T71" fmla="*/ 13 h 139"/>
                <a:gd name="T72" fmla="*/ 49 w 140"/>
                <a:gd name="T73" fmla="*/ 4 h 139"/>
                <a:gd name="T74" fmla="*/ 69 w 140"/>
                <a:gd name="T75"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39">
                  <a:moveTo>
                    <a:pt x="69" y="11"/>
                  </a:moveTo>
                  <a:lnTo>
                    <a:pt x="49" y="17"/>
                  </a:lnTo>
                  <a:lnTo>
                    <a:pt x="30" y="28"/>
                  </a:lnTo>
                  <a:lnTo>
                    <a:pt x="19" y="47"/>
                  </a:lnTo>
                  <a:lnTo>
                    <a:pt x="13" y="70"/>
                  </a:lnTo>
                  <a:lnTo>
                    <a:pt x="19" y="92"/>
                  </a:lnTo>
                  <a:lnTo>
                    <a:pt x="30" y="111"/>
                  </a:lnTo>
                  <a:lnTo>
                    <a:pt x="49" y="124"/>
                  </a:lnTo>
                  <a:lnTo>
                    <a:pt x="69" y="128"/>
                  </a:lnTo>
                  <a:lnTo>
                    <a:pt x="92" y="124"/>
                  </a:lnTo>
                  <a:lnTo>
                    <a:pt x="110" y="111"/>
                  </a:lnTo>
                  <a:lnTo>
                    <a:pt x="122" y="92"/>
                  </a:lnTo>
                  <a:lnTo>
                    <a:pt x="125" y="70"/>
                  </a:lnTo>
                  <a:lnTo>
                    <a:pt x="122" y="47"/>
                  </a:lnTo>
                  <a:lnTo>
                    <a:pt x="110" y="28"/>
                  </a:lnTo>
                  <a:lnTo>
                    <a:pt x="92" y="17"/>
                  </a:lnTo>
                  <a:lnTo>
                    <a:pt x="69" y="11"/>
                  </a:lnTo>
                  <a:close/>
                  <a:moveTo>
                    <a:pt x="69" y="0"/>
                  </a:moveTo>
                  <a:lnTo>
                    <a:pt x="92" y="4"/>
                  </a:lnTo>
                  <a:lnTo>
                    <a:pt x="110" y="13"/>
                  </a:lnTo>
                  <a:lnTo>
                    <a:pt x="125" y="28"/>
                  </a:lnTo>
                  <a:lnTo>
                    <a:pt x="137" y="47"/>
                  </a:lnTo>
                  <a:lnTo>
                    <a:pt x="140" y="70"/>
                  </a:lnTo>
                  <a:lnTo>
                    <a:pt x="137" y="92"/>
                  </a:lnTo>
                  <a:lnTo>
                    <a:pt x="125" y="111"/>
                  </a:lnTo>
                  <a:lnTo>
                    <a:pt x="110" y="126"/>
                  </a:lnTo>
                  <a:lnTo>
                    <a:pt x="92" y="135"/>
                  </a:lnTo>
                  <a:lnTo>
                    <a:pt x="69" y="139"/>
                  </a:lnTo>
                  <a:lnTo>
                    <a:pt x="49" y="135"/>
                  </a:lnTo>
                  <a:lnTo>
                    <a:pt x="28" y="126"/>
                  </a:lnTo>
                  <a:lnTo>
                    <a:pt x="13" y="111"/>
                  </a:lnTo>
                  <a:lnTo>
                    <a:pt x="4" y="92"/>
                  </a:lnTo>
                  <a:lnTo>
                    <a:pt x="0" y="70"/>
                  </a:lnTo>
                  <a:lnTo>
                    <a:pt x="4" y="47"/>
                  </a:lnTo>
                  <a:lnTo>
                    <a:pt x="13" y="28"/>
                  </a:lnTo>
                  <a:lnTo>
                    <a:pt x="28" y="13"/>
                  </a:lnTo>
                  <a:lnTo>
                    <a:pt x="49" y="4"/>
                  </a:lnTo>
                  <a:lnTo>
                    <a:pt x="69" y="0"/>
                  </a:ln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Semilight"/>
              </a:endParaRPr>
            </a:p>
          </p:txBody>
        </p:sp>
        <p:sp>
          <p:nvSpPr>
            <p:cNvPr id="42" name="Freeform 13">
              <a:extLst>
                <a:ext uri="{FF2B5EF4-FFF2-40B4-BE49-F238E27FC236}">
                  <a16:creationId xmlns:a16="http://schemas.microsoft.com/office/drawing/2014/main" id="{F18F3B7F-EDB7-4D96-812C-C85B8B256CFA}"/>
                </a:ext>
              </a:extLst>
            </p:cNvPr>
            <p:cNvSpPr>
              <a:spLocks noEditPoints="1"/>
            </p:cNvSpPr>
            <p:nvPr/>
          </p:nvSpPr>
          <p:spPr bwMode="auto">
            <a:xfrm>
              <a:off x="6824" y="1797"/>
              <a:ext cx="60" cy="79"/>
            </a:xfrm>
            <a:custGeom>
              <a:avLst/>
              <a:gdLst>
                <a:gd name="T0" fmla="*/ 13 w 60"/>
                <a:gd name="T1" fmla="*/ 9 h 79"/>
                <a:gd name="T2" fmla="*/ 13 w 60"/>
                <a:gd name="T3" fmla="*/ 34 h 79"/>
                <a:gd name="T4" fmla="*/ 26 w 60"/>
                <a:gd name="T5" fmla="*/ 34 h 79"/>
                <a:gd name="T6" fmla="*/ 32 w 60"/>
                <a:gd name="T7" fmla="*/ 34 h 79"/>
                <a:gd name="T8" fmla="*/ 36 w 60"/>
                <a:gd name="T9" fmla="*/ 34 h 79"/>
                <a:gd name="T10" fmla="*/ 39 w 60"/>
                <a:gd name="T11" fmla="*/ 32 h 79"/>
                <a:gd name="T12" fmla="*/ 43 w 60"/>
                <a:gd name="T13" fmla="*/ 30 h 79"/>
                <a:gd name="T14" fmla="*/ 45 w 60"/>
                <a:gd name="T15" fmla="*/ 26 h 79"/>
                <a:gd name="T16" fmla="*/ 47 w 60"/>
                <a:gd name="T17" fmla="*/ 23 h 79"/>
                <a:gd name="T18" fmla="*/ 45 w 60"/>
                <a:gd name="T19" fmla="*/ 17 h 79"/>
                <a:gd name="T20" fmla="*/ 43 w 60"/>
                <a:gd name="T21" fmla="*/ 15 h 79"/>
                <a:gd name="T22" fmla="*/ 41 w 60"/>
                <a:gd name="T23" fmla="*/ 11 h 79"/>
                <a:gd name="T24" fmla="*/ 38 w 60"/>
                <a:gd name="T25" fmla="*/ 11 h 79"/>
                <a:gd name="T26" fmla="*/ 34 w 60"/>
                <a:gd name="T27" fmla="*/ 9 h 79"/>
                <a:gd name="T28" fmla="*/ 28 w 60"/>
                <a:gd name="T29" fmla="*/ 9 h 79"/>
                <a:gd name="T30" fmla="*/ 13 w 60"/>
                <a:gd name="T31" fmla="*/ 9 h 79"/>
                <a:gd name="T32" fmla="*/ 0 w 60"/>
                <a:gd name="T33" fmla="*/ 0 h 79"/>
                <a:gd name="T34" fmla="*/ 30 w 60"/>
                <a:gd name="T35" fmla="*/ 0 h 79"/>
                <a:gd name="T36" fmla="*/ 39 w 60"/>
                <a:gd name="T37" fmla="*/ 0 h 79"/>
                <a:gd name="T38" fmla="*/ 47 w 60"/>
                <a:gd name="T39" fmla="*/ 2 h 79"/>
                <a:gd name="T40" fmla="*/ 52 w 60"/>
                <a:gd name="T41" fmla="*/ 6 h 79"/>
                <a:gd name="T42" fmla="*/ 56 w 60"/>
                <a:gd name="T43" fmla="*/ 9 h 79"/>
                <a:gd name="T44" fmla="*/ 58 w 60"/>
                <a:gd name="T45" fmla="*/ 15 h 79"/>
                <a:gd name="T46" fmla="*/ 58 w 60"/>
                <a:gd name="T47" fmla="*/ 23 h 79"/>
                <a:gd name="T48" fmla="*/ 58 w 60"/>
                <a:gd name="T49" fmla="*/ 28 h 79"/>
                <a:gd name="T50" fmla="*/ 56 w 60"/>
                <a:gd name="T51" fmla="*/ 34 h 79"/>
                <a:gd name="T52" fmla="*/ 52 w 60"/>
                <a:gd name="T53" fmla="*/ 38 h 79"/>
                <a:gd name="T54" fmla="*/ 49 w 60"/>
                <a:gd name="T55" fmla="*/ 41 h 79"/>
                <a:gd name="T56" fmla="*/ 43 w 60"/>
                <a:gd name="T57" fmla="*/ 43 h 79"/>
                <a:gd name="T58" fmla="*/ 38 w 60"/>
                <a:gd name="T59" fmla="*/ 45 h 79"/>
                <a:gd name="T60" fmla="*/ 60 w 60"/>
                <a:gd name="T61" fmla="*/ 79 h 79"/>
                <a:gd name="T62" fmla="*/ 47 w 60"/>
                <a:gd name="T63" fmla="*/ 79 h 79"/>
                <a:gd name="T64" fmla="*/ 26 w 60"/>
                <a:gd name="T65" fmla="*/ 45 h 79"/>
                <a:gd name="T66" fmla="*/ 13 w 60"/>
                <a:gd name="T67" fmla="*/ 45 h 79"/>
                <a:gd name="T68" fmla="*/ 13 w 60"/>
                <a:gd name="T69" fmla="*/ 79 h 79"/>
                <a:gd name="T70" fmla="*/ 0 w 60"/>
                <a:gd name="T71" fmla="*/ 79 h 79"/>
                <a:gd name="T72" fmla="*/ 0 w 60"/>
                <a:gd name="T7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 h="79">
                  <a:moveTo>
                    <a:pt x="13" y="9"/>
                  </a:moveTo>
                  <a:lnTo>
                    <a:pt x="13" y="34"/>
                  </a:lnTo>
                  <a:lnTo>
                    <a:pt x="26" y="34"/>
                  </a:lnTo>
                  <a:lnTo>
                    <a:pt x="32" y="34"/>
                  </a:lnTo>
                  <a:lnTo>
                    <a:pt x="36" y="34"/>
                  </a:lnTo>
                  <a:lnTo>
                    <a:pt x="39" y="32"/>
                  </a:lnTo>
                  <a:lnTo>
                    <a:pt x="43" y="30"/>
                  </a:lnTo>
                  <a:lnTo>
                    <a:pt x="45" y="26"/>
                  </a:lnTo>
                  <a:lnTo>
                    <a:pt x="47" y="23"/>
                  </a:lnTo>
                  <a:lnTo>
                    <a:pt x="45" y="17"/>
                  </a:lnTo>
                  <a:lnTo>
                    <a:pt x="43" y="15"/>
                  </a:lnTo>
                  <a:lnTo>
                    <a:pt x="41" y="11"/>
                  </a:lnTo>
                  <a:lnTo>
                    <a:pt x="38" y="11"/>
                  </a:lnTo>
                  <a:lnTo>
                    <a:pt x="34" y="9"/>
                  </a:lnTo>
                  <a:lnTo>
                    <a:pt x="28" y="9"/>
                  </a:lnTo>
                  <a:lnTo>
                    <a:pt x="13" y="9"/>
                  </a:lnTo>
                  <a:close/>
                  <a:moveTo>
                    <a:pt x="0" y="0"/>
                  </a:moveTo>
                  <a:lnTo>
                    <a:pt x="30" y="0"/>
                  </a:lnTo>
                  <a:lnTo>
                    <a:pt x="39" y="0"/>
                  </a:lnTo>
                  <a:lnTo>
                    <a:pt x="47" y="2"/>
                  </a:lnTo>
                  <a:lnTo>
                    <a:pt x="52" y="6"/>
                  </a:lnTo>
                  <a:lnTo>
                    <a:pt x="56" y="9"/>
                  </a:lnTo>
                  <a:lnTo>
                    <a:pt x="58" y="15"/>
                  </a:lnTo>
                  <a:lnTo>
                    <a:pt x="58" y="23"/>
                  </a:lnTo>
                  <a:lnTo>
                    <a:pt x="58" y="28"/>
                  </a:lnTo>
                  <a:lnTo>
                    <a:pt x="56" y="34"/>
                  </a:lnTo>
                  <a:lnTo>
                    <a:pt x="52" y="38"/>
                  </a:lnTo>
                  <a:lnTo>
                    <a:pt x="49" y="41"/>
                  </a:lnTo>
                  <a:lnTo>
                    <a:pt x="43" y="43"/>
                  </a:lnTo>
                  <a:lnTo>
                    <a:pt x="38" y="45"/>
                  </a:lnTo>
                  <a:lnTo>
                    <a:pt x="60" y="79"/>
                  </a:lnTo>
                  <a:lnTo>
                    <a:pt x="47" y="79"/>
                  </a:lnTo>
                  <a:lnTo>
                    <a:pt x="26" y="45"/>
                  </a:lnTo>
                  <a:lnTo>
                    <a:pt x="13" y="45"/>
                  </a:lnTo>
                  <a:lnTo>
                    <a:pt x="13" y="79"/>
                  </a:lnTo>
                  <a:lnTo>
                    <a:pt x="0" y="79"/>
                  </a:lnTo>
                  <a:lnTo>
                    <a:pt x="0" y="0"/>
                  </a:lnTo>
                  <a:close/>
                </a:path>
              </a:pathLst>
            </a:custGeom>
            <a:grpFill/>
            <a:ln w="0">
              <a:noFill/>
              <a:prstDash val="solid"/>
              <a:round/>
              <a:headEnd/>
              <a:tailEnd/>
            </a:ln>
          </p:spPr>
          <p:txBody>
            <a:bodyPr vert="horz" wrap="square" lIns="95103" tIns="47551" rIns="95103" bIns="47551" numCol="1" anchor="t" anchorCtr="0" compatLnSpc="1">
              <a:prstTxWarp prst="textNoShape">
                <a:avLst/>
              </a:prstTxWarp>
            </a:bodyPr>
            <a:lstStyle/>
            <a:p>
              <a:pPr defTabSz="950973">
                <a:defRPr/>
              </a:pPr>
              <a:endParaRPr lang="en-US" sz="1873" kern="0">
                <a:solidFill>
                  <a:srgbClr val="505050"/>
                </a:solidFill>
                <a:latin typeface="Segoe UI Semilight"/>
              </a:endParaRPr>
            </a:p>
          </p:txBody>
        </p:sp>
      </p:grpSp>
      <p:grpSp>
        <p:nvGrpSpPr>
          <p:cNvPr id="25" name="Group 24">
            <a:extLst>
              <a:ext uri="{FF2B5EF4-FFF2-40B4-BE49-F238E27FC236}">
                <a16:creationId xmlns:a16="http://schemas.microsoft.com/office/drawing/2014/main" id="{C994F696-FF1E-4015-ADB8-1A16BFCE5461}"/>
              </a:ext>
            </a:extLst>
          </p:cNvPr>
          <p:cNvGrpSpPr/>
          <p:nvPr/>
        </p:nvGrpSpPr>
        <p:grpSpPr>
          <a:xfrm>
            <a:off x="8187496" y="4196714"/>
            <a:ext cx="1371852" cy="591971"/>
            <a:chOff x="3061473" y="3636838"/>
            <a:chExt cx="1175657" cy="829933"/>
          </a:xfrm>
          <a:solidFill>
            <a:srgbClr val="FFFFFF"/>
          </a:solidFill>
        </p:grpSpPr>
        <p:cxnSp>
          <p:nvCxnSpPr>
            <p:cNvPr id="33" name="Straight Arrow Connector 32">
              <a:extLst>
                <a:ext uri="{FF2B5EF4-FFF2-40B4-BE49-F238E27FC236}">
                  <a16:creationId xmlns:a16="http://schemas.microsoft.com/office/drawing/2014/main" id="{D415C3BE-DED7-4B6E-BA56-BA6F58475D9D}"/>
                </a:ext>
              </a:extLst>
            </p:cNvPr>
            <p:cNvCxnSpPr/>
            <p:nvPr/>
          </p:nvCxnSpPr>
          <p:spPr>
            <a:xfrm flipV="1">
              <a:off x="3061473" y="3636838"/>
              <a:ext cx="0" cy="829933"/>
            </a:xfrm>
            <a:prstGeom prst="straightConnector1">
              <a:avLst/>
            </a:prstGeom>
            <a:grpFill/>
            <a:ln w="12700" cap="flat" cmpd="sng" algn="ctr">
              <a:solidFill>
                <a:schemeClr val="tx1"/>
              </a:solidFill>
              <a:prstDash val="solid"/>
              <a:miter lim="800000"/>
              <a:tailEnd type="triangle"/>
            </a:ln>
            <a:effectLst/>
          </p:spPr>
        </p:cxnSp>
        <p:cxnSp>
          <p:nvCxnSpPr>
            <p:cNvPr id="34" name="Straight Arrow Connector 33">
              <a:extLst>
                <a:ext uri="{FF2B5EF4-FFF2-40B4-BE49-F238E27FC236}">
                  <a16:creationId xmlns:a16="http://schemas.microsoft.com/office/drawing/2014/main" id="{5256F139-1CA1-472A-A5BC-C01FC0095F41}"/>
                </a:ext>
              </a:extLst>
            </p:cNvPr>
            <p:cNvCxnSpPr/>
            <p:nvPr/>
          </p:nvCxnSpPr>
          <p:spPr>
            <a:xfrm flipV="1">
              <a:off x="4237130" y="3636838"/>
              <a:ext cx="0" cy="829933"/>
            </a:xfrm>
            <a:prstGeom prst="straightConnector1">
              <a:avLst/>
            </a:prstGeom>
            <a:grpFill/>
            <a:ln w="12700" cap="flat" cmpd="sng" algn="ctr">
              <a:solidFill>
                <a:schemeClr val="tx1"/>
              </a:solidFill>
              <a:prstDash val="solid"/>
              <a:miter lim="800000"/>
              <a:tailEnd type="triangle"/>
            </a:ln>
            <a:effectLst/>
          </p:spPr>
        </p:cxnSp>
      </p:grpSp>
      <p:sp>
        <p:nvSpPr>
          <p:cNvPr id="26" name="Freeform: Shape 25">
            <a:extLst>
              <a:ext uri="{FF2B5EF4-FFF2-40B4-BE49-F238E27FC236}">
                <a16:creationId xmlns:a16="http://schemas.microsoft.com/office/drawing/2014/main" id="{B1586B60-B668-4056-9300-BB9A97AB2205}"/>
              </a:ext>
            </a:extLst>
          </p:cNvPr>
          <p:cNvSpPr/>
          <p:nvPr/>
        </p:nvSpPr>
        <p:spPr>
          <a:xfrm>
            <a:off x="8187496" y="6016503"/>
            <a:ext cx="1371852" cy="445269"/>
          </a:xfrm>
          <a:custGeom>
            <a:avLst/>
            <a:gdLst>
              <a:gd name="connsiteX0" fmla="*/ 0 w 1197429"/>
              <a:gd name="connsiteY0" fmla="*/ 0 h 457352"/>
              <a:gd name="connsiteX1" fmla="*/ 671286 w 1197429"/>
              <a:gd name="connsiteY1" fmla="*/ 457200 h 457352"/>
              <a:gd name="connsiteX2" fmla="*/ 1197429 w 1197429"/>
              <a:gd name="connsiteY2" fmla="*/ 39914 h 457352"/>
              <a:gd name="connsiteX0" fmla="*/ 0 w 1197429"/>
              <a:gd name="connsiteY0" fmla="*/ 0 h 39914"/>
              <a:gd name="connsiteX1" fmla="*/ 1197429 w 1197429"/>
              <a:gd name="connsiteY1" fmla="*/ 39914 h 39914"/>
              <a:gd name="connsiteX0" fmla="*/ 0 w 1197429"/>
              <a:gd name="connsiteY0" fmla="*/ 0 h 73700"/>
              <a:gd name="connsiteX1" fmla="*/ 1197429 w 1197429"/>
              <a:gd name="connsiteY1" fmla="*/ 39914 h 73700"/>
              <a:gd name="connsiteX0" fmla="*/ 0 w 1197429"/>
              <a:gd name="connsiteY0" fmla="*/ 0 h 91532"/>
              <a:gd name="connsiteX1" fmla="*/ 1197429 w 1197429"/>
              <a:gd name="connsiteY1" fmla="*/ 39914 h 91532"/>
              <a:gd name="connsiteX0" fmla="*/ 0 w 1197429"/>
              <a:gd name="connsiteY0" fmla="*/ 0 h 522997"/>
              <a:gd name="connsiteX1" fmla="*/ 1197429 w 1197429"/>
              <a:gd name="connsiteY1" fmla="*/ 39914 h 522997"/>
              <a:gd name="connsiteX0" fmla="*/ 0 w 1197429"/>
              <a:gd name="connsiteY0" fmla="*/ 0 h 789847"/>
              <a:gd name="connsiteX1" fmla="*/ 1197429 w 1197429"/>
              <a:gd name="connsiteY1" fmla="*/ 39914 h 789847"/>
              <a:gd name="connsiteX0" fmla="*/ 0 w 1197429"/>
              <a:gd name="connsiteY0" fmla="*/ 0 h 763962"/>
              <a:gd name="connsiteX1" fmla="*/ 1197429 w 1197429"/>
              <a:gd name="connsiteY1" fmla="*/ 39914 h 763962"/>
              <a:gd name="connsiteX0" fmla="*/ 0 w 1197429"/>
              <a:gd name="connsiteY0" fmla="*/ 0 h 763962"/>
              <a:gd name="connsiteX1" fmla="*/ 1197429 w 1197429"/>
              <a:gd name="connsiteY1" fmla="*/ 39914 h 763962"/>
            </a:gdLst>
            <a:ahLst/>
            <a:cxnLst>
              <a:cxn ang="0">
                <a:pos x="connsiteX0" y="connsiteY0"/>
              </a:cxn>
              <a:cxn ang="0">
                <a:pos x="connsiteX1" y="connsiteY1"/>
              </a:cxn>
            </a:cxnLst>
            <a:rect l="l" t="t" r="r" b="b"/>
            <a:pathLst>
              <a:path w="1197429" h="763962">
                <a:moveTo>
                  <a:pt x="0" y="0"/>
                </a:moveTo>
                <a:cubicBezTo>
                  <a:pt x="125658" y="914035"/>
                  <a:pt x="894375" y="1103290"/>
                  <a:pt x="1197429" y="39914"/>
                </a:cubicBezTo>
              </a:path>
            </a:pathLst>
          </a:custGeom>
          <a:noFill/>
          <a:ln w="12700" cap="flat" cmpd="sng" algn="ctr">
            <a:solidFill>
              <a:schemeClr val="tx1"/>
            </a:solidFill>
            <a:prstDash val="solid"/>
            <a:miter lim="800000"/>
            <a:tailEnd type="triangle"/>
          </a:ln>
          <a:effectLst/>
        </p:spPr>
        <p:txBody>
          <a:bodyPr rtlCol="0" anchor="ctr"/>
          <a:lstStyle/>
          <a:p>
            <a:pPr algn="ctr" defTabSz="950973">
              <a:defRPr/>
            </a:pPr>
            <a:endParaRPr lang="en-US" sz="1873" kern="0">
              <a:solidFill>
                <a:srgbClr val="505050"/>
              </a:solidFill>
              <a:latin typeface="Segoe UI Semilight"/>
            </a:endParaRPr>
          </a:p>
        </p:txBody>
      </p:sp>
      <p:sp>
        <p:nvSpPr>
          <p:cNvPr id="27" name="TextBox 26">
            <a:extLst>
              <a:ext uri="{FF2B5EF4-FFF2-40B4-BE49-F238E27FC236}">
                <a16:creationId xmlns:a16="http://schemas.microsoft.com/office/drawing/2014/main" id="{31B1B1B5-F7B3-42EB-8D99-40D14F3A8A88}"/>
              </a:ext>
            </a:extLst>
          </p:cNvPr>
          <p:cNvSpPr txBox="1"/>
          <p:nvPr/>
        </p:nvSpPr>
        <p:spPr>
          <a:xfrm>
            <a:off x="6911792" y="1875934"/>
            <a:ext cx="4090114" cy="335223"/>
          </a:xfrm>
          <a:prstGeom prst="rect">
            <a:avLst/>
          </a:prstGeom>
          <a:noFill/>
        </p:spPr>
        <p:txBody>
          <a:bodyPr wrap="square" tIns="0" rtlCol="0">
            <a:spAutoFit/>
          </a:bodyPr>
          <a:lstStyle/>
          <a:p>
            <a:pPr algn="ctr" defTabSz="932597">
              <a:defRPr/>
            </a:pPr>
            <a:r>
              <a:rPr lang="en-US" sz="1836" dirty="0">
                <a:solidFill>
                  <a:srgbClr val="0078D4"/>
                </a:solidFill>
                <a:latin typeface="Segoe UI Semibold"/>
              </a:rPr>
              <a:t>Azure Database Migration Service</a:t>
            </a:r>
          </a:p>
        </p:txBody>
      </p:sp>
      <p:sp>
        <p:nvSpPr>
          <p:cNvPr id="23" name="Freeform 188">
            <a:extLst>
              <a:ext uri="{FF2B5EF4-FFF2-40B4-BE49-F238E27FC236}">
                <a16:creationId xmlns:a16="http://schemas.microsoft.com/office/drawing/2014/main" id="{603413AB-EE3B-4547-92B8-4A157E7C2E30}"/>
              </a:ext>
            </a:extLst>
          </p:cNvPr>
          <p:cNvSpPr/>
          <p:nvPr/>
        </p:nvSpPr>
        <p:spPr bwMode="auto">
          <a:xfrm>
            <a:off x="9205875" y="4951631"/>
            <a:ext cx="706923" cy="90666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299">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8" name="Freeform 146">
            <a:extLst>
              <a:ext uri="{FF2B5EF4-FFF2-40B4-BE49-F238E27FC236}">
                <a16:creationId xmlns:a16="http://schemas.microsoft.com/office/drawing/2014/main" id="{B9592993-58FA-44F4-B85E-38CDCAE4107F}"/>
              </a:ext>
            </a:extLst>
          </p:cNvPr>
          <p:cNvSpPr>
            <a:spLocks noChangeAspect="1"/>
          </p:cNvSpPr>
          <p:nvPr/>
        </p:nvSpPr>
        <p:spPr bwMode="auto">
          <a:xfrm>
            <a:off x="7866718" y="2740475"/>
            <a:ext cx="2013407" cy="127510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0"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IN" sz="1632">
                <a:solidFill>
                  <a:prstClr val="white"/>
                </a:solidFill>
                <a:latin typeface="Segoe UI Semibold"/>
                <a:ea typeface="Segoe UI" pitchFamily="34" charset="0"/>
                <a:cs typeface="Segoe UI" pitchFamily="34" charset="0"/>
              </a:rPr>
              <a:t>SQL DB</a:t>
            </a:r>
          </a:p>
        </p:txBody>
      </p:sp>
    </p:spTree>
    <p:extLst>
      <p:ext uri="{BB962C8B-B14F-4D97-AF65-F5344CB8AC3E}">
        <p14:creationId xmlns:p14="http://schemas.microsoft.com/office/powerpoint/2010/main" val="273124732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01C6-C5B8-4CBE-9A0C-40F0ABE8EB5D}"/>
              </a:ext>
            </a:extLst>
          </p:cNvPr>
          <p:cNvSpPr>
            <a:spLocks noGrp="1"/>
          </p:cNvSpPr>
          <p:nvPr>
            <p:ph type="title"/>
          </p:nvPr>
        </p:nvSpPr>
        <p:spPr/>
        <p:txBody>
          <a:bodyPr/>
          <a:lstStyle/>
          <a:p>
            <a:r>
              <a:rPr lang="en-US"/>
              <a:t>Azure Database Migration Service</a:t>
            </a:r>
          </a:p>
        </p:txBody>
      </p:sp>
      <p:sp>
        <p:nvSpPr>
          <p:cNvPr id="3" name="Rectangle 2">
            <a:extLst>
              <a:ext uri="{FF2B5EF4-FFF2-40B4-BE49-F238E27FC236}">
                <a16:creationId xmlns:a16="http://schemas.microsoft.com/office/drawing/2014/main" id="{474008B1-B2BA-46F0-ABEB-1FB53A498B06}"/>
              </a:ext>
            </a:extLst>
          </p:cNvPr>
          <p:cNvSpPr/>
          <p:nvPr/>
        </p:nvSpPr>
        <p:spPr bwMode="auto">
          <a:xfrm>
            <a:off x="10918722" y="2074345"/>
            <a:ext cx="1214144" cy="1822068"/>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7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On-premises network</a:t>
            </a:r>
          </a:p>
        </p:txBody>
      </p:sp>
      <p:sp>
        <p:nvSpPr>
          <p:cNvPr id="4" name="Rectangle 3">
            <a:extLst>
              <a:ext uri="{FF2B5EF4-FFF2-40B4-BE49-F238E27FC236}">
                <a16:creationId xmlns:a16="http://schemas.microsoft.com/office/drawing/2014/main" id="{6B2780AA-17FF-47F7-94ED-0BA9393A925E}"/>
              </a:ext>
            </a:extLst>
          </p:cNvPr>
          <p:cNvSpPr/>
          <p:nvPr/>
        </p:nvSpPr>
        <p:spPr bwMode="auto">
          <a:xfrm>
            <a:off x="4722254" y="3684974"/>
            <a:ext cx="1468191" cy="1813396"/>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5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5" name="Rectangle 4">
            <a:extLst>
              <a:ext uri="{FF2B5EF4-FFF2-40B4-BE49-F238E27FC236}">
                <a16:creationId xmlns:a16="http://schemas.microsoft.com/office/drawing/2014/main" id="{AD8D70CC-A87F-42DD-B6A9-E383C6718ECD}"/>
              </a:ext>
            </a:extLst>
          </p:cNvPr>
          <p:cNvSpPr/>
          <p:nvPr/>
        </p:nvSpPr>
        <p:spPr bwMode="auto">
          <a:xfrm>
            <a:off x="7220572" y="5609219"/>
            <a:ext cx="2159402" cy="1099588"/>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5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a:extLst>
              <a:ext uri="{FF2B5EF4-FFF2-40B4-BE49-F238E27FC236}">
                <a16:creationId xmlns:a16="http://schemas.microsoft.com/office/drawing/2014/main" id="{B0A1CD54-DC54-42D5-859F-9167725E22F7}"/>
              </a:ext>
            </a:extLst>
          </p:cNvPr>
          <p:cNvSpPr/>
          <p:nvPr/>
        </p:nvSpPr>
        <p:spPr bwMode="auto">
          <a:xfrm>
            <a:off x="7164362" y="2825619"/>
            <a:ext cx="2222402" cy="2041026"/>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5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graphicFrame>
        <p:nvGraphicFramePr>
          <p:cNvPr id="7" name="Object 6">
            <a:extLst>
              <a:ext uri="{FF2B5EF4-FFF2-40B4-BE49-F238E27FC236}">
                <a16:creationId xmlns:a16="http://schemas.microsoft.com/office/drawing/2014/main" id="{57CB4DB9-42ED-4FBF-BD55-97ADFB364CBC}"/>
              </a:ext>
            </a:extLst>
          </p:cNvPr>
          <p:cNvGraphicFramePr>
            <a:graphicFrameLocks noChangeAspect="1"/>
          </p:cNvGraphicFramePr>
          <p:nvPr>
            <p:extLst/>
          </p:nvPr>
        </p:nvGraphicFramePr>
        <p:xfrm>
          <a:off x="10689436" y="5609219"/>
          <a:ext cx="889819" cy="1016935"/>
        </p:xfrm>
        <a:graphic>
          <a:graphicData uri="http://schemas.openxmlformats.org/presentationml/2006/ole">
            <mc:AlternateContent xmlns:mc="http://schemas.openxmlformats.org/markup-compatibility/2006">
              <mc:Choice xmlns:v="urn:schemas-microsoft-com:vml" Requires="v">
                <p:oleObj spid="_x0000_s294060" name="Image" r:id="rId4" imgW="1066320" imgH="1218960" progId="Photoshop.Image.18">
                  <p:embed/>
                </p:oleObj>
              </mc:Choice>
              <mc:Fallback>
                <p:oleObj name="Image" r:id="rId4" imgW="1066320" imgH="1218960" progId="Photoshop.Image.18">
                  <p:embed/>
                  <p:pic>
                    <p:nvPicPr>
                      <p:cNvPr id="7" name="Object 6">
                        <a:extLst>
                          <a:ext uri="{FF2B5EF4-FFF2-40B4-BE49-F238E27FC236}">
                            <a16:creationId xmlns:a16="http://schemas.microsoft.com/office/drawing/2014/main" id="{57CB4DB9-42ED-4FBF-BD55-97ADFB364CBC}"/>
                          </a:ext>
                        </a:extLst>
                      </p:cNvPr>
                      <p:cNvPicPr/>
                      <p:nvPr/>
                    </p:nvPicPr>
                    <p:blipFill>
                      <a:blip r:embed="rId5"/>
                      <a:stretch>
                        <a:fillRect/>
                      </a:stretch>
                    </p:blipFill>
                    <p:spPr>
                      <a:xfrm>
                        <a:off x="10689436" y="5609219"/>
                        <a:ext cx="889819" cy="1016935"/>
                      </a:xfrm>
                      <a:prstGeom prst="rect">
                        <a:avLst/>
                      </a:prstGeom>
                    </p:spPr>
                  </p:pic>
                </p:oleObj>
              </mc:Fallback>
            </mc:AlternateContent>
          </a:graphicData>
        </a:graphic>
      </p:graphicFrame>
      <p:cxnSp>
        <p:nvCxnSpPr>
          <p:cNvPr id="8" name="Straight Connector 7">
            <a:extLst>
              <a:ext uri="{FF2B5EF4-FFF2-40B4-BE49-F238E27FC236}">
                <a16:creationId xmlns:a16="http://schemas.microsoft.com/office/drawing/2014/main" id="{A2E0B396-1052-4CF7-B8F5-C1DEFCA09793}"/>
              </a:ext>
            </a:extLst>
          </p:cNvPr>
          <p:cNvCxnSpPr>
            <a:cxnSpLocks/>
          </p:cNvCxnSpPr>
          <p:nvPr/>
        </p:nvCxnSpPr>
        <p:spPr>
          <a:xfrm>
            <a:off x="2028429" y="1610715"/>
            <a:ext cx="0" cy="503636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Rectangle 8">
            <a:extLst>
              <a:ext uri="{FF2B5EF4-FFF2-40B4-BE49-F238E27FC236}">
                <a16:creationId xmlns:a16="http://schemas.microsoft.com/office/drawing/2014/main" id="{1C9100F2-C198-422E-91F7-69590697E16B}"/>
              </a:ext>
            </a:extLst>
          </p:cNvPr>
          <p:cNvSpPr/>
          <p:nvPr/>
        </p:nvSpPr>
        <p:spPr bwMode="auto">
          <a:xfrm rot="10800000">
            <a:off x="1795990" y="2089703"/>
            <a:ext cx="534722" cy="3149376"/>
          </a:xfrm>
          <a:prstGeom prst="rect">
            <a:avLst/>
          </a:prstGeom>
          <a:solidFill>
            <a:srgbClr val="0078D4">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Azure Resource Manager (ARM)</a:t>
            </a:r>
          </a:p>
        </p:txBody>
      </p:sp>
      <p:cxnSp>
        <p:nvCxnSpPr>
          <p:cNvPr id="10" name="Straight Connector 9">
            <a:extLst>
              <a:ext uri="{FF2B5EF4-FFF2-40B4-BE49-F238E27FC236}">
                <a16:creationId xmlns:a16="http://schemas.microsoft.com/office/drawing/2014/main" id="{9683E956-E68F-4A79-9416-713C842E3C07}"/>
              </a:ext>
            </a:extLst>
          </p:cNvPr>
          <p:cNvCxnSpPr>
            <a:cxnSpLocks/>
          </p:cNvCxnSpPr>
          <p:nvPr/>
        </p:nvCxnSpPr>
        <p:spPr>
          <a:xfrm>
            <a:off x="6666379" y="1700154"/>
            <a:ext cx="0" cy="507249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F6AB675E-6534-4E31-813E-8CCA661D2E37}"/>
              </a:ext>
            </a:extLst>
          </p:cNvPr>
          <p:cNvSpPr/>
          <p:nvPr/>
        </p:nvSpPr>
        <p:spPr bwMode="auto">
          <a:xfrm>
            <a:off x="7486919" y="3035539"/>
            <a:ext cx="1485744" cy="1177469"/>
          </a:xfrm>
          <a:prstGeom prst="rect">
            <a:avLst/>
          </a:prstGeom>
          <a:solidFill>
            <a:srgbClr val="88CBFF">
              <a:alpha val="50196"/>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Subnet used for DMS</a:t>
            </a:r>
          </a:p>
        </p:txBody>
      </p:sp>
      <p:sp>
        <p:nvSpPr>
          <p:cNvPr id="12" name="TextBox 11">
            <a:extLst>
              <a:ext uri="{FF2B5EF4-FFF2-40B4-BE49-F238E27FC236}">
                <a16:creationId xmlns:a16="http://schemas.microsoft.com/office/drawing/2014/main" id="{DF63D4C0-2D38-4BCB-B012-EBF21DFB28A8}"/>
              </a:ext>
            </a:extLst>
          </p:cNvPr>
          <p:cNvSpPr txBox="1"/>
          <p:nvPr/>
        </p:nvSpPr>
        <p:spPr>
          <a:xfrm>
            <a:off x="7341418" y="6356125"/>
            <a:ext cx="741919"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VNET 2</a:t>
            </a:r>
          </a:p>
        </p:txBody>
      </p:sp>
      <p:cxnSp>
        <p:nvCxnSpPr>
          <p:cNvPr id="13" name="Straight Arrow Connector 12">
            <a:extLst>
              <a:ext uri="{FF2B5EF4-FFF2-40B4-BE49-F238E27FC236}">
                <a16:creationId xmlns:a16="http://schemas.microsoft.com/office/drawing/2014/main" id="{0BC13FE1-1372-4F7C-A164-C2A921E9FB3E}"/>
              </a:ext>
            </a:extLst>
          </p:cNvPr>
          <p:cNvCxnSpPr>
            <a:cxnSpLocks/>
          </p:cNvCxnSpPr>
          <p:nvPr/>
        </p:nvCxnSpPr>
        <p:spPr>
          <a:xfrm flipV="1">
            <a:off x="4000215" y="3393053"/>
            <a:ext cx="241227" cy="467172"/>
          </a:xfrm>
          <a:prstGeom prst="straightConnector1">
            <a:avLst/>
          </a:prstGeom>
          <a:ln>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6150A47-81DB-4F0E-BD7C-7B8B1BB6770C}"/>
              </a:ext>
            </a:extLst>
          </p:cNvPr>
          <p:cNvCxnSpPr>
            <a:cxnSpLocks/>
          </p:cNvCxnSpPr>
          <p:nvPr/>
        </p:nvCxnSpPr>
        <p:spPr>
          <a:xfrm>
            <a:off x="4009563" y="5016760"/>
            <a:ext cx="176071" cy="57858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6C40F52-A546-4E2C-AC0B-1E2AC0D90482}"/>
              </a:ext>
            </a:extLst>
          </p:cNvPr>
          <p:cNvCxnSpPr>
            <a:cxnSpLocks/>
          </p:cNvCxnSpPr>
          <p:nvPr/>
        </p:nvCxnSpPr>
        <p:spPr>
          <a:xfrm flipV="1">
            <a:off x="4640687" y="5363520"/>
            <a:ext cx="300507" cy="4078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54ECAB5-82B8-4C91-9A4B-1E2827FFFE52}"/>
              </a:ext>
            </a:extLst>
          </p:cNvPr>
          <p:cNvSpPr txBox="1"/>
          <p:nvPr/>
        </p:nvSpPr>
        <p:spPr>
          <a:xfrm>
            <a:off x="2256707" y="6009539"/>
            <a:ext cx="1249959" cy="48474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Authentication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Authorization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Throttling</a:t>
            </a:r>
          </a:p>
        </p:txBody>
      </p:sp>
      <p:sp>
        <p:nvSpPr>
          <p:cNvPr id="17" name="TextBox 16">
            <a:extLst>
              <a:ext uri="{FF2B5EF4-FFF2-40B4-BE49-F238E27FC236}">
                <a16:creationId xmlns:a16="http://schemas.microsoft.com/office/drawing/2014/main" id="{AE039EAB-2047-40F3-A395-2A597792E9A9}"/>
              </a:ext>
            </a:extLst>
          </p:cNvPr>
          <p:cNvSpPr txBox="1"/>
          <p:nvPr/>
        </p:nvSpPr>
        <p:spPr>
          <a:xfrm>
            <a:off x="4867593" y="4692199"/>
            <a:ext cx="1168458"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Migration scenario server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 locked down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Exclusive for DMS process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 upgrades</a:t>
            </a:r>
          </a:p>
        </p:txBody>
      </p:sp>
      <p:sp>
        <p:nvSpPr>
          <p:cNvPr id="20" name="Rectangle 19">
            <a:extLst>
              <a:ext uri="{FF2B5EF4-FFF2-40B4-BE49-F238E27FC236}">
                <a16:creationId xmlns:a16="http://schemas.microsoft.com/office/drawing/2014/main" id="{8785A316-E2FE-42BC-92A5-C1A72576FC50}"/>
              </a:ext>
            </a:extLst>
          </p:cNvPr>
          <p:cNvSpPr/>
          <p:nvPr/>
        </p:nvSpPr>
        <p:spPr>
          <a:xfrm>
            <a:off x="10059252" y="1773145"/>
            <a:ext cx="982961" cy="276999"/>
          </a:xfrm>
          <a:prstGeom prst="rect">
            <a:avLst/>
          </a:prstGeom>
        </p:spPr>
        <p:txBody>
          <a:bodyPr wrap="none">
            <a:spAutoFit/>
          </a:bodyPr>
          <a:lstStyle/>
          <a:p>
            <a:pPr marL="0" marR="0" lvl="0" indent="0" algn="ctr" defTabSz="914102" rtl="0" eaLnBrk="1" fontAlgn="base" latinLnBrk="0" hangingPunct="1">
              <a:lnSpc>
                <a:spcPct val="100000"/>
              </a:lnSpc>
              <a:spcBef>
                <a:spcPts val="200"/>
              </a:spcBef>
              <a:spcAft>
                <a:spcPct val="0"/>
              </a:spcAft>
              <a:buClrTx/>
              <a:buSzTx/>
              <a:buFontTx/>
              <a:buNone/>
              <a:tabLst/>
              <a:defRPr/>
            </a:pPr>
            <a:r>
              <a:rPr kumimoji="0" lang="en-US" sz="1200" b="0" i="0" u="none" strike="noStrike" kern="0" cap="none" normalizeH="0" noProof="0">
                <a:ln>
                  <a:noFill/>
                </a:ln>
                <a:solidFill>
                  <a:srgbClr val="505050"/>
                </a:solidFill>
                <a:effectLst/>
                <a:uLnTx/>
                <a:uFillTx/>
                <a:latin typeface="Segoe UI" panose="020B0502040204020203" pitchFamily="34" charset="0"/>
                <a:ea typeface="Segoe UI Semilight" charset="0"/>
                <a:cs typeface="Segoe UI" panose="020B0502040204020203" pitchFamily="34" charset="0"/>
              </a:rPr>
              <a:t>On-Premise</a:t>
            </a:r>
          </a:p>
        </p:txBody>
      </p:sp>
      <p:sp>
        <p:nvSpPr>
          <p:cNvPr id="23" name="Rectangle 22">
            <a:extLst>
              <a:ext uri="{FF2B5EF4-FFF2-40B4-BE49-F238E27FC236}">
                <a16:creationId xmlns:a16="http://schemas.microsoft.com/office/drawing/2014/main" id="{7C3E1E99-F38B-4718-B407-A1A0202FD4D1}"/>
              </a:ext>
            </a:extLst>
          </p:cNvPr>
          <p:cNvSpPr/>
          <p:nvPr/>
        </p:nvSpPr>
        <p:spPr>
          <a:xfrm>
            <a:off x="6821719" y="1768263"/>
            <a:ext cx="1721946" cy="276999"/>
          </a:xfrm>
          <a:prstGeom prst="rect">
            <a:avLst/>
          </a:prstGeom>
        </p:spPr>
        <p:txBody>
          <a:bodyPr wrap="none">
            <a:spAutoFit/>
          </a:bodyPr>
          <a:lstStyle/>
          <a:p>
            <a:pPr marL="0" marR="0" lvl="0" indent="0" algn="ctr" defTabSz="914102" rtl="0" eaLnBrk="1" fontAlgn="base" latinLnBrk="0" hangingPunct="1">
              <a:lnSpc>
                <a:spcPct val="100000"/>
              </a:lnSpc>
              <a:spcBef>
                <a:spcPts val="200"/>
              </a:spcBef>
              <a:spcAft>
                <a:spcPct val="0"/>
              </a:spcAft>
              <a:buClrTx/>
              <a:buSzTx/>
              <a:buFontTx/>
              <a:buNone/>
              <a:tabLst/>
              <a:defRPr/>
            </a:pPr>
            <a:r>
              <a:rPr kumimoji="0" lang="en-US" sz="1200" b="0" i="0" u="none" strike="noStrike" kern="0" cap="none" normalizeH="0" noProof="0">
                <a:ln>
                  <a:noFill/>
                </a:ln>
                <a:solidFill>
                  <a:srgbClr val="505050"/>
                </a:solidFill>
                <a:effectLst/>
                <a:uLnTx/>
                <a:uFillTx/>
                <a:latin typeface="Segoe UI" panose="020B0502040204020203" pitchFamily="34" charset="0"/>
                <a:ea typeface="Segoe UI Semilight" charset="0"/>
                <a:cs typeface="Segoe UI" panose="020B0502040204020203" pitchFamily="34" charset="0"/>
              </a:rPr>
              <a:t>Customer Subscription</a:t>
            </a:r>
          </a:p>
        </p:txBody>
      </p:sp>
      <p:sp>
        <p:nvSpPr>
          <p:cNvPr id="26" name="Rectangle 25">
            <a:extLst>
              <a:ext uri="{FF2B5EF4-FFF2-40B4-BE49-F238E27FC236}">
                <a16:creationId xmlns:a16="http://schemas.microsoft.com/office/drawing/2014/main" id="{4BB00D45-48E8-4E77-BDBB-41EFC7EB9E67}"/>
              </a:ext>
            </a:extLst>
          </p:cNvPr>
          <p:cNvSpPr/>
          <p:nvPr/>
        </p:nvSpPr>
        <p:spPr>
          <a:xfrm>
            <a:off x="2188417" y="1768263"/>
            <a:ext cx="1710725" cy="276999"/>
          </a:xfrm>
          <a:prstGeom prst="rect">
            <a:avLst/>
          </a:prstGeom>
        </p:spPr>
        <p:txBody>
          <a:bodyPr wrap="none">
            <a:spAutoFit/>
          </a:bodyPr>
          <a:lstStyle/>
          <a:p>
            <a:pPr marL="0" marR="0" lvl="0" indent="0" algn="ctr" defTabSz="914102" rtl="0" eaLnBrk="1" fontAlgn="base" latinLnBrk="0" hangingPunct="1">
              <a:lnSpc>
                <a:spcPct val="100000"/>
              </a:lnSpc>
              <a:spcBef>
                <a:spcPts val="200"/>
              </a:spcBef>
              <a:spcAft>
                <a:spcPct val="0"/>
              </a:spcAft>
              <a:buClrTx/>
              <a:buSzTx/>
              <a:buFontTx/>
              <a:buNone/>
              <a:tabLst/>
              <a:defRPr/>
            </a:pPr>
            <a:r>
              <a:rPr kumimoji="0" lang="en-US" sz="1200" b="0" i="0" u="none" strike="noStrike" kern="0" cap="none" normalizeH="0" noProof="0">
                <a:ln>
                  <a:noFill/>
                </a:ln>
                <a:solidFill>
                  <a:srgbClr val="505050"/>
                </a:solidFill>
                <a:effectLst/>
                <a:uLnTx/>
                <a:uFillTx/>
                <a:latin typeface="Segoe UI" panose="020B0502040204020203" pitchFamily="34" charset="0"/>
                <a:ea typeface="Segoe UI Semilight" charset="0"/>
                <a:cs typeface="Segoe UI" panose="020B0502040204020203" pitchFamily="34" charset="0"/>
              </a:rPr>
              <a:t>Microsoft Subscription</a:t>
            </a:r>
          </a:p>
        </p:txBody>
      </p:sp>
      <p:sp>
        <p:nvSpPr>
          <p:cNvPr id="27" name="TextBox 26">
            <a:extLst>
              <a:ext uri="{FF2B5EF4-FFF2-40B4-BE49-F238E27FC236}">
                <a16:creationId xmlns:a16="http://schemas.microsoft.com/office/drawing/2014/main" id="{84550E7D-53AC-47DF-B380-B6E21CDBF89B}"/>
              </a:ext>
            </a:extLst>
          </p:cNvPr>
          <p:cNvSpPr txBox="1"/>
          <p:nvPr/>
        </p:nvSpPr>
        <p:spPr>
          <a:xfrm>
            <a:off x="3861628" y="3090824"/>
            <a:ext cx="1141543"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State management data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Migration results</a:t>
            </a:r>
          </a:p>
        </p:txBody>
      </p:sp>
      <p:pic>
        <p:nvPicPr>
          <p:cNvPr id="28" name="Picture 27">
            <a:extLst>
              <a:ext uri="{FF2B5EF4-FFF2-40B4-BE49-F238E27FC236}">
                <a16:creationId xmlns:a16="http://schemas.microsoft.com/office/drawing/2014/main" id="{23DE77C0-3910-4223-84C4-44B0A902DB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7039" y="2265181"/>
            <a:ext cx="650721" cy="641927"/>
          </a:xfrm>
          <a:prstGeom prst="rect">
            <a:avLst/>
          </a:prstGeom>
        </p:spPr>
      </p:pic>
      <p:sp>
        <p:nvSpPr>
          <p:cNvPr id="29" name="Rectangle 28">
            <a:extLst>
              <a:ext uri="{FF2B5EF4-FFF2-40B4-BE49-F238E27FC236}">
                <a16:creationId xmlns:a16="http://schemas.microsoft.com/office/drawing/2014/main" id="{AF802CE3-4D67-4D92-A767-D431B95B377C}"/>
              </a:ext>
            </a:extLst>
          </p:cNvPr>
          <p:cNvSpPr/>
          <p:nvPr/>
        </p:nvSpPr>
        <p:spPr>
          <a:xfrm>
            <a:off x="3519030" y="2861118"/>
            <a:ext cx="1826739"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Storage Account</a:t>
            </a:r>
          </a:p>
        </p:txBody>
      </p:sp>
      <p:sp>
        <p:nvSpPr>
          <p:cNvPr id="30" name="Rectangle 29">
            <a:extLst>
              <a:ext uri="{FF2B5EF4-FFF2-40B4-BE49-F238E27FC236}">
                <a16:creationId xmlns:a16="http://schemas.microsoft.com/office/drawing/2014/main" id="{50E235FD-FB15-4BA8-848C-FB5CC185335C}"/>
              </a:ext>
            </a:extLst>
          </p:cNvPr>
          <p:cNvSpPr/>
          <p:nvPr/>
        </p:nvSpPr>
        <p:spPr>
          <a:xfrm>
            <a:off x="3519030" y="6167480"/>
            <a:ext cx="1826739"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Service Bus Queue</a:t>
            </a:r>
          </a:p>
        </p:txBody>
      </p:sp>
      <p:grpSp>
        <p:nvGrpSpPr>
          <p:cNvPr id="31" name="Group 30">
            <a:extLst>
              <a:ext uri="{FF2B5EF4-FFF2-40B4-BE49-F238E27FC236}">
                <a16:creationId xmlns:a16="http://schemas.microsoft.com/office/drawing/2014/main" id="{27FA8855-603C-4088-8270-3007C9C8A1D5}"/>
              </a:ext>
            </a:extLst>
          </p:cNvPr>
          <p:cNvGrpSpPr/>
          <p:nvPr/>
        </p:nvGrpSpPr>
        <p:grpSpPr>
          <a:xfrm>
            <a:off x="3502630" y="3861316"/>
            <a:ext cx="967714" cy="1080538"/>
            <a:chOff x="3598495" y="3636466"/>
            <a:chExt cx="967714" cy="1080538"/>
          </a:xfrm>
          <a:effectLst/>
        </p:grpSpPr>
        <p:sp>
          <p:nvSpPr>
            <p:cNvPr id="32" name="TextBox 31">
              <a:extLst>
                <a:ext uri="{FF2B5EF4-FFF2-40B4-BE49-F238E27FC236}">
                  <a16:creationId xmlns:a16="http://schemas.microsoft.com/office/drawing/2014/main" id="{81A11145-8936-4911-A66A-7224A9DD191C}"/>
                </a:ext>
              </a:extLst>
            </p:cNvPr>
            <p:cNvSpPr txBox="1"/>
            <p:nvPr/>
          </p:nvSpPr>
          <p:spPr>
            <a:xfrm>
              <a:off x="3680632" y="4409227"/>
              <a:ext cx="88557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DMS Resource Provider</a:t>
              </a:r>
            </a:p>
          </p:txBody>
        </p:sp>
        <p:grpSp>
          <p:nvGrpSpPr>
            <p:cNvPr id="33" name="Group 32">
              <a:extLst>
                <a:ext uri="{FF2B5EF4-FFF2-40B4-BE49-F238E27FC236}">
                  <a16:creationId xmlns:a16="http://schemas.microsoft.com/office/drawing/2014/main" id="{744C32F8-10F7-447E-9264-2F63E2D8C8D5}"/>
                </a:ext>
              </a:extLst>
            </p:cNvPr>
            <p:cNvGrpSpPr/>
            <p:nvPr/>
          </p:nvGrpSpPr>
          <p:grpSpPr>
            <a:xfrm>
              <a:off x="3665480" y="3780875"/>
              <a:ext cx="540413" cy="503533"/>
              <a:chOff x="4718212" y="4746025"/>
              <a:chExt cx="427172" cy="398021"/>
            </a:xfrm>
            <a:solidFill>
              <a:schemeClr val="bg2">
                <a:lumMod val="90000"/>
              </a:schemeClr>
            </a:solidFill>
            <a:effectLst>
              <a:outerShdw blurRad="50800" dist="38100" dir="2700000" algn="tl" rotWithShape="0">
                <a:prstClr val="black">
                  <a:alpha val="30000"/>
                </a:prstClr>
              </a:outerShdw>
            </a:effectLst>
          </p:grpSpPr>
          <p:sp>
            <p:nvSpPr>
              <p:cNvPr id="37" name="Freeform 128">
                <a:extLst>
                  <a:ext uri="{FF2B5EF4-FFF2-40B4-BE49-F238E27FC236}">
                    <a16:creationId xmlns:a16="http://schemas.microsoft.com/office/drawing/2014/main" id="{E7C9031E-6769-4C1A-8F4A-6D697DDDDDC1}"/>
                  </a:ext>
                </a:extLst>
              </p:cNvPr>
              <p:cNvSpPr>
                <a:spLocks noChangeAspect="1"/>
              </p:cNvSpPr>
              <p:nvPr/>
            </p:nvSpPr>
            <p:spPr bwMode="auto">
              <a:xfrm>
                <a:off x="4718212" y="4746025"/>
                <a:ext cx="427172" cy="2359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ln w="38100">
                <a:noFill/>
                <a:miter lim="800000"/>
                <a:headEnd type="none" w="med" len="med"/>
                <a:tailEnd type="none" w="med" len="med"/>
              </a:ln>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a:gradFill>
                    <a:gsLst>
                      <a:gs pos="0">
                        <a:srgbClr val="FFFFFF"/>
                      </a:gs>
                      <a:gs pos="100000">
                        <a:srgbClr val="FFFFFF"/>
                      </a:gs>
                    </a:gsLst>
                    <a:lin ang="5400000" scaled="0"/>
                  </a:gradFill>
                  <a:latin typeface="Segoe UI"/>
                </a:endParaRPr>
              </a:p>
            </p:txBody>
          </p:sp>
          <p:sp>
            <p:nvSpPr>
              <p:cNvPr id="38" name="Cylinder 513">
                <a:extLst>
                  <a:ext uri="{FF2B5EF4-FFF2-40B4-BE49-F238E27FC236}">
                    <a16:creationId xmlns:a16="http://schemas.microsoft.com/office/drawing/2014/main" id="{8D422A6B-2270-47FF-B37F-CD24E7D6D5CA}"/>
                  </a:ext>
                </a:extLst>
              </p:cNvPr>
              <p:cNvSpPr/>
              <p:nvPr/>
            </p:nvSpPr>
            <p:spPr bwMode="auto">
              <a:xfrm>
                <a:off x="4828663" y="4897487"/>
                <a:ext cx="187675" cy="246559"/>
              </a:xfrm>
              <a:prstGeom prst="flowChartMagneticDisk">
                <a:avLst/>
              </a:prstGeom>
              <a:solidFill>
                <a:schemeClr val="bg1"/>
              </a:solidFill>
              <a:ln w="9525">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a:solidFill>
                    <a:srgbClr val="0078D7"/>
                  </a:solidFill>
                  <a:latin typeface="Segoe UI Light"/>
                  <a:cs typeface="Segoe UI" pitchFamily="34" charset="0"/>
                </a:endParaRPr>
              </a:p>
            </p:txBody>
          </p:sp>
          <p:cxnSp>
            <p:nvCxnSpPr>
              <p:cNvPr id="39" name="Straight Arrow Connector 38">
                <a:extLst>
                  <a:ext uri="{FF2B5EF4-FFF2-40B4-BE49-F238E27FC236}">
                    <a16:creationId xmlns:a16="http://schemas.microsoft.com/office/drawing/2014/main" id="{4B035094-9A62-4076-9F43-48D388061628}"/>
                  </a:ext>
                </a:extLst>
              </p:cNvPr>
              <p:cNvCxnSpPr>
                <a:cxnSpLocks/>
              </p:cNvCxnSpPr>
              <p:nvPr/>
            </p:nvCxnSpPr>
            <p:spPr>
              <a:xfrm flipV="1">
                <a:off x="4922497" y="4797211"/>
                <a:ext cx="0" cy="140145"/>
              </a:xfrm>
              <a:prstGeom prst="straightConnector1">
                <a:avLst/>
              </a:prstGeom>
              <a:grpFill/>
              <a:ln w="95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6ACEE171-A28F-4A4C-98FD-794E46DCC121}"/>
                </a:ext>
              </a:extLst>
            </p:cNvPr>
            <p:cNvGrpSpPr/>
            <p:nvPr/>
          </p:nvGrpSpPr>
          <p:grpSpPr>
            <a:xfrm rot="20700000">
              <a:off x="3598495" y="3636466"/>
              <a:ext cx="283018" cy="225728"/>
              <a:chOff x="-156824" y="2791591"/>
              <a:chExt cx="620907" cy="495220"/>
            </a:xfrm>
            <a:solidFill>
              <a:schemeClr val="bg2">
                <a:lumMod val="90000"/>
              </a:schemeClr>
            </a:solidFill>
          </p:grpSpPr>
          <p:sp>
            <p:nvSpPr>
              <p:cNvPr id="35" name="gear_3">
                <a:extLst>
                  <a:ext uri="{FF2B5EF4-FFF2-40B4-BE49-F238E27FC236}">
                    <a16:creationId xmlns:a16="http://schemas.microsoft.com/office/drawing/2014/main" id="{513A7A97-5CE2-4CD8-971F-F30536E1E65F}"/>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grpFill/>
              <a:ln w="6350">
                <a:solidFill>
                  <a:schemeClr val="bg2">
                    <a:lumMod val="50000"/>
                  </a:schemeClr>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6" name="gear_3">
                <a:extLst>
                  <a:ext uri="{FF2B5EF4-FFF2-40B4-BE49-F238E27FC236}">
                    <a16:creationId xmlns:a16="http://schemas.microsoft.com/office/drawing/2014/main" id="{407DF98C-45CA-4C60-BE12-27C2FCBD0AE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grpFill/>
              <a:ln w="6350">
                <a:solidFill>
                  <a:schemeClr val="bg2">
                    <a:lumMod val="50000"/>
                  </a:schemeClr>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40" name="Group 39">
            <a:extLst>
              <a:ext uri="{FF2B5EF4-FFF2-40B4-BE49-F238E27FC236}">
                <a16:creationId xmlns:a16="http://schemas.microsoft.com/office/drawing/2014/main" id="{907E23D0-8C24-4FA5-827D-149F9B64DE69}"/>
              </a:ext>
            </a:extLst>
          </p:cNvPr>
          <p:cNvGrpSpPr/>
          <p:nvPr/>
        </p:nvGrpSpPr>
        <p:grpSpPr>
          <a:xfrm>
            <a:off x="309717" y="5398615"/>
            <a:ext cx="1120878" cy="814495"/>
            <a:chOff x="412956" y="5505603"/>
            <a:chExt cx="1120878" cy="814495"/>
          </a:xfrm>
        </p:grpSpPr>
        <p:pic>
          <p:nvPicPr>
            <p:cNvPr id="41" name="Picture 40">
              <a:extLst>
                <a:ext uri="{FF2B5EF4-FFF2-40B4-BE49-F238E27FC236}">
                  <a16:creationId xmlns:a16="http://schemas.microsoft.com/office/drawing/2014/main" id="{553ED39C-1F1B-416F-8F24-94605DE06284}"/>
                </a:ext>
              </a:extLst>
            </p:cNvPr>
            <p:cNvPicPr>
              <a:picLocks noChangeAspect="1"/>
            </p:cNvPicPr>
            <p:nvPr/>
          </p:nvPicPr>
          <p:blipFill>
            <a:blip r:embed="rId7"/>
            <a:stretch>
              <a:fillRect/>
            </a:stretch>
          </p:blipFill>
          <p:spPr>
            <a:xfrm>
              <a:off x="606680" y="5505603"/>
              <a:ext cx="742797" cy="742797"/>
            </a:xfrm>
            <a:prstGeom prst="rect">
              <a:avLst/>
            </a:prstGeom>
          </p:spPr>
        </p:pic>
        <p:sp>
          <p:nvSpPr>
            <p:cNvPr id="42" name="Rectangle 41">
              <a:extLst>
                <a:ext uri="{FF2B5EF4-FFF2-40B4-BE49-F238E27FC236}">
                  <a16:creationId xmlns:a16="http://schemas.microsoft.com/office/drawing/2014/main" id="{B371855B-4340-437E-B0A3-25805804C4F1}"/>
                </a:ext>
              </a:extLst>
            </p:cNvPr>
            <p:cNvSpPr/>
            <p:nvPr/>
          </p:nvSpPr>
          <p:spPr>
            <a:xfrm>
              <a:off x="412956" y="6073877"/>
              <a:ext cx="1120878"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CLI commands</a:t>
              </a:r>
            </a:p>
          </p:txBody>
        </p:sp>
      </p:grpSp>
      <p:grpSp>
        <p:nvGrpSpPr>
          <p:cNvPr id="43" name="Group 42">
            <a:extLst>
              <a:ext uri="{FF2B5EF4-FFF2-40B4-BE49-F238E27FC236}">
                <a16:creationId xmlns:a16="http://schemas.microsoft.com/office/drawing/2014/main" id="{317AC6FE-8A56-48D4-9F46-FBECA25973D8}"/>
              </a:ext>
            </a:extLst>
          </p:cNvPr>
          <p:cNvGrpSpPr/>
          <p:nvPr/>
        </p:nvGrpSpPr>
        <p:grpSpPr>
          <a:xfrm>
            <a:off x="309717" y="3960648"/>
            <a:ext cx="1120878" cy="824326"/>
            <a:chOff x="412956" y="3735798"/>
            <a:chExt cx="1120878" cy="824326"/>
          </a:xfrm>
        </p:grpSpPr>
        <p:pic>
          <p:nvPicPr>
            <p:cNvPr id="44" name="Picture 43">
              <a:extLst>
                <a:ext uri="{FF2B5EF4-FFF2-40B4-BE49-F238E27FC236}">
                  <a16:creationId xmlns:a16="http://schemas.microsoft.com/office/drawing/2014/main" id="{6DA6E52D-5963-40DB-ADB2-10CAB319710D}"/>
                </a:ext>
              </a:extLst>
            </p:cNvPr>
            <p:cNvPicPr>
              <a:picLocks noChangeAspect="1"/>
            </p:cNvPicPr>
            <p:nvPr/>
          </p:nvPicPr>
          <p:blipFill>
            <a:blip r:embed="rId8"/>
            <a:stretch>
              <a:fillRect/>
            </a:stretch>
          </p:blipFill>
          <p:spPr>
            <a:xfrm>
              <a:off x="619432" y="3735798"/>
              <a:ext cx="708384" cy="708384"/>
            </a:xfrm>
            <a:prstGeom prst="rect">
              <a:avLst/>
            </a:prstGeom>
          </p:spPr>
        </p:pic>
        <p:sp>
          <p:nvSpPr>
            <p:cNvPr id="45" name="Rectangle 44">
              <a:extLst>
                <a:ext uri="{FF2B5EF4-FFF2-40B4-BE49-F238E27FC236}">
                  <a16:creationId xmlns:a16="http://schemas.microsoft.com/office/drawing/2014/main" id="{AE31B648-3A00-4DE4-AC55-33405293F28E}"/>
                </a:ext>
              </a:extLst>
            </p:cNvPr>
            <p:cNvSpPr/>
            <p:nvPr/>
          </p:nvSpPr>
          <p:spPr>
            <a:xfrm>
              <a:off x="412956" y="4313903"/>
              <a:ext cx="1120878"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PowerShell</a:t>
              </a:r>
            </a:p>
          </p:txBody>
        </p:sp>
      </p:grpSp>
      <p:grpSp>
        <p:nvGrpSpPr>
          <p:cNvPr id="46" name="Group 45">
            <a:extLst>
              <a:ext uri="{FF2B5EF4-FFF2-40B4-BE49-F238E27FC236}">
                <a16:creationId xmlns:a16="http://schemas.microsoft.com/office/drawing/2014/main" id="{4B87FA50-EC27-4BA9-9DE2-87E37D1F1DE0}"/>
              </a:ext>
            </a:extLst>
          </p:cNvPr>
          <p:cNvGrpSpPr/>
          <p:nvPr/>
        </p:nvGrpSpPr>
        <p:grpSpPr>
          <a:xfrm>
            <a:off x="7885974" y="4930258"/>
            <a:ext cx="1181692" cy="539823"/>
            <a:chOff x="8739579" y="4366196"/>
            <a:chExt cx="1181692" cy="539823"/>
          </a:xfrm>
        </p:grpSpPr>
        <p:sp>
          <p:nvSpPr>
            <p:cNvPr id="47" name="TextBox 46">
              <a:extLst>
                <a:ext uri="{FF2B5EF4-FFF2-40B4-BE49-F238E27FC236}">
                  <a16:creationId xmlns:a16="http://schemas.microsoft.com/office/drawing/2014/main" id="{EC8FFE37-0408-4F9D-8F04-FD935401EDBB}"/>
                </a:ext>
              </a:extLst>
            </p:cNvPr>
            <p:cNvSpPr txBox="1"/>
            <p:nvPr/>
          </p:nvSpPr>
          <p:spPr>
            <a:xfrm>
              <a:off x="9040274" y="4517335"/>
              <a:ext cx="880997"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VNET </a:t>
              </a:r>
              <a:br>
                <a:rPr kumimoji="0" lang="en-US" sz="7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peering</a:t>
              </a:r>
            </a:p>
          </p:txBody>
        </p:sp>
        <p:pic>
          <p:nvPicPr>
            <p:cNvPr id="48" name="Picture 47">
              <a:extLst>
                <a:ext uri="{FF2B5EF4-FFF2-40B4-BE49-F238E27FC236}">
                  <a16:creationId xmlns:a16="http://schemas.microsoft.com/office/drawing/2014/main" id="{85BB11C3-BEEF-4388-918C-3727A6BCD1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39579" y="4366196"/>
              <a:ext cx="240723" cy="539823"/>
            </a:xfrm>
            <a:prstGeom prst="rect">
              <a:avLst/>
            </a:prstGeom>
            <a:noFill/>
          </p:spPr>
        </p:pic>
      </p:grpSp>
      <p:sp>
        <p:nvSpPr>
          <p:cNvPr id="49" name="TextBox 48">
            <a:extLst>
              <a:ext uri="{FF2B5EF4-FFF2-40B4-BE49-F238E27FC236}">
                <a16:creationId xmlns:a16="http://schemas.microsoft.com/office/drawing/2014/main" id="{B32D00A9-3423-4CF8-A247-B2071FB3E8ED}"/>
              </a:ext>
            </a:extLst>
          </p:cNvPr>
          <p:cNvSpPr txBox="1"/>
          <p:nvPr/>
        </p:nvSpPr>
        <p:spPr>
          <a:xfrm>
            <a:off x="7341418" y="4569112"/>
            <a:ext cx="741919"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VNET 1</a:t>
            </a:r>
          </a:p>
        </p:txBody>
      </p:sp>
      <p:pic>
        <p:nvPicPr>
          <p:cNvPr id="50" name="Picture 49">
            <a:extLst>
              <a:ext uri="{FF2B5EF4-FFF2-40B4-BE49-F238E27FC236}">
                <a16:creationId xmlns:a16="http://schemas.microsoft.com/office/drawing/2014/main" id="{B5E317B7-1DEB-4DB8-A3BF-7D63E3E3C90E}"/>
              </a:ext>
            </a:extLst>
          </p:cNvPr>
          <p:cNvPicPr>
            <a:picLocks noChangeAspect="1"/>
          </p:cNvPicPr>
          <p:nvPr/>
        </p:nvPicPr>
        <p:blipFill>
          <a:blip r:embed="rId10"/>
          <a:stretch>
            <a:fillRect/>
          </a:stretch>
        </p:blipFill>
        <p:spPr>
          <a:xfrm>
            <a:off x="5031915" y="3896411"/>
            <a:ext cx="668223" cy="537548"/>
          </a:xfrm>
          <a:prstGeom prst="rect">
            <a:avLst/>
          </a:prstGeom>
        </p:spPr>
      </p:pic>
      <p:sp>
        <p:nvSpPr>
          <p:cNvPr id="51" name="Rectangle 50">
            <a:extLst>
              <a:ext uri="{FF2B5EF4-FFF2-40B4-BE49-F238E27FC236}">
                <a16:creationId xmlns:a16="http://schemas.microsoft.com/office/drawing/2014/main" id="{0C8923DC-5B76-4A32-99C3-6AE81DCF54E1}"/>
              </a:ext>
            </a:extLst>
          </p:cNvPr>
          <p:cNvSpPr/>
          <p:nvPr/>
        </p:nvSpPr>
        <p:spPr>
          <a:xfrm>
            <a:off x="4829664" y="4450485"/>
            <a:ext cx="1364624"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Virtual Machine</a:t>
            </a:r>
          </a:p>
        </p:txBody>
      </p:sp>
      <p:pic>
        <p:nvPicPr>
          <p:cNvPr id="52" name="Picture 51">
            <a:extLst>
              <a:ext uri="{FF2B5EF4-FFF2-40B4-BE49-F238E27FC236}">
                <a16:creationId xmlns:a16="http://schemas.microsoft.com/office/drawing/2014/main" id="{E2578918-3FA2-45E5-AEC3-DB86B82C4B1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69992" y="2212899"/>
            <a:ext cx="927001" cy="4058239"/>
          </a:xfrm>
          <a:prstGeom prst="rect">
            <a:avLst/>
          </a:prstGeom>
        </p:spPr>
      </p:pic>
      <p:pic>
        <p:nvPicPr>
          <p:cNvPr id="53" name="Picture 52">
            <a:extLst>
              <a:ext uri="{FF2B5EF4-FFF2-40B4-BE49-F238E27FC236}">
                <a16:creationId xmlns:a16="http://schemas.microsoft.com/office/drawing/2014/main" id="{E7214D3D-EE06-4B9B-8471-3EB1B1F34E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0072" y="3959879"/>
            <a:ext cx="715296" cy="567812"/>
          </a:xfrm>
          <a:prstGeom prst="rect">
            <a:avLst/>
          </a:prstGeom>
        </p:spPr>
      </p:pic>
      <p:cxnSp>
        <p:nvCxnSpPr>
          <p:cNvPr id="54" name="Straight Arrow Connector 53">
            <a:extLst>
              <a:ext uri="{FF2B5EF4-FFF2-40B4-BE49-F238E27FC236}">
                <a16:creationId xmlns:a16="http://schemas.microsoft.com/office/drawing/2014/main" id="{9972AEA3-E914-4E5A-9CB4-3A64453F82C1}"/>
              </a:ext>
            </a:extLst>
          </p:cNvPr>
          <p:cNvCxnSpPr>
            <a:cxnSpLocks/>
          </p:cNvCxnSpPr>
          <p:nvPr/>
        </p:nvCxnSpPr>
        <p:spPr>
          <a:xfrm flipH="1" flipV="1">
            <a:off x="4700789" y="3401639"/>
            <a:ext cx="214648" cy="390659"/>
          </a:xfrm>
          <a:prstGeom prst="straightConnector1">
            <a:avLst/>
          </a:prstGeom>
          <a:ln>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23E148F1-47AF-46E6-B7DE-BD8B81951461}"/>
              </a:ext>
            </a:extLst>
          </p:cNvPr>
          <p:cNvGrpSpPr/>
          <p:nvPr/>
        </p:nvGrpSpPr>
        <p:grpSpPr>
          <a:xfrm>
            <a:off x="7852314" y="3183875"/>
            <a:ext cx="728115" cy="678426"/>
            <a:chOff x="4718213" y="4746025"/>
            <a:chExt cx="427172" cy="398021"/>
          </a:xfrm>
          <a:solidFill>
            <a:schemeClr val="bg2">
              <a:lumMod val="90000"/>
            </a:schemeClr>
          </a:solidFill>
          <a:effectLst/>
        </p:grpSpPr>
        <p:sp>
          <p:nvSpPr>
            <p:cNvPr id="56" name="Freeform 128">
              <a:extLst>
                <a:ext uri="{FF2B5EF4-FFF2-40B4-BE49-F238E27FC236}">
                  <a16:creationId xmlns:a16="http://schemas.microsoft.com/office/drawing/2014/main" id="{B5377F33-B87E-4D24-A179-6E93BE553B23}"/>
                </a:ext>
              </a:extLst>
            </p:cNvPr>
            <p:cNvSpPr>
              <a:spLocks noChangeAspect="1"/>
            </p:cNvSpPr>
            <p:nvPr/>
          </p:nvSpPr>
          <p:spPr bwMode="auto">
            <a:xfrm>
              <a:off x="4718213" y="4746025"/>
              <a:ext cx="427172" cy="2359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ln w="38100">
              <a:noFill/>
              <a:miter lim="800000"/>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a:gradFill>
                  <a:gsLst>
                    <a:gs pos="0">
                      <a:srgbClr val="FFFFFF"/>
                    </a:gs>
                    <a:gs pos="100000">
                      <a:srgbClr val="FFFFFF"/>
                    </a:gs>
                  </a:gsLst>
                  <a:lin ang="5400000" scaled="0"/>
                </a:gradFill>
                <a:latin typeface="Segoe UI"/>
              </a:endParaRPr>
            </a:p>
          </p:txBody>
        </p:sp>
        <p:sp>
          <p:nvSpPr>
            <p:cNvPr id="57" name="Cylinder 513">
              <a:extLst>
                <a:ext uri="{FF2B5EF4-FFF2-40B4-BE49-F238E27FC236}">
                  <a16:creationId xmlns:a16="http://schemas.microsoft.com/office/drawing/2014/main" id="{98BFCF04-7E49-43AF-B261-07E8CD76B0B4}"/>
                </a:ext>
              </a:extLst>
            </p:cNvPr>
            <p:cNvSpPr/>
            <p:nvPr/>
          </p:nvSpPr>
          <p:spPr bwMode="auto">
            <a:xfrm>
              <a:off x="4828660" y="4897487"/>
              <a:ext cx="187675" cy="246559"/>
            </a:xfrm>
            <a:prstGeom prst="flowChartMagneticDisk">
              <a:avLst/>
            </a:prstGeom>
            <a:solidFill>
              <a:schemeClr val="bg1"/>
            </a:solidFill>
            <a:ln w="9525">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cxnSp>
          <p:nvCxnSpPr>
            <p:cNvPr id="58" name="Straight Arrow Connector 57">
              <a:extLst>
                <a:ext uri="{FF2B5EF4-FFF2-40B4-BE49-F238E27FC236}">
                  <a16:creationId xmlns:a16="http://schemas.microsoft.com/office/drawing/2014/main" id="{B866CDBD-0560-4B9D-AA21-FB633B5F0E25}"/>
                </a:ext>
              </a:extLst>
            </p:cNvPr>
            <p:cNvCxnSpPr>
              <a:cxnSpLocks/>
            </p:cNvCxnSpPr>
            <p:nvPr/>
          </p:nvCxnSpPr>
          <p:spPr>
            <a:xfrm flipV="1">
              <a:off x="4922497" y="4797211"/>
              <a:ext cx="0" cy="140145"/>
            </a:xfrm>
            <a:prstGeom prst="straightConnector1">
              <a:avLst/>
            </a:prstGeom>
            <a:grpFill/>
            <a:ln w="95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72E5DC3-1647-4759-B0DD-BFE96D8057F9}"/>
              </a:ext>
            </a:extLst>
          </p:cNvPr>
          <p:cNvGrpSpPr/>
          <p:nvPr/>
        </p:nvGrpSpPr>
        <p:grpSpPr>
          <a:xfrm>
            <a:off x="309717" y="2348619"/>
            <a:ext cx="1120878" cy="936937"/>
            <a:chOff x="309717" y="2123769"/>
            <a:chExt cx="1120878" cy="936937"/>
          </a:xfrm>
        </p:grpSpPr>
        <p:graphicFrame>
          <p:nvGraphicFramePr>
            <p:cNvPr id="60" name="Object 59">
              <a:extLst>
                <a:ext uri="{FF2B5EF4-FFF2-40B4-BE49-F238E27FC236}">
                  <a16:creationId xmlns:a16="http://schemas.microsoft.com/office/drawing/2014/main" id="{F706AE50-C594-451C-BE65-51F79534A0E2}"/>
                </a:ext>
              </a:extLst>
            </p:cNvPr>
            <p:cNvGraphicFramePr>
              <a:graphicFrameLocks noChangeAspect="1"/>
            </p:cNvGraphicFramePr>
            <p:nvPr>
              <p:extLst/>
            </p:nvPr>
          </p:nvGraphicFramePr>
          <p:xfrm>
            <a:off x="497618" y="2123769"/>
            <a:ext cx="776887" cy="697528"/>
          </p:xfrm>
          <a:graphic>
            <a:graphicData uri="http://schemas.openxmlformats.org/presentationml/2006/ole">
              <mc:AlternateContent xmlns:mc="http://schemas.openxmlformats.org/markup-compatibility/2006">
                <mc:Choice xmlns:v="urn:schemas-microsoft-com:vml" Requires="v">
                  <p:oleObj spid="_x0000_s294061" name="Image" r:id="rId13" imgW="2361600" imgH="2120400" progId="Photoshop.Image.18">
                    <p:embed/>
                  </p:oleObj>
                </mc:Choice>
                <mc:Fallback>
                  <p:oleObj name="Image" r:id="rId13" imgW="2361600" imgH="2120400" progId="Photoshop.Image.18">
                    <p:embed/>
                    <p:pic>
                      <p:nvPicPr>
                        <p:cNvPr id="60" name="Object 59">
                          <a:extLst>
                            <a:ext uri="{FF2B5EF4-FFF2-40B4-BE49-F238E27FC236}">
                              <a16:creationId xmlns:a16="http://schemas.microsoft.com/office/drawing/2014/main" id="{F706AE50-C594-451C-BE65-51F79534A0E2}"/>
                            </a:ext>
                          </a:extLst>
                        </p:cNvPr>
                        <p:cNvPicPr/>
                        <p:nvPr/>
                      </p:nvPicPr>
                      <p:blipFill>
                        <a:blip r:embed="rId14"/>
                        <a:stretch>
                          <a:fillRect/>
                        </a:stretch>
                      </p:blipFill>
                      <p:spPr>
                        <a:xfrm>
                          <a:off x="497618" y="2123769"/>
                          <a:ext cx="776887" cy="697528"/>
                        </a:xfrm>
                        <a:prstGeom prst="rect">
                          <a:avLst/>
                        </a:prstGeom>
                      </p:spPr>
                    </p:pic>
                  </p:oleObj>
                </mc:Fallback>
              </mc:AlternateContent>
            </a:graphicData>
          </a:graphic>
        </p:graphicFrame>
        <p:sp>
          <p:nvSpPr>
            <p:cNvPr id="61" name="Rectangle 60">
              <a:extLst>
                <a:ext uri="{FF2B5EF4-FFF2-40B4-BE49-F238E27FC236}">
                  <a16:creationId xmlns:a16="http://schemas.microsoft.com/office/drawing/2014/main" id="{E5DB589B-2DD6-44E0-9A06-7B35076BDDC0}"/>
                </a:ext>
              </a:extLst>
            </p:cNvPr>
            <p:cNvSpPr/>
            <p:nvPr/>
          </p:nvSpPr>
          <p:spPr>
            <a:xfrm>
              <a:off x="309717" y="2814485"/>
              <a:ext cx="1120878"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Portal</a:t>
              </a:r>
            </a:p>
          </p:txBody>
        </p:sp>
        <p:sp>
          <p:nvSpPr>
            <p:cNvPr id="62" name="Rectangle 61">
              <a:extLst>
                <a:ext uri="{FF2B5EF4-FFF2-40B4-BE49-F238E27FC236}">
                  <a16:creationId xmlns:a16="http://schemas.microsoft.com/office/drawing/2014/main" id="{F2C5E357-A967-4EC8-BA29-15236992EBFD}"/>
                </a:ext>
              </a:extLst>
            </p:cNvPr>
            <p:cNvSpPr/>
            <p:nvPr/>
          </p:nvSpPr>
          <p:spPr bwMode="auto">
            <a:xfrm>
              <a:off x="597309" y="2190136"/>
              <a:ext cx="567813" cy="41295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63" name="Group 62">
              <a:extLst>
                <a:ext uri="{FF2B5EF4-FFF2-40B4-BE49-F238E27FC236}">
                  <a16:creationId xmlns:a16="http://schemas.microsoft.com/office/drawing/2014/main" id="{2D0E60F1-F655-43FB-BBA9-3DF4E5047BB0}"/>
                </a:ext>
              </a:extLst>
            </p:cNvPr>
            <p:cNvGrpSpPr/>
            <p:nvPr/>
          </p:nvGrpSpPr>
          <p:grpSpPr>
            <a:xfrm>
              <a:off x="704956" y="2248366"/>
              <a:ext cx="349552" cy="282063"/>
              <a:chOff x="6703113" y="1533525"/>
              <a:chExt cx="1282704" cy="1035050"/>
            </a:xfrm>
            <a:solidFill>
              <a:srgbClr val="75757A"/>
            </a:solidFill>
          </p:grpSpPr>
          <p:sp>
            <p:nvSpPr>
              <p:cNvPr id="64" name="Freeform 53">
                <a:extLst>
                  <a:ext uri="{FF2B5EF4-FFF2-40B4-BE49-F238E27FC236}">
                    <a16:creationId xmlns:a16="http://schemas.microsoft.com/office/drawing/2014/main" id="{EB8DCE31-562B-4D54-A568-9812082492E2}"/>
                  </a:ext>
                </a:extLst>
              </p:cNvPr>
              <p:cNvSpPr/>
              <p:nvPr/>
            </p:nvSpPr>
            <p:spPr>
              <a:xfrm>
                <a:off x="6703113" y="1533525"/>
                <a:ext cx="708026" cy="917575"/>
              </a:xfrm>
              <a:custGeom>
                <a:avLst/>
                <a:gdLst>
                  <a:gd name="connsiteX0" fmla="*/ 0 w 708025"/>
                  <a:gd name="connsiteY0" fmla="*/ 917575 h 917575"/>
                  <a:gd name="connsiteX1" fmla="*/ 301625 w 708025"/>
                  <a:gd name="connsiteY1" fmla="*/ 917575 h 917575"/>
                  <a:gd name="connsiteX2" fmla="*/ 708025 w 708025"/>
                  <a:gd name="connsiteY2" fmla="*/ 0 h 917575"/>
                  <a:gd name="connsiteX3" fmla="*/ 327025 w 708025"/>
                  <a:gd name="connsiteY3" fmla="*/ 333375 h 917575"/>
                  <a:gd name="connsiteX4" fmla="*/ 0 w 708025"/>
                  <a:gd name="connsiteY4" fmla="*/ 917575 h 917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25" h="917575">
                    <a:moveTo>
                      <a:pt x="0" y="917575"/>
                    </a:moveTo>
                    <a:lnTo>
                      <a:pt x="301625" y="917575"/>
                    </a:lnTo>
                    <a:lnTo>
                      <a:pt x="708025" y="0"/>
                    </a:lnTo>
                    <a:lnTo>
                      <a:pt x="327025" y="333375"/>
                    </a:lnTo>
                    <a:lnTo>
                      <a:pt x="0" y="91757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5" name="Freeform 66">
                <a:extLst>
                  <a:ext uri="{FF2B5EF4-FFF2-40B4-BE49-F238E27FC236}">
                    <a16:creationId xmlns:a16="http://schemas.microsoft.com/office/drawing/2014/main" id="{D0520BE4-F4EB-4471-973D-9883DCC591D4}"/>
                  </a:ext>
                </a:extLst>
              </p:cNvPr>
              <p:cNvSpPr/>
              <p:nvPr/>
            </p:nvSpPr>
            <p:spPr>
              <a:xfrm>
                <a:off x="7001568" y="1612900"/>
                <a:ext cx="984249" cy="955675"/>
              </a:xfrm>
              <a:custGeom>
                <a:avLst/>
                <a:gdLst>
                  <a:gd name="connsiteX0" fmla="*/ 454025 w 984250"/>
                  <a:gd name="connsiteY0" fmla="*/ 0 h 955675"/>
                  <a:gd name="connsiteX1" fmla="*/ 282575 w 984250"/>
                  <a:gd name="connsiteY1" fmla="*/ 463550 h 955675"/>
                  <a:gd name="connsiteX2" fmla="*/ 596900 w 984250"/>
                  <a:gd name="connsiteY2" fmla="*/ 847725 h 955675"/>
                  <a:gd name="connsiteX3" fmla="*/ 0 w 984250"/>
                  <a:gd name="connsiteY3" fmla="*/ 955675 h 955675"/>
                  <a:gd name="connsiteX4" fmla="*/ 984250 w 984250"/>
                  <a:gd name="connsiteY4" fmla="*/ 952500 h 955675"/>
                  <a:gd name="connsiteX5" fmla="*/ 454025 w 984250"/>
                  <a:gd name="connsiteY5" fmla="*/ 0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250" h="955675">
                    <a:moveTo>
                      <a:pt x="454025" y="0"/>
                    </a:moveTo>
                    <a:lnTo>
                      <a:pt x="282575" y="463550"/>
                    </a:lnTo>
                    <a:lnTo>
                      <a:pt x="596900" y="847725"/>
                    </a:lnTo>
                    <a:lnTo>
                      <a:pt x="0" y="955675"/>
                    </a:lnTo>
                    <a:lnTo>
                      <a:pt x="984250" y="952500"/>
                    </a:lnTo>
                    <a:lnTo>
                      <a:pt x="45402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cxnSp>
        <p:nvCxnSpPr>
          <p:cNvPr id="66" name="Straight Connector 65">
            <a:extLst>
              <a:ext uri="{FF2B5EF4-FFF2-40B4-BE49-F238E27FC236}">
                <a16:creationId xmlns:a16="http://schemas.microsoft.com/office/drawing/2014/main" id="{054BAA86-A1D8-4EB5-A85A-10D35C0EA4FD}"/>
              </a:ext>
            </a:extLst>
          </p:cNvPr>
          <p:cNvCxnSpPr>
            <a:cxnSpLocks/>
          </p:cNvCxnSpPr>
          <p:nvPr/>
        </p:nvCxnSpPr>
        <p:spPr>
          <a:xfrm>
            <a:off x="9753600" y="1700154"/>
            <a:ext cx="0" cy="507249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67" name="Group 66">
            <a:extLst>
              <a:ext uri="{FF2B5EF4-FFF2-40B4-BE49-F238E27FC236}">
                <a16:creationId xmlns:a16="http://schemas.microsoft.com/office/drawing/2014/main" id="{4413ACD9-7A5F-4A85-A7AB-8DE6D7511C3A}"/>
              </a:ext>
            </a:extLst>
          </p:cNvPr>
          <p:cNvGrpSpPr/>
          <p:nvPr/>
        </p:nvGrpSpPr>
        <p:grpSpPr>
          <a:xfrm>
            <a:off x="9113278" y="2890103"/>
            <a:ext cx="2115985" cy="727997"/>
            <a:chOff x="9113278" y="2665253"/>
            <a:chExt cx="2115985" cy="727997"/>
          </a:xfrm>
        </p:grpSpPr>
        <p:sp>
          <p:nvSpPr>
            <p:cNvPr id="68" name="TextBox 67">
              <a:extLst>
                <a:ext uri="{FF2B5EF4-FFF2-40B4-BE49-F238E27FC236}">
                  <a16:creationId xmlns:a16="http://schemas.microsoft.com/office/drawing/2014/main" id="{783FF5E6-A19F-476D-8B07-DD2740CA3507}"/>
                </a:ext>
              </a:extLst>
            </p:cNvPr>
            <p:cNvSpPr txBox="1"/>
            <p:nvPr/>
          </p:nvSpPr>
          <p:spPr>
            <a:xfrm>
              <a:off x="9113278" y="3147029"/>
              <a:ext cx="546973"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ER</a:t>
              </a:r>
              <a:b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Gateway</a:t>
              </a:r>
            </a:p>
          </p:txBody>
        </p:sp>
        <p:grpSp>
          <p:nvGrpSpPr>
            <p:cNvPr id="69" name="Group 68">
              <a:extLst>
                <a:ext uri="{FF2B5EF4-FFF2-40B4-BE49-F238E27FC236}">
                  <a16:creationId xmlns:a16="http://schemas.microsoft.com/office/drawing/2014/main" id="{D6B43EBC-A35B-4A54-8D4A-2DA4F77ADA72}"/>
                </a:ext>
              </a:extLst>
            </p:cNvPr>
            <p:cNvGrpSpPr/>
            <p:nvPr/>
          </p:nvGrpSpPr>
          <p:grpSpPr>
            <a:xfrm>
              <a:off x="9216217" y="2665253"/>
              <a:ext cx="2013046" cy="433905"/>
              <a:chOff x="9216217" y="2665253"/>
              <a:chExt cx="2013046" cy="433905"/>
            </a:xfrm>
          </p:grpSpPr>
          <p:sp>
            <p:nvSpPr>
              <p:cNvPr id="70" name="TextBox 69">
                <a:extLst>
                  <a:ext uri="{FF2B5EF4-FFF2-40B4-BE49-F238E27FC236}">
                    <a16:creationId xmlns:a16="http://schemas.microsoft.com/office/drawing/2014/main" id="{4FE2A000-8AB0-4D0F-BC1F-A829EFBE9E1F}"/>
                  </a:ext>
                </a:extLst>
              </p:cNvPr>
              <p:cNvSpPr txBox="1"/>
              <p:nvPr/>
            </p:nvSpPr>
            <p:spPr>
              <a:xfrm>
                <a:off x="10087720" y="2665253"/>
                <a:ext cx="114154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Private 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connection</a:t>
                </a:r>
              </a:p>
            </p:txBody>
          </p:sp>
          <p:grpSp>
            <p:nvGrpSpPr>
              <p:cNvPr id="71" name="Group 70">
                <a:extLst>
                  <a:ext uri="{FF2B5EF4-FFF2-40B4-BE49-F238E27FC236}">
                    <a16:creationId xmlns:a16="http://schemas.microsoft.com/office/drawing/2014/main" id="{226E8D84-5CBE-4410-9677-F4B4B08D0B33}"/>
                  </a:ext>
                </a:extLst>
              </p:cNvPr>
              <p:cNvGrpSpPr/>
              <p:nvPr/>
            </p:nvGrpSpPr>
            <p:grpSpPr>
              <a:xfrm>
                <a:off x="9216217" y="2755667"/>
                <a:ext cx="1749209" cy="343491"/>
                <a:chOff x="9216217" y="2755667"/>
                <a:chExt cx="1749209" cy="343491"/>
              </a:xfrm>
            </p:grpSpPr>
            <p:grpSp>
              <p:nvGrpSpPr>
                <p:cNvPr id="72" name="Group 71">
                  <a:extLst>
                    <a:ext uri="{FF2B5EF4-FFF2-40B4-BE49-F238E27FC236}">
                      <a16:creationId xmlns:a16="http://schemas.microsoft.com/office/drawing/2014/main" id="{B80914A0-BF92-4265-99ED-0ECAB7F70189}"/>
                    </a:ext>
                  </a:extLst>
                </p:cNvPr>
                <p:cNvGrpSpPr/>
                <p:nvPr/>
              </p:nvGrpSpPr>
              <p:grpSpPr>
                <a:xfrm>
                  <a:off x="9665110" y="2918183"/>
                  <a:ext cx="1300316" cy="180975"/>
                  <a:chOff x="9510252" y="2918183"/>
                  <a:chExt cx="1300316" cy="180975"/>
                </a:xfrm>
              </p:grpSpPr>
              <p:cxnSp>
                <p:nvCxnSpPr>
                  <p:cNvPr id="74" name="Straight Arrow Connector 73">
                    <a:extLst>
                      <a:ext uri="{FF2B5EF4-FFF2-40B4-BE49-F238E27FC236}">
                        <a16:creationId xmlns:a16="http://schemas.microsoft.com/office/drawing/2014/main" id="{9749A3CD-A418-487D-93E5-94535935F888}"/>
                      </a:ext>
                    </a:extLst>
                  </p:cNvPr>
                  <p:cNvCxnSpPr>
                    <a:cxnSpLocks/>
                  </p:cNvCxnSpPr>
                  <p:nvPr/>
                </p:nvCxnSpPr>
                <p:spPr>
                  <a:xfrm flipV="1">
                    <a:off x="9510252" y="2991468"/>
                    <a:ext cx="1300316"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5" name="Graphic 74">
                    <a:extLst>
                      <a:ext uri="{FF2B5EF4-FFF2-40B4-BE49-F238E27FC236}">
                        <a16:creationId xmlns:a16="http://schemas.microsoft.com/office/drawing/2014/main" id="{96C6CDD6-04B6-4EED-92C3-BB27AC7E197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52691" y="2918183"/>
                    <a:ext cx="657225" cy="180975"/>
                  </a:xfrm>
                  <a:prstGeom prst="rect">
                    <a:avLst/>
                  </a:prstGeom>
                </p:spPr>
              </p:pic>
            </p:grpSp>
            <p:pic>
              <p:nvPicPr>
                <p:cNvPr id="73" name="Graphic 72">
                  <a:extLst>
                    <a:ext uri="{FF2B5EF4-FFF2-40B4-BE49-F238E27FC236}">
                      <a16:creationId xmlns:a16="http://schemas.microsoft.com/office/drawing/2014/main" id="{385B4758-1699-4033-A09A-1234117C0EF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16217" y="2755667"/>
                  <a:ext cx="337878" cy="337878"/>
                </a:xfrm>
                <a:prstGeom prst="rect">
                  <a:avLst/>
                </a:prstGeom>
              </p:spPr>
            </p:pic>
          </p:grpSp>
        </p:grpSp>
      </p:grpSp>
      <p:grpSp>
        <p:nvGrpSpPr>
          <p:cNvPr id="76" name="Group 75">
            <a:extLst>
              <a:ext uri="{FF2B5EF4-FFF2-40B4-BE49-F238E27FC236}">
                <a16:creationId xmlns:a16="http://schemas.microsoft.com/office/drawing/2014/main" id="{FB22377E-743B-41A2-BF8F-EA7E1216CD51}"/>
              </a:ext>
            </a:extLst>
          </p:cNvPr>
          <p:cNvGrpSpPr/>
          <p:nvPr/>
        </p:nvGrpSpPr>
        <p:grpSpPr>
          <a:xfrm>
            <a:off x="9701980" y="3911945"/>
            <a:ext cx="1640342" cy="380080"/>
            <a:chOff x="9701980" y="3687095"/>
            <a:chExt cx="1640342" cy="380080"/>
          </a:xfrm>
        </p:grpSpPr>
        <p:sp>
          <p:nvSpPr>
            <p:cNvPr id="77" name="TextBox 76">
              <a:extLst>
                <a:ext uri="{FF2B5EF4-FFF2-40B4-BE49-F238E27FC236}">
                  <a16:creationId xmlns:a16="http://schemas.microsoft.com/office/drawing/2014/main" id="{21578127-0663-4120-AB4C-6A0D7E83F921}"/>
                </a:ext>
              </a:extLst>
            </p:cNvPr>
            <p:cNvSpPr txBox="1"/>
            <p:nvPr/>
          </p:nvSpPr>
          <p:spPr>
            <a:xfrm>
              <a:off x="10072971" y="3750443"/>
              <a:ext cx="1141543"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S2S VPN Tunnel</a:t>
              </a:r>
            </a:p>
          </p:txBody>
        </p:sp>
        <p:cxnSp>
          <p:nvCxnSpPr>
            <p:cNvPr id="78" name="Straight Arrow Connector 215">
              <a:extLst>
                <a:ext uri="{FF2B5EF4-FFF2-40B4-BE49-F238E27FC236}">
                  <a16:creationId xmlns:a16="http://schemas.microsoft.com/office/drawing/2014/main" id="{44E420BC-2713-491F-80A4-28218E48BF03}"/>
                </a:ext>
              </a:extLst>
            </p:cNvPr>
            <p:cNvCxnSpPr>
              <a:cxnSpLocks/>
            </p:cNvCxnSpPr>
            <p:nvPr/>
          </p:nvCxnSpPr>
          <p:spPr>
            <a:xfrm flipV="1">
              <a:off x="9701980" y="3687095"/>
              <a:ext cx="1640342" cy="279768"/>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Graphic 78">
              <a:extLst>
                <a:ext uri="{FF2B5EF4-FFF2-40B4-BE49-F238E27FC236}">
                  <a16:creationId xmlns:a16="http://schemas.microsoft.com/office/drawing/2014/main" id="{CED5277C-A6A2-457E-9056-41598A342FF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07549" y="3886200"/>
              <a:ext cx="657225" cy="180975"/>
            </a:xfrm>
            <a:prstGeom prst="rect">
              <a:avLst/>
            </a:prstGeom>
          </p:spPr>
        </p:pic>
      </p:grpSp>
      <p:grpSp>
        <p:nvGrpSpPr>
          <p:cNvPr id="80" name="Group 79">
            <a:extLst>
              <a:ext uri="{FF2B5EF4-FFF2-40B4-BE49-F238E27FC236}">
                <a16:creationId xmlns:a16="http://schemas.microsoft.com/office/drawing/2014/main" id="{53BA32C6-BE9A-4969-B050-CBE190244233}"/>
              </a:ext>
            </a:extLst>
          </p:cNvPr>
          <p:cNvGrpSpPr/>
          <p:nvPr/>
        </p:nvGrpSpPr>
        <p:grpSpPr>
          <a:xfrm>
            <a:off x="9102725" y="3967989"/>
            <a:ext cx="1908354" cy="1806059"/>
            <a:chOff x="9086823" y="3735188"/>
            <a:chExt cx="1908354" cy="1806059"/>
          </a:xfrm>
        </p:grpSpPr>
        <p:grpSp>
          <p:nvGrpSpPr>
            <p:cNvPr id="81" name="Group 80">
              <a:extLst>
                <a:ext uri="{FF2B5EF4-FFF2-40B4-BE49-F238E27FC236}">
                  <a16:creationId xmlns:a16="http://schemas.microsoft.com/office/drawing/2014/main" id="{F8B1D381-8DC6-4955-A8E8-242AB31A8B9F}"/>
                </a:ext>
              </a:extLst>
            </p:cNvPr>
            <p:cNvGrpSpPr/>
            <p:nvPr/>
          </p:nvGrpSpPr>
          <p:grpSpPr>
            <a:xfrm>
              <a:off x="9086823" y="4109439"/>
              <a:ext cx="1908354" cy="1431808"/>
              <a:chOff x="9086823" y="4109439"/>
              <a:chExt cx="1908354" cy="1431808"/>
            </a:xfrm>
          </p:grpSpPr>
          <p:sp>
            <p:nvSpPr>
              <p:cNvPr id="83" name="TextBox 82">
                <a:extLst>
                  <a:ext uri="{FF2B5EF4-FFF2-40B4-BE49-F238E27FC236}">
                    <a16:creationId xmlns:a16="http://schemas.microsoft.com/office/drawing/2014/main" id="{FCD7750D-C8EB-4484-816D-F1352E8BFAC6}"/>
                  </a:ext>
                </a:extLst>
              </p:cNvPr>
              <p:cNvSpPr txBox="1"/>
              <p:nvPr/>
            </p:nvSpPr>
            <p:spPr>
              <a:xfrm>
                <a:off x="9086823" y="4109439"/>
                <a:ext cx="589827" cy="2308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VPN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Gateway</a:t>
                </a:r>
              </a:p>
            </p:txBody>
          </p:sp>
          <p:sp>
            <p:nvSpPr>
              <p:cNvPr id="84" name="TextBox 83">
                <a:extLst>
                  <a:ext uri="{FF2B5EF4-FFF2-40B4-BE49-F238E27FC236}">
                    <a16:creationId xmlns:a16="http://schemas.microsoft.com/office/drawing/2014/main" id="{6437C6A6-B8FE-44E6-B7A1-7FE4AC8FF548}"/>
                  </a:ext>
                </a:extLst>
              </p:cNvPr>
              <p:cNvSpPr txBox="1"/>
              <p:nvPr/>
            </p:nvSpPr>
            <p:spPr>
              <a:xfrm>
                <a:off x="10441128" y="4621995"/>
                <a:ext cx="554049"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P2S SSTP/IKE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Tunnel</a:t>
                </a:r>
              </a:p>
            </p:txBody>
          </p:sp>
          <p:cxnSp>
            <p:nvCxnSpPr>
              <p:cNvPr id="85" name="Straight Arrow Connector 84">
                <a:extLst>
                  <a:ext uri="{FF2B5EF4-FFF2-40B4-BE49-F238E27FC236}">
                    <a16:creationId xmlns:a16="http://schemas.microsoft.com/office/drawing/2014/main" id="{84E3E24E-B353-4133-98E6-3BF6BA6BA187}"/>
                  </a:ext>
                </a:extLst>
              </p:cNvPr>
              <p:cNvCxnSpPr>
                <a:cxnSpLocks/>
                <a:stCxn id="83" idx="3"/>
              </p:cNvCxnSpPr>
              <p:nvPr/>
            </p:nvCxnSpPr>
            <p:spPr>
              <a:xfrm>
                <a:off x="9676650" y="4224855"/>
                <a:ext cx="1258227" cy="131639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693618C8-4562-4A0E-BA64-7157AD6D57C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18962633">
                <a:off x="10288340" y="4619345"/>
                <a:ext cx="180975" cy="657225"/>
              </a:xfrm>
              <a:prstGeom prst="rect">
                <a:avLst/>
              </a:prstGeom>
            </p:spPr>
          </p:pic>
        </p:grpSp>
        <p:pic>
          <p:nvPicPr>
            <p:cNvPr id="82" name="Graphic 81">
              <a:extLst>
                <a:ext uri="{FF2B5EF4-FFF2-40B4-BE49-F238E27FC236}">
                  <a16:creationId xmlns:a16="http://schemas.microsoft.com/office/drawing/2014/main" id="{BCEF8F9B-7A32-4D2F-A332-541E180190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12060" y="3735188"/>
              <a:ext cx="337878" cy="337878"/>
            </a:xfrm>
            <a:prstGeom prst="rect">
              <a:avLst/>
            </a:prstGeom>
          </p:spPr>
        </p:pic>
      </p:grpSp>
      <p:grpSp>
        <p:nvGrpSpPr>
          <p:cNvPr id="87" name="Group 86">
            <a:extLst>
              <a:ext uri="{FF2B5EF4-FFF2-40B4-BE49-F238E27FC236}">
                <a16:creationId xmlns:a16="http://schemas.microsoft.com/office/drawing/2014/main" id="{2E6A0FFC-EA77-44DC-85E4-386D50D9A28F}"/>
              </a:ext>
            </a:extLst>
          </p:cNvPr>
          <p:cNvGrpSpPr/>
          <p:nvPr/>
        </p:nvGrpSpPr>
        <p:grpSpPr>
          <a:xfrm>
            <a:off x="8803161" y="4457657"/>
            <a:ext cx="873489" cy="1661088"/>
            <a:chOff x="8803161" y="4457657"/>
            <a:chExt cx="873489" cy="1661088"/>
          </a:xfrm>
        </p:grpSpPr>
        <p:cxnSp>
          <p:nvCxnSpPr>
            <p:cNvPr id="88" name="Straight Arrow Connector 215">
              <a:extLst>
                <a:ext uri="{FF2B5EF4-FFF2-40B4-BE49-F238E27FC236}">
                  <a16:creationId xmlns:a16="http://schemas.microsoft.com/office/drawing/2014/main" id="{77EC8448-6B1C-45C6-B708-6509BBE61DA4}"/>
                </a:ext>
              </a:extLst>
            </p:cNvPr>
            <p:cNvCxnSpPr>
              <a:cxnSpLocks/>
              <a:stCxn id="89" idx="1"/>
              <a:endCxn id="83" idx="1"/>
            </p:cNvCxnSpPr>
            <p:nvPr/>
          </p:nvCxnSpPr>
          <p:spPr>
            <a:xfrm rot="10800000" flipH="1">
              <a:off x="9086823" y="4457657"/>
              <a:ext cx="15902" cy="1545673"/>
            </a:xfrm>
            <a:prstGeom prst="bentConnector3">
              <a:avLst>
                <a:gd name="adj1" fmla="val -143755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B871FB8B-ECA8-4749-8205-B43A89E66E36}"/>
                </a:ext>
              </a:extLst>
            </p:cNvPr>
            <p:cNvSpPr txBox="1"/>
            <p:nvPr/>
          </p:nvSpPr>
          <p:spPr>
            <a:xfrm>
              <a:off x="9086823" y="5887913"/>
              <a:ext cx="589827" cy="2308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VPN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Gateway</a:t>
              </a:r>
            </a:p>
          </p:txBody>
        </p:sp>
        <p:pic>
          <p:nvPicPr>
            <p:cNvPr id="90" name="Graphic 89">
              <a:extLst>
                <a:ext uri="{FF2B5EF4-FFF2-40B4-BE49-F238E27FC236}">
                  <a16:creationId xmlns:a16="http://schemas.microsoft.com/office/drawing/2014/main" id="{D314E3DD-23B8-4AFB-9EE9-08E9F78EEAE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803161" y="4692939"/>
              <a:ext cx="153804" cy="558551"/>
            </a:xfrm>
            <a:prstGeom prst="rect">
              <a:avLst/>
            </a:prstGeom>
          </p:spPr>
        </p:pic>
        <p:sp>
          <p:nvSpPr>
            <p:cNvPr id="91" name="TextBox 90">
              <a:extLst>
                <a:ext uri="{FF2B5EF4-FFF2-40B4-BE49-F238E27FC236}">
                  <a16:creationId xmlns:a16="http://schemas.microsoft.com/office/drawing/2014/main" id="{818DF550-C329-4F44-A8EF-B0632952E0E7}"/>
                </a:ext>
              </a:extLst>
            </p:cNvPr>
            <p:cNvSpPr txBox="1"/>
            <p:nvPr/>
          </p:nvSpPr>
          <p:spPr>
            <a:xfrm>
              <a:off x="8999586" y="4832846"/>
              <a:ext cx="554049"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S2S SSTP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Tunnel</a:t>
              </a:r>
            </a:p>
          </p:txBody>
        </p:sp>
        <p:pic>
          <p:nvPicPr>
            <p:cNvPr id="92" name="Graphic 91">
              <a:extLst>
                <a:ext uri="{FF2B5EF4-FFF2-40B4-BE49-F238E27FC236}">
                  <a16:creationId xmlns:a16="http://schemas.microsoft.com/office/drawing/2014/main" id="{3223A80D-EE0C-4A4D-85AD-C7CE1A6F8F3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12060" y="5508572"/>
              <a:ext cx="337878" cy="337878"/>
            </a:xfrm>
            <a:prstGeom prst="rect">
              <a:avLst/>
            </a:prstGeom>
          </p:spPr>
        </p:pic>
      </p:grpSp>
      <p:graphicFrame>
        <p:nvGraphicFramePr>
          <p:cNvPr id="93" name="Object 92">
            <a:extLst>
              <a:ext uri="{FF2B5EF4-FFF2-40B4-BE49-F238E27FC236}">
                <a16:creationId xmlns:a16="http://schemas.microsoft.com/office/drawing/2014/main" id="{29775937-8DDB-4C9A-8A90-96FF27D9E615}"/>
              </a:ext>
            </a:extLst>
          </p:cNvPr>
          <p:cNvGraphicFramePr>
            <a:graphicFrameLocks noChangeAspect="1"/>
          </p:cNvGraphicFramePr>
          <p:nvPr>
            <p:extLst/>
          </p:nvPr>
        </p:nvGraphicFramePr>
        <p:xfrm>
          <a:off x="4239395" y="5701859"/>
          <a:ext cx="386009" cy="455769"/>
        </p:xfrm>
        <a:graphic>
          <a:graphicData uri="http://schemas.openxmlformats.org/presentationml/2006/ole">
            <mc:AlternateContent xmlns:mc="http://schemas.openxmlformats.org/markup-compatibility/2006">
              <mc:Choice xmlns:v="urn:schemas-microsoft-com:vml" Requires="v">
                <p:oleObj spid="_x0000_s294062" name="Image" r:id="rId21" imgW="658080" imgH="777240" progId="Photoshop.Image.18">
                  <p:embed/>
                </p:oleObj>
              </mc:Choice>
              <mc:Fallback>
                <p:oleObj name="Image" r:id="rId21" imgW="658080" imgH="777240" progId="Photoshop.Image.18">
                  <p:embed/>
                  <p:pic>
                    <p:nvPicPr>
                      <p:cNvPr id="93" name="Object 92">
                        <a:extLst>
                          <a:ext uri="{FF2B5EF4-FFF2-40B4-BE49-F238E27FC236}">
                            <a16:creationId xmlns:a16="http://schemas.microsoft.com/office/drawing/2014/main" id="{29775937-8DDB-4C9A-8A90-96FF27D9E615}"/>
                          </a:ext>
                        </a:extLst>
                      </p:cNvPr>
                      <p:cNvPicPr/>
                      <p:nvPr/>
                    </p:nvPicPr>
                    <p:blipFill>
                      <a:blip r:embed="rId22"/>
                      <a:stretch>
                        <a:fillRect/>
                      </a:stretch>
                    </p:blipFill>
                    <p:spPr>
                      <a:xfrm>
                        <a:off x="4239395" y="5701859"/>
                        <a:ext cx="386009" cy="455769"/>
                      </a:xfrm>
                      <a:prstGeom prst="rect">
                        <a:avLst/>
                      </a:prstGeom>
                    </p:spPr>
                  </p:pic>
                </p:oleObj>
              </mc:Fallback>
            </mc:AlternateContent>
          </a:graphicData>
        </a:graphic>
      </p:graphicFrame>
      <p:cxnSp>
        <p:nvCxnSpPr>
          <p:cNvPr id="94" name="Straight Arrow Connector 93">
            <a:extLst>
              <a:ext uri="{FF2B5EF4-FFF2-40B4-BE49-F238E27FC236}">
                <a16:creationId xmlns:a16="http://schemas.microsoft.com/office/drawing/2014/main" id="{997B1B66-74D3-4DF9-813B-52CD31B6827E}"/>
              </a:ext>
            </a:extLst>
          </p:cNvPr>
          <p:cNvCxnSpPr>
            <a:cxnSpLocks/>
          </p:cNvCxnSpPr>
          <p:nvPr/>
        </p:nvCxnSpPr>
        <p:spPr>
          <a:xfrm>
            <a:off x="6054162" y="4213008"/>
            <a:ext cx="125737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24967B2F-EC41-40DF-86D7-F351A71F2698}"/>
              </a:ext>
            </a:extLst>
          </p:cNvPr>
          <p:cNvPicPr>
            <a:picLocks noChangeAspect="1"/>
          </p:cNvPicPr>
          <p:nvPr/>
        </p:nvPicPr>
        <p:blipFill>
          <a:blip r:embed="rId23"/>
          <a:stretch>
            <a:fillRect/>
          </a:stretch>
        </p:blipFill>
        <p:spPr>
          <a:xfrm>
            <a:off x="7326531" y="4037284"/>
            <a:ext cx="310895" cy="351447"/>
          </a:xfrm>
          <a:prstGeom prst="rect">
            <a:avLst/>
          </a:prstGeom>
        </p:spPr>
      </p:pic>
      <p:pic>
        <p:nvPicPr>
          <p:cNvPr id="96" name="Picture 95">
            <a:extLst>
              <a:ext uri="{FF2B5EF4-FFF2-40B4-BE49-F238E27FC236}">
                <a16:creationId xmlns:a16="http://schemas.microsoft.com/office/drawing/2014/main" id="{22FEC556-95A4-4C64-8F83-D06272CFC128}"/>
              </a:ext>
            </a:extLst>
          </p:cNvPr>
          <p:cNvPicPr>
            <a:picLocks noChangeAspect="1"/>
          </p:cNvPicPr>
          <p:nvPr/>
        </p:nvPicPr>
        <p:blipFill>
          <a:blip r:embed="rId24">
            <a:extLst/>
          </a:blip>
          <a:stretch>
            <a:fillRect/>
          </a:stretch>
        </p:blipFill>
        <p:spPr>
          <a:xfrm>
            <a:off x="5732410" y="4051934"/>
            <a:ext cx="310895" cy="351447"/>
          </a:xfrm>
          <a:prstGeom prst="rect">
            <a:avLst/>
          </a:prstGeom>
        </p:spPr>
      </p:pic>
      <p:sp>
        <p:nvSpPr>
          <p:cNvPr id="97" name="TextBox 96">
            <a:extLst>
              <a:ext uri="{FF2B5EF4-FFF2-40B4-BE49-F238E27FC236}">
                <a16:creationId xmlns:a16="http://schemas.microsoft.com/office/drawing/2014/main" id="{FF35F804-0310-42F2-861A-BA49B9E0092A}"/>
              </a:ext>
            </a:extLst>
          </p:cNvPr>
          <p:cNvSpPr txBox="1"/>
          <p:nvPr/>
        </p:nvSpPr>
        <p:spPr>
          <a:xfrm>
            <a:off x="6778353" y="3916669"/>
            <a:ext cx="1141543"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NIC</a:t>
            </a:r>
          </a:p>
        </p:txBody>
      </p:sp>
      <p:grpSp>
        <p:nvGrpSpPr>
          <p:cNvPr id="98" name="Group 97">
            <a:extLst>
              <a:ext uri="{FF2B5EF4-FFF2-40B4-BE49-F238E27FC236}">
                <a16:creationId xmlns:a16="http://schemas.microsoft.com/office/drawing/2014/main" id="{6A7B7050-12DF-47F9-A271-6E6F5A51584E}"/>
              </a:ext>
            </a:extLst>
          </p:cNvPr>
          <p:cNvGrpSpPr/>
          <p:nvPr/>
        </p:nvGrpSpPr>
        <p:grpSpPr>
          <a:xfrm>
            <a:off x="11053916" y="2468500"/>
            <a:ext cx="1187486" cy="1320499"/>
            <a:chOff x="10981322" y="2428466"/>
            <a:chExt cx="1359350" cy="1500753"/>
          </a:xfrm>
        </p:grpSpPr>
        <p:pic>
          <p:nvPicPr>
            <p:cNvPr id="99" name="Picture 98">
              <a:extLst>
                <a:ext uri="{FF2B5EF4-FFF2-40B4-BE49-F238E27FC236}">
                  <a16:creationId xmlns:a16="http://schemas.microsoft.com/office/drawing/2014/main" id="{54069024-EBFD-4F39-BE3C-5A6FA2F01DF0}"/>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1322" y="2973871"/>
              <a:ext cx="626077" cy="474863"/>
            </a:xfrm>
            <a:prstGeom prst="rect">
              <a:avLst/>
            </a:prstGeom>
          </p:spPr>
        </p:pic>
        <p:grpSp>
          <p:nvGrpSpPr>
            <p:cNvPr id="100" name="Group 99">
              <a:extLst>
                <a:ext uri="{FF2B5EF4-FFF2-40B4-BE49-F238E27FC236}">
                  <a16:creationId xmlns:a16="http://schemas.microsoft.com/office/drawing/2014/main" id="{D187DABB-FF55-4C6E-AD0A-1F35AC59D547}"/>
                </a:ext>
              </a:extLst>
            </p:cNvPr>
            <p:cNvGrpSpPr/>
            <p:nvPr/>
          </p:nvGrpSpPr>
          <p:grpSpPr>
            <a:xfrm>
              <a:off x="11603806" y="2665253"/>
              <a:ext cx="633041" cy="703338"/>
              <a:chOff x="9043235" y="2701489"/>
              <a:chExt cx="667064" cy="741140"/>
            </a:xfrm>
          </p:grpSpPr>
          <p:pic>
            <p:nvPicPr>
              <p:cNvPr id="106" name="Picture 105">
                <a:extLst>
                  <a:ext uri="{FF2B5EF4-FFF2-40B4-BE49-F238E27FC236}">
                    <a16:creationId xmlns:a16="http://schemas.microsoft.com/office/drawing/2014/main" id="{0D99C0CB-3842-4863-B432-9A137C2477A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043235" y="2701489"/>
                <a:ext cx="660078" cy="741140"/>
              </a:xfrm>
              <a:prstGeom prst="rect">
                <a:avLst/>
              </a:prstGeom>
            </p:spPr>
          </p:pic>
          <p:sp>
            <p:nvSpPr>
              <p:cNvPr id="107" name="TextBox 106">
                <a:extLst>
                  <a:ext uri="{FF2B5EF4-FFF2-40B4-BE49-F238E27FC236}">
                    <a16:creationId xmlns:a16="http://schemas.microsoft.com/office/drawing/2014/main" id="{B084AE19-A0E0-4EDA-9A61-87C5D8C2A0CB}"/>
                  </a:ext>
                </a:extLst>
              </p:cNvPr>
              <p:cNvSpPr txBox="1"/>
              <p:nvPr/>
            </p:nvSpPr>
            <p:spPr>
              <a:xfrm>
                <a:off x="9208529" y="2984617"/>
                <a:ext cx="50177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rPr>
                  <a:t>My</a:t>
                </a:r>
                <a:endParaRPr kumimoji="0" lang="en-US" sz="24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endParaRPr>
              </a:p>
            </p:txBody>
          </p:sp>
        </p:grpSp>
        <p:pic>
          <p:nvPicPr>
            <p:cNvPr id="101" name="Picture 100">
              <a:extLst>
                <a:ext uri="{FF2B5EF4-FFF2-40B4-BE49-F238E27FC236}">
                  <a16:creationId xmlns:a16="http://schemas.microsoft.com/office/drawing/2014/main" id="{BAAC0D5B-C128-4A90-B557-9CF75ED8263D}"/>
                </a:ext>
              </a:extLst>
            </p:cNvPr>
            <p:cNvPicPr>
              <a:picLocks noChangeAspect="1"/>
            </p:cNvPicPr>
            <p:nvPr/>
          </p:nvPicPr>
          <p:blipFill>
            <a:blip r:embed="rId27"/>
            <a:stretch>
              <a:fillRect/>
            </a:stretch>
          </p:blipFill>
          <p:spPr>
            <a:xfrm>
              <a:off x="11349063" y="2428466"/>
              <a:ext cx="567948" cy="670692"/>
            </a:xfrm>
            <a:prstGeom prst="rect">
              <a:avLst/>
            </a:prstGeom>
          </p:spPr>
        </p:pic>
        <p:pic>
          <p:nvPicPr>
            <p:cNvPr id="102" name="Picture 101">
              <a:extLst>
                <a:ext uri="{FF2B5EF4-FFF2-40B4-BE49-F238E27FC236}">
                  <a16:creationId xmlns:a16="http://schemas.microsoft.com/office/drawing/2014/main" id="{75E4D8A6-3859-4849-9D39-9EB0D782881C}"/>
                </a:ext>
              </a:extLst>
            </p:cNvPr>
            <p:cNvPicPr>
              <a:picLocks noChangeAspect="1"/>
            </p:cNvPicPr>
            <p:nvPr/>
          </p:nvPicPr>
          <p:blipFill>
            <a:blip r:embed="rId28"/>
            <a:stretch>
              <a:fillRect/>
            </a:stretch>
          </p:blipFill>
          <p:spPr>
            <a:xfrm>
              <a:off x="11426411" y="3258527"/>
              <a:ext cx="565094" cy="670692"/>
            </a:xfrm>
            <a:prstGeom prst="rect">
              <a:avLst/>
            </a:prstGeom>
          </p:spPr>
        </p:pic>
        <p:grpSp>
          <p:nvGrpSpPr>
            <p:cNvPr id="103" name="Group 102">
              <a:extLst>
                <a:ext uri="{FF2B5EF4-FFF2-40B4-BE49-F238E27FC236}">
                  <a16:creationId xmlns:a16="http://schemas.microsoft.com/office/drawing/2014/main" id="{BA5E00C0-8540-45B1-88E3-A53A45EA95F3}"/>
                </a:ext>
              </a:extLst>
            </p:cNvPr>
            <p:cNvGrpSpPr/>
            <p:nvPr/>
          </p:nvGrpSpPr>
          <p:grpSpPr>
            <a:xfrm>
              <a:off x="11525248" y="3015502"/>
              <a:ext cx="815424" cy="807160"/>
              <a:chOff x="707923" y="4686615"/>
              <a:chExt cx="815424" cy="807160"/>
            </a:xfrm>
          </p:grpSpPr>
          <p:pic>
            <p:nvPicPr>
              <p:cNvPr id="104" name="Picture 103">
                <a:extLst>
                  <a:ext uri="{FF2B5EF4-FFF2-40B4-BE49-F238E27FC236}">
                    <a16:creationId xmlns:a16="http://schemas.microsoft.com/office/drawing/2014/main" id="{1EA79F6D-E1F1-4F80-B55B-052381ED1A06}"/>
                  </a:ext>
                </a:extLst>
              </p:cNvPr>
              <p:cNvPicPr>
                <a:picLocks noChangeAspect="1"/>
              </p:cNvPicPr>
              <p:nvPr/>
            </p:nvPicPr>
            <p:blipFill>
              <a:blip r:embed="rId29"/>
              <a:stretch>
                <a:fillRect/>
              </a:stretch>
            </p:blipFill>
            <p:spPr>
              <a:xfrm>
                <a:off x="707923" y="4686615"/>
                <a:ext cx="815424" cy="807160"/>
              </a:xfrm>
              <a:prstGeom prst="rect">
                <a:avLst/>
              </a:prstGeom>
            </p:spPr>
          </p:pic>
          <p:pic>
            <p:nvPicPr>
              <p:cNvPr id="105" name="Picture 14" descr="Image result for Oracle">
                <a:extLst>
                  <a:ext uri="{FF2B5EF4-FFF2-40B4-BE49-F238E27FC236}">
                    <a16:creationId xmlns:a16="http://schemas.microsoft.com/office/drawing/2014/main" id="{1554BC09-EC53-42AC-B293-D4E6AA571A81}"/>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10317" y="5119121"/>
                <a:ext cx="382346" cy="5431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8" name="Group 107">
            <a:extLst>
              <a:ext uri="{FF2B5EF4-FFF2-40B4-BE49-F238E27FC236}">
                <a16:creationId xmlns:a16="http://schemas.microsoft.com/office/drawing/2014/main" id="{3734EE08-23CB-4DBE-B180-064E8E9F6306}"/>
              </a:ext>
            </a:extLst>
          </p:cNvPr>
          <p:cNvGrpSpPr/>
          <p:nvPr/>
        </p:nvGrpSpPr>
        <p:grpSpPr>
          <a:xfrm>
            <a:off x="11311034" y="5091090"/>
            <a:ext cx="665587" cy="901681"/>
            <a:chOff x="11133722" y="2580866"/>
            <a:chExt cx="1359350" cy="1500753"/>
          </a:xfrm>
        </p:grpSpPr>
        <p:pic>
          <p:nvPicPr>
            <p:cNvPr id="109" name="Picture 108">
              <a:extLst>
                <a:ext uri="{FF2B5EF4-FFF2-40B4-BE49-F238E27FC236}">
                  <a16:creationId xmlns:a16="http://schemas.microsoft.com/office/drawing/2014/main" id="{F9489532-C61A-4F82-B22C-BBD3E72A20A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133722" y="3126271"/>
              <a:ext cx="626077" cy="474863"/>
            </a:xfrm>
            <a:prstGeom prst="rect">
              <a:avLst/>
            </a:prstGeom>
          </p:spPr>
        </p:pic>
        <p:grpSp>
          <p:nvGrpSpPr>
            <p:cNvPr id="110" name="Group 109">
              <a:extLst>
                <a:ext uri="{FF2B5EF4-FFF2-40B4-BE49-F238E27FC236}">
                  <a16:creationId xmlns:a16="http://schemas.microsoft.com/office/drawing/2014/main" id="{E81B3E9D-89DA-4F7F-BD2B-E4074370BABC}"/>
                </a:ext>
              </a:extLst>
            </p:cNvPr>
            <p:cNvGrpSpPr/>
            <p:nvPr/>
          </p:nvGrpSpPr>
          <p:grpSpPr>
            <a:xfrm>
              <a:off x="11756206" y="2817653"/>
              <a:ext cx="633041" cy="703338"/>
              <a:chOff x="9043235" y="2701489"/>
              <a:chExt cx="667064" cy="741140"/>
            </a:xfrm>
          </p:grpSpPr>
          <p:pic>
            <p:nvPicPr>
              <p:cNvPr id="116" name="Picture 115">
                <a:extLst>
                  <a:ext uri="{FF2B5EF4-FFF2-40B4-BE49-F238E27FC236}">
                    <a16:creationId xmlns:a16="http://schemas.microsoft.com/office/drawing/2014/main" id="{162F5899-8843-4B95-9FE1-F48F8D0A9530}"/>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043235" y="2701489"/>
                <a:ext cx="660078" cy="741140"/>
              </a:xfrm>
              <a:prstGeom prst="rect">
                <a:avLst/>
              </a:prstGeom>
            </p:spPr>
          </p:pic>
          <p:sp>
            <p:nvSpPr>
              <p:cNvPr id="117" name="TextBox 116">
                <a:extLst>
                  <a:ext uri="{FF2B5EF4-FFF2-40B4-BE49-F238E27FC236}">
                    <a16:creationId xmlns:a16="http://schemas.microsoft.com/office/drawing/2014/main" id="{A615E0AC-8D25-4349-AB1A-A073AF84AAEB}"/>
                  </a:ext>
                </a:extLst>
              </p:cNvPr>
              <p:cNvSpPr txBox="1"/>
              <p:nvPr/>
            </p:nvSpPr>
            <p:spPr>
              <a:xfrm>
                <a:off x="9208529" y="2984617"/>
                <a:ext cx="50177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rPr>
                  <a:t>My</a:t>
                </a:r>
                <a:endParaRPr kumimoji="0" lang="en-US" sz="24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endParaRPr>
              </a:p>
            </p:txBody>
          </p:sp>
        </p:grpSp>
        <p:pic>
          <p:nvPicPr>
            <p:cNvPr id="111" name="Picture 110">
              <a:extLst>
                <a:ext uri="{FF2B5EF4-FFF2-40B4-BE49-F238E27FC236}">
                  <a16:creationId xmlns:a16="http://schemas.microsoft.com/office/drawing/2014/main" id="{8475FDC0-C8A3-4FCC-8702-3961D84CDC00}"/>
                </a:ext>
              </a:extLst>
            </p:cNvPr>
            <p:cNvPicPr>
              <a:picLocks noChangeAspect="1"/>
            </p:cNvPicPr>
            <p:nvPr/>
          </p:nvPicPr>
          <p:blipFill>
            <a:blip r:embed="rId27"/>
            <a:stretch>
              <a:fillRect/>
            </a:stretch>
          </p:blipFill>
          <p:spPr>
            <a:xfrm>
              <a:off x="11501463" y="2580866"/>
              <a:ext cx="567948" cy="670692"/>
            </a:xfrm>
            <a:prstGeom prst="rect">
              <a:avLst/>
            </a:prstGeom>
          </p:spPr>
        </p:pic>
        <p:pic>
          <p:nvPicPr>
            <p:cNvPr id="112" name="Picture 111">
              <a:extLst>
                <a:ext uri="{FF2B5EF4-FFF2-40B4-BE49-F238E27FC236}">
                  <a16:creationId xmlns:a16="http://schemas.microsoft.com/office/drawing/2014/main" id="{B62927BF-4382-466B-90CB-7216F7FAD68C}"/>
                </a:ext>
              </a:extLst>
            </p:cNvPr>
            <p:cNvPicPr>
              <a:picLocks noChangeAspect="1"/>
            </p:cNvPicPr>
            <p:nvPr/>
          </p:nvPicPr>
          <p:blipFill>
            <a:blip r:embed="rId28"/>
            <a:stretch>
              <a:fillRect/>
            </a:stretch>
          </p:blipFill>
          <p:spPr>
            <a:xfrm>
              <a:off x="11578811" y="3410927"/>
              <a:ext cx="565094" cy="670692"/>
            </a:xfrm>
            <a:prstGeom prst="rect">
              <a:avLst/>
            </a:prstGeom>
          </p:spPr>
        </p:pic>
        <p:grpSp>
          <p:nvGrpSpPr>
            <p:cNvPr id="113" name="Group 112">
              <a:extLst>
                <a:ext uri="{FF2B5EF4-FFF2-40B4-BE49-F238E27FC236}">
                  <a16:creationId xmlns:a16="http://schemas.microsoft.com/office/drawing/2014/main" id="{A0DEE200-0A75-433A-8F95-A731E56F9028}"/>
                </a:ext>
              </a:extLst>
            </p:cNvPr>
            <p:cNvGrpSpPr/>
            <p:nvPr/>
          </p:nvGrpSpPr>
          <p:grpSpPr>
            <a:xfrm>
              <a:off x="11677648" y="3167902"/>
              <a:ext cx="815424" cy="807160"/>
              <a:chOff x="707923" y="4686615"/>
              <a:chExt cx="815424" cy="807160"/>
            </a:xfrm>
          </p:grpSpPr>
          <p:pic>
            <p:nvPicPr>
              <p:cNvPr id="114" name="Picture 113">
                <a:extLst>
                  <a:ext uri="{FF2B5EF4-FFF2-40B4-BE49-F238E27FC236}">
                    <a16:creationId xmlns:a16="http://schemas.microsoft.com/office/drawing/2014/main" id="{BB2C483A-01B1-47E8-A0FB-FA9FA1B5790E}"/>
                  </a:ext>
                </a:extLst>
              </p:cNvPr>
              <p:cNvPicPr>
                <a:picLocks noChangeAspect="1"/>
              </p:cNvPicPr>
              <p:nvPr/>
            </p:nvPicPr>
            <p:blipFill>
              <a:blip r:embed="rId29"/>
              <a:stretch>
                <a:fillRect/>
              </a:stretch>
            </p:blipFill>
            <p:spPr>
              <a:xfrm>
                <a:off x="707923" y="4686615"/>
                <a:ext cx="815424" cy="807160"/>
              </a:xfrm>
              <a:prstGeom prst="rect">
                <a:avLst/>
              </a:prstGeom>
            </p:spPr>
          </p:pic>
          <p:pic>
            <p:nvPicPr>
              <p:cNvPr id="115" name="Picture 14" descr="Image result for Oracle">
                <a:extLst>
                  <a:ext uri="{FF2B5EF4-FFF2-40B4-BE49-F238E27FC236}">
                    <a16:creationId xmlns:a16="http://schemas.microsoft.com/office/drawing/2014/main" id="{797CA96E-76A8-45BE-A77F-7C15F682D20C}"/>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910317" y="5119121"/>
                <a:ext cx="382346" cy="5431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2" name="Freeform 146">
            <a:extLst>
              <a:ext uri="{FF2B5EF4-FFF2-40B4-BE49-F238E27FC236}">
                <a16:creationId xmlns:a16="http://schemas.microsoft.com/office/drawing/2014/main" id="{2CD76D2C-4F3C-49C8-8235-7E49E84003C7}"/>
              </a:ext>
            </a:extLst>
          </p:cNvPr>
          <p:cNvSpPr>
            <a:spLocks noChangeAspect="1"/>
          </p:cNvSpPr>
          <p:nvPr/>
        </p:nvSpPr>
        <p:spPr bwMode="auto">
          <a:xfrm>
            <a:off x="2698321" y="1365371"/>
            <a:ext cx="650719" cy="41210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381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3" name="Freeform 146">
            <a:extLst>
              <a:ext uri="{FF2B5EF4-FFF2-40B4-BE49-F238E27FC236}">
                <a16:creationId xmlns:a16="http://schemas.microsoft.com/office/drawing/2014/main" id="{1E9CB464-FE4C-43E1-8F54-01DB3BD10F1E}"/>
              </a:ext>
            </a:extLst>
          </p:cNvPr>
          <p:cNvSpPr>
            <a:spLocks noChangeAspect="1"/>
          </p:cNvSpPr>
          <p:nvPr/>
        </p:nvSpPr>
        <p:spPr bwMode="auto">
          <a:xfrm>
            <a:off x="7349124" y="1365371"/>
            <a:ext cx="650719" cy="41210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381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4" name="Group 123">
            <a:extLst>
              <a:ext uri="{FF2B5EF4-FFF2-40B4-BE49-F238E27FC236}">
                <a16:creationId xmlns:a16="http://schemas.microsoft.com/office/drawing/2014/main" id="{0051EE2D-354D-44AF-85CA-34CFE34D2AAE}"/>
              </a:ext>
            </a:extLst>
          </p:cNvPr>
          <p:cNvGrpSpPr/>
          <p:nvPr/>
        </p:nvGrpSpPr>
        <p:grpSpPr>
          <a:xfrm>
            <a:off x="10250753" y="1251675"/>
            <a:ext cx="589119" cy="465780"/>
            <a:chOff x="6308381" y="5135726"/>
            <a:chExt cx="1327466" cy="1049545"/>
          </a:xfrm>
        </p:grpSpPr>
        <p:grpSp>
          <p:nvGrpSpPr>
            <p:cNvPr id="125" name="Group 124">
              <a:extLst>
                <a:ext uri="{FF2B5EF4-FFF2-40B4-BE49-F238E27FC236}">
                  <a16:creationId xmlns:a16="http://schemas.microsoft.com/office/drawing/2014/main" id="{56290A14-45B5-40A7-B7E7-FCDAA10A5857}"/>
                </a:ext>
              </a:extLst>
            </p:cNvPr>
            <p:cNvGrpSpPr/>
            <p:nvPr/>
          </p:nvGrpSpPr>
          <p:grpSpPr>
            <a:xfrm>
              <a:off x="6308381" y="5135726"/>
              <a:ext cx="1327466" cy="1049545"/>
              <a:chOff x="967154" y="1481462"/>
              <a:chExt cx="5331069" cy="4214950"/>
            </a:xfrm>
          </p:grpSpPr>
          <p:cxnSp>
            <p:nvCxnSpPr>
              <p:cNvPr id="127" name="Straight Connector 126">
                <a:extLst>
                  <a:ext uri="{FF2B5EF4-FFF2-40B4-BE49-F238E27FC236}">
                    <a16:creationId xmlns:a16="http://schemas.microsoft.com/office/drawing/2014/main" id="{74F8E421-90D3-47CC-A13A-9CA1AC59C085}"/>
                  </a:ext>
                </a:extLst>
              </p:cNvPr>
              <p:cNvCxnSpPr>
                <a:cxnSpLocks/>
              </p:cNvCxnSpPr>
              <p:nvPr/>
            </p:nvCxnSpPr>
            <p:spPr>
              <a:xfrm>
                <a:off x="967154" y="5696412"/>
                <a:ext cx="5331069" cy="0"/>
              </a:xfrm>
              <a:prstGeom prst="line">
                <a:avLst/>
              </a:prstGeom>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CA360A26-5BBC-428D-B69D-B64F87868ACA}"/>
                  </a:ext>
                </a:extLst>
              </p:cNvPr>
              <p:cNvSpPr/>
              <p:nvPr/>
            </p:nvSpPr>
            <p:spPr bwMode="auto">
              <a:xfrm>
                <a:off x="1286608" y="2696308"/>
                <a:ext cx="2793023" cy="3000104"/>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Freeform: Shape 128">
                <a:extLst>
                  <a:ext uri="{FF2B5EF4-FFF2-40B4-BE49-F238E27FC236}">
                    <a16:creationId xmlns:a16="http://schemas.microsoft.com/office/drawing/2014/main" id="{15F35DE4-A727-4B23-BB1F-8726995A7EA4}"/>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165E0B77-80C4-4B16-BC9E-0AF3AD9C191C}"/>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26" name="DeveloperTools_EC7A">
              <a:extLst>
                <a:ext uri="{FF2B5EF4-FFF2-40B4-BE49-F238E27FC236}">
                  <a16:creationId xmlns:a16="http://schemas.microsoft.com/office/drawing/2014/main" id="{C827ABB2-16AC-4284-BC1A-5E3E2C4AC2F9}"/>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9050"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spTree>
    <p:extLst>
      <p:ext uri="{BB962C8B-B14F-4D97-AF65-F5344CB8AC3E}">
        <p14:creationId xmlns:p14="http://schemas.microsoft.com/office/powerpoint/2010/main" val="2684356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7994B580DE0F45B3654D813BDC84A3" ma:contentTypeVersion="6" ma:contentTypeDescription="Create a new document." ma:contentTypeScope="" ma:versionID="e9a598497dabd90c1c3d073d21bf19e3">
  <xsd:schema xmlns:xsd="http://www.w3.org/2001/XMLSchema" xmlns:xs="http://www.w3.org/2001/XMLSchema" xmlns:p="http://schemas.microsoft.com/office/2006/metadata/properties" xmlns:ns2="89894b36-3da4-4a9d-830d-949c1e72e00a" xmlns:ns3="34489959-663f-4a0a-8715-5045064a299b" targetNamespace="http://schemas.microsoft.com/office/2006/metadata/properties" ma:root="true" ma:fieldsID="f9890fe4d31515fcebf2065bfbacb948" ns2:_="" ns3:_="">
    <xsd:import namespace="89894b36-3da4-4a9d-830d-949c1e72e00a"/>
    <xsd:import namespace="34489959-663f-4a0a-8715-5045064a299b"/>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894b36-3da4-4a9d-830d-949c1e72e0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4489959-663f-4a0a-8715-5045064a299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1ADDC4D-33C9-42F6-8394-4BBCA341E785}">
  <ds:schemaRefs>
    <ds:schemaRef ds:uri="34489959-663f-4a0a-8715-5045064a299b"/>
    <ds:schemaRef ds:uri="89894b36-3da4-4a9d-830d-949c1e72e0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34489959-663f-4a0a-8715-5045064a299b"/>
    <ds:schemaRef ds:uri="http://schemas.openxmlformats.org/package/2006/metadata/core-properties"/>
    <ds:schemaRef ds:uri="http://purl.org/dc/dcmitype/"/>
    <ds:schemaRef ds:uri="89894b36-3da4-4a9d-830d-949c1e72e00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Azure_PowerPoint_Template_Sept2018</Template>
  <TotalTime>1282</TotalTime>
  <Words>15636</Words>
  <Application>Microsoft Office PowerPoint</Application>
  <PresentationFormat>Custom</PresentationFormat>
  <Paragraphs>2443</Paragraphs>
  <Slides>132</Slides>
  <Notes>85</Notes>
  <HiddenSlides>7</HiddenSlides>
  <MMClips>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132</vt:i4>
      </vt:variant>
    </vt:vector>
  </HeadingPairs>
  <TitlesOfParts>
    <vt:vector size="147" baseType="lpstr">
      <vt:lpstr>Architects Daughter</vt:lpstr>
      <vt:lpstr>Arial</vt:lpstr>
      <vt:lpstr>Calibri</vt:lpstr>
      <vt:lpstr>Consolas</vt:lpstr>
      <vt:lpstr>Segoe UI</vt:lpstr>
      <vt:lpstr>Segoe UI Black</vt:lpstr>
      <vt:lpstr>Segoe UI Light</vt:lpstr>
      <vt:lpstr>Segoe UI Semibold</vt:lpstr>
      <vt:lpstr>Segoe UI Semilight</vt:lpstr>
      <vt:lpstr>Times New Roman</vt:lpstr>
      <vt:lpstr>Wingdings</vt:lpstr>
      <vt:lpstr>Wingdings 3</vt:lpstr>
      <vt:lpstr>1_WHITE TEMPLATE</vt:lpstr>
      <vt:lpstr>CorelDRAW</vt:lpstr>
      <vt:lpstr>Image</vt:lpstr>
      <vt:lpstr>(v1.1 – December 2018)</vt:lpstr>
      <vt:lpstr>Azure SQL Database Managed Instance  Technical overview</vt:lpstr>
      <vt:lpstr>Agenda</vt:lpstr>
      <vt:lpstr>Technology is shaping how businesses innovate and grow</vt:lpstr>
      <vt:lpstr>But data is more complex than ever</vt:lpstr>
      <vt:lpstr>Getting ahead means getting to the cloud</vt:lpstr>
      <vt:lpstr>IT optimization is key to digital transformation</vt:lpstr>
      <vt:lpstr>Migrate to the cloud with Azure SQL Database </vt:lpstr>
      <vt:lpstr>Breakthrough productivity and performance</vt:lpstr>
      <vt:lpstr>Industry-leading security </vt:lpstr>
      <vt:lpstr>Built-in intelligence </vt:lpstr>
      <vt:lpstr>Seamless and compatible</vt:lpstr>
      <vt:lpstr>Azure SQL Database resource types</vt:lpstr>
      <vt:lpstr>Azure SQL DB managed Instance</vt:lpstr>
      <vt:lpstr>Dedicated resources and familiar tools</vt:lpstr>
      <vt:lpstr>Competitive TCO</vt:lpstr>
      <vt:lpstr>Trade in on-premises cores with Azure Hybrid benefit </vt:lpstr>
      <vt:lpstr>Reserved Capacity for Azure SQL Database</vt:lpstr>
      <vt:lpstr>Azure Dev/Test pricing for SQL Database</vt:lpstr>
      <vt:lpstr>Competitive total cost of ownership</vt:lpstr>
      <vt:lpstr>Customers can focus on their business</vt:lpstr>
      <vt:lpstr>Agenda</vt:lpstr>
      <vt:lpstr>Azure relational database platform</vt:lpstr>
      <vt:lpstr>Azure relational database platform</vt:lpstr>
      <vt:lpstr>Who is Managed  Instance for?</vt:lpstr>
      <vt:lpstr>Azure Database migration journey</vt:lpstr>
      <vt:lpstr>PowerPoint Presentation</vt:lpstr>
      <vt:lpstr>Put your DBs on autopilot and focus on your business…</vt:lpstr>
      <vt:lpstr>Put your DBs on autopilot and focus on your business…</vt:lpstr>
      <vt:lpstr>Demo   “It’s just SQL” </vt:lpstr>
      <vt:lpstr>PowerPoint Presentation</vt:lpstr>
      <vt:lpstr>Save time with familiar SQL Server tools and resources</vt:lpstr>
      <vt:lpstr>Tools for your journey to the cloud</vt:lpstr>
      <vt:lpstr>Accelerating your journey  to the cloud</vt:lpstr>
      <vt:lpstr>Easily migrate from SQL Server &amp; modernize</vt:lpstr>
      <vt:lpstr>Easily migrate from SQL Server &amp; modernize</vt:lpstr>
      <vt:lpstr>PowerPoint Presentation</vt:lpstr>
      <vt:lpstr>Dedicated resources through customer isolation</vt:lpstr>
      <vt:lpstr>Isolation and connectivity of Managed Instance</vt:lpstr>
      <vt:lpstr>PowerPoint Presentation</vt:lpstr>
      <vt:lpstr>Managed Instance: Service Tiers</vt:lpstr>
      <vt:lpstr>SQL Database deployment model overview</vt:lpstr>
      <vt:lpstr>Introduction to SQL Managed Instance   This lab demonstrates how to create an Azure SQL Database Managed Instance using the Azure Portal in a dedicated subnet of a virtual network. You will learn how to configure networks, security capabilities, and privacy capabilities of your Managed Instance. You will also understand how to size your MI, create disaster recovery protections, and manage &amp; monitor security and performance tuning. </vt:lpstr>
      <vt:lpstr>Azure SQL DB Managed Instance labs</vt:lpstr>
      <vt:lpstr>Lab   Creating a network and Managed Instance​  http://tinyurl.com/?????????</vt:lpstr>
      <vt:lpstr>Azure SQL Database Managed Instance</vt:lpstr>
      <vt:lpstr>Connecting to an Azure SQL Database Managed Instance</vt:lpstr>
      <vt:lpstr>Deployment resources</vt:lpstr>
      <vt:lpstr>Agenda</vt:lpstr>
      <vt:lpstr>Enterprise-grade security that is easy to use</vt:lpstr>
      <vt:lpstr>Securing the network</vt:lpstr>
      <vt:lpstr>PowerPoint Presentation</vt:lpstr>
      <vt:lpstr>Hub &amp; spoke architecture with MI</vt:lpstr>
      <vt:lpstr>Host your application in the cloud or keep on-premises</vt:lpstr>
      <vt:lpstr>Virtual network considerations </vt:lpstr>
      <vt:lpstr>Virtual network guidance </vt:lpstr>
      <vt:lpstr>Virtual network guidance </vt:lpstr>
      <vt:lpstr>Virtual network guidance </vt:lpstr>
      <vt:lpstr>Demo</vt:lpstr>
      <vt:lpstr>N-tier Architecture in Customer Data Center</vt:lpstr>
      <vt:lpstr>N-tier Architecture in Azure</vt:lpstr>
      <vt:lpstr>Securing the platform</vt:lpstr>
      <vt:lpstr>Virtual cluster</vt:lpstr>
      <vt:lpstr>Platform/Service Security</vt:lpstr>
      <vt:lpstr>Configuring authentication</vt:lpstr>
      <vt:lpstr>Azure Active Directory Authentication</vt:lpstr>
      <vt:lpstr>Other Capabilities</vt:lpstr>
      <vt:lpstr>Demo</vt:lpstr>
      <vt:lpstr>Monitoring and auditing</vt:lpstr>
      <vt:lpstr>Threat Protection</vt:lpstr>
      <vt:lpstr>Demo</vt:lpstr>
      <vt:lpstr>Protecting the data</vt:lpstr>
      <vt:lpstr>Agenda</vt:lpstr>
      <vt:lpstr>Authentication</vt:lpstr>
      <vt:lpstr>General Purpose </vt:lpstr>
      <vt:lpstr>Business Critical</vt:lpstr>
      <vt:lpstr>Built-in high availability </vt:lpstr>
      <vt:lpstr>Surface area of  Managed Instance</vt:lpstr>
      <vt:lpstr>Database Compatibility Based Certification</vt:lpstr>
      <vt:lpstr>App compatibility: what’s is missing?</vt:lpstr>
      <vt:lpstr>Azure AD</vt:lpstr>
      <vt:lpstr>CLR Considerations</vt:lpstr>
      <vt:lpstr>SQL Server Agent</vt:lpstr>
      <vt:lpstr>Service broker within instances</vt:lpstr>
      <vt:lpstr>Database mail</vt:lpstr>
      <vt:lpstr>Replication support</vt:lpstr>
      <vt:lpstr>PowerPoint Presentation</vt:lpstr>
      <vt:lpstr>Database Compatibility Based Certification</vt:lpstr>
      <vt:lpstr>App compatibility: what’s is missing?</vt:lpstr>
      <vt:lpstr>User Database File Layout Considerations</vt:lpstr>
      <vt:lpstr>Tempdb Data File Considerations</vt:lpstr>
      <vt:lpstr>Backup/restore</vt:lpstr>
      <vt:lpstr>Backups are automatic</vt:lpstr>
      <vt:lpstr>Restore considerations </vt:lpstr>
      <vt:lpstr>Agenda</vt:lpstr>
      <vt:lpstr>Tools for your migration journey</vt:lpstr>
      <vt:lpstr>Your single destination for all thing's migration</vt:lpstr>
      <vt:lpstr>Expedite migration with Azure Database Migration Service</vt:lpstr>
      <vt:lpstr>Azure Database Migration Service</vt:lpstr>
      <vt:lpstr>Azure Database migration journey</vt:lpstr>
      <vt:lpstr>Azure Database migration journey</vt:lpstr>
      <vt:lpstr>Migrating databases using Azure Database Migration Services</vt:lpstr>
      <vt:lpstr>PowerPoint Presentation</vt:lpstr>
      <vt:lpstr>PowerPoint Presentation</vt:lpstr>
      <vt:lpstr>Database Experimentation Assistant</vt:lpstr>
      <vt:lpstr>What to remember when migrate</vt:lpstr>
      <vt:lpstr>Azure Database  Migration Service</vt:lpstr>
      <vt:lpstr>Data Migration Assistant</vt:lpstr>
      <vt:lpstr>Demo    Data Migration Assistant</vt:lpstr>
      <vt:lpstr>Migrate using Azure SQL Database Managed Instance   This lab demonstrates how to migrate a SQL database to an Azure SQL Database Managed Instance using the Azure Database Migration Service. </vt:lpstr>
      <vt:lpstr>Lab   Migrate using Azure SQL Database Managed Instance ​  http://tinyurl.com/?????????</vt:lpstr>
      <vt:lpstr>Connecting to lab Azure SQL DB Managed Instance</vt:lpstr>
      <vt:lpstr>SQL -&gt; SQL Database MI online migration workflow</vt:lpstr>
      <vt:lpstr>Resources</vt:lpstr>
      <vt:lpstr>Your data migration path</vt:lpstr>
      <vt:lpstr>Agenda</vt:lpstr>
      <vt:lpstr>Migration to Azure</vt:lpstr>
      <vt:lpstr>Business Intelligence Services</vt:lpstr>
      <vt:lpstr>Lift your SQL server integration services (SSIS) packages to azure</vt:lpstr>
      <vt:lpstr>SQL Managed Instance data integration and business intelligence  Learn to control the seamless orchestration of your enterprises' data integration efforts through an extensive tour of Azure Data Factory.  </vt:lpstr>
      <vt:lpstr>Lab   Migrate using Azure SQL Database Managed Instance ​  http://tinyurl.com/????????</vt:lpstr>
      <vt:lpstr>Agenda</vt:lpstr>
      <vt:lpstr>Inefficient data management and performance limitations </vt:lpstr>
      <vt:lpstr>Breakthrough productivity and performance with large workloads  </vt:lpstr>
      <vt:lpstr>What is Hyperscale?</vt:lpstr>
      <vt:lpstr>Hyperscale your database</vt:lpstr>
      <vt:lpstr>PowerPoint Presentation</vt:lpstr>
      <vt:lpstr>Agenda</vt:lpstr>
      <vt:lpstr>Documentation</vt:lpstr>
      <vt:lpstr>Blogs, best practices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SQL DB Managed Instance</dc:title>
  <dc:subject>&lt;Speech title here&gt;</dc:subject>
  <dc:creator>Colin Murphy</dc:creator>
  <cp:keywords/>
  <dc:description>Template: Ariel Butz; ZUM Communications
Formatting: 
Audience Type:</dc:description>
  <cp:lastModifiedBy>Colin Murphy</cp:lastModifiedBy>
  <cp:revision>90</cp:revision>
  <dcterms:created xsi:type="dcterms:W3CDTF">2018-10-12T21:57:15Z</dcterms:created>
  <dcterms:modified xsi:type="dcterms:W3CDTF">2018-12-20T05:07:38Z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0x010100727994B580DE0F45B3654D813BDC84A3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074e257c-5848-4582-9a6f-34a182080e71_Enabled">
    <vt:lpwstr>True</vt:lpwstr>
  </property>
  <property fmtid="{D5CDD505-2E9C-101B-9397-08002B2CF9AE}" pid="12" name="MSIP_Label_074e257c-5848-4582-9a6f-34a182080e71_SiteId">
    <vt:lpwstr>72f988bf-86f1-41af-91ab-2d7cd011db47</vt:lpwstr>
  </property>
  <property fmtid="{D5CDD505-2E9C-101B-9397-08002B2CF9AE}" pid="13" name="MSIP_Label_074e257c-5848-4582-9a6f-34a182080e71_Owner">
    <vt:lpwstr>colinmu@microsoft.com</vt:lpwstr>
  </property>
  <property fmtid="{D5CDD505-2E9C-101B-9397-08002B2CF9AE}" pid="14" name="MSIP_Label_074e257c-5848-4582-9a6f-34a182080e71_SetDate">
    <vt:lpwstr>2018-12-04T23:20:30.9772573Z</vt:lpwstr>
  </property>
  <property fmtid="{D5CDD505-2E9C-101B-9397-08002B2CF9AE}" pid="15" name="MSIP_Label_074e257c-5848-4582-9a6f-34a182080e71_Name">
    <vt:lpwstr>Confidential</vt:lpwstr>
  </property>
  <property fmtid="{D5CDD505-2E9C-101B-9397-08002B2CF9AE}" pid="16" name="MSIP_Label_074e257c-5848-4582-9a6f-34a182080e71_Application">
    <vt:lpwstr>Microsoft Azure Information Protection</vt:lpwstr>
  </property>
  <property fmtid="{D5CDD505-2E9C-101B-9397-08002B2CF9AE}" pid="17" name="MSIP_Label_074e257c-5848-4582-9a6f-34a182080e71_Extended_MSFT_Method">
    <vt:lpwstr>Manual</vt:lpwstr>
  </property>
  <property fmtid="{D5CDD505-2E9C-101B-9397-08002B2CF9AE}" pid="18" name="MSIP_Label_1a19d03a-48bc-4359-8038-5b5f6d5847c3_Enabled">
    <vt:lpwstr>True</vt:lpwstr>
  </property>
  <property fmtid="{D5CDD505-2E9C-101B-9397-08002B2CF9AE}" pid="19" name="MSIP_Label_1a19d03a-48bc-4359-8038-5b5f6d5847c3_SiteId">
    <vt:lpwstr>72f988bf-86f1-41af-91ab-2d7cd011db47</vt:lpwstr>
  </property>
  <property fmtid="{D5CDD505-2E9C-101B-9397-08002B2CF9AE}" pid="20" name="MSIP_Label_1a19d03a-48bc-4359-8038-5b5f6d5847c3_Owner">
    <vt:lpwstr>colinmu@microsoft.com</vt:lpwstr>
  </property>
  <property fmtid="{D5CDD505-2E9C-101B-9397-08002B2CF9AE}" pid="21" name="MSIP_Label_1a19d03a-48bc-4359-8038-5b5f6d5847c3_SetDate">
    <vt:lpwstr>2018-12-04T23:20:30.9772573Z</vt:lpwstr>
  </property>
  <property fmtid="{D5CDD505-2E9C-101B-9397-08002B2CF9AE}" pid="22" name="MSIP_Label_1a19d03a-48bc-4359-8038-5b5f6d5847c3_Name">
    <vt:lpwstr>Any User (No Protection)</vt:lpwstr>
  </property>
  <property fmtid="{D5CDD505-2E9C-101B-9397-08002B2CF9AE}" pid="23" name="MSIP_Label_1a19d03a-48bc-4359-8038-5b5f6d5847c3_Application">
    <vt:lpwstr>Microsoft Azure Information Protection</vt:lpwstr>
  </property>
  <property fmtid="{D5CDD505-2E9C-101B-9397-08002B2CF9AE}" pid="24" name="MSIP_Label_1a19d03a-48bc-4359-8038-5b5f6d5847c3_Parent">
    <vt:lpwstr>074e257c-5848-4582-9a6f-34a182080e71</vt:lpwstr>
  </property>
  <property fmtid="{D5CDD505-2E9C-101B-9397-08002B2CF9AE}" pid="25" name="MSIP_Label_1a19d03a-48bc-4359-8038-5b5f6d5847c3_Extended_MSFT_Method">
    <vt:lpwstr>Manual</vt:lpwstr>
  </property>
  <property fmtid="{D5CDD505-2E9C-101B-9397-08002B2CF9AE}" pid="26" name="Sensitivity">
    <vt:lpwstr>Confidential Any User (No Protection)</vt:lpwstr>
  </property>
</Properties>
</file>